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426" r:id="rId2"/>
    <p:sldId id="427" r:id="rId3"/>
    <p:sldId id="428" r:id="rId4"/>
    <p:sldId id="429" r:id="rId5"/>
    <p:sldId id="430" r:id="rId6"/>
    <p:sldId id="454" r:id="rId7"/>
    <p:sldId id="431" r:id="rId8"/>
    <p:sldId id="432" r:id="rId9"/>
    <p:sldId id="433" r:id="rId10"/>
    <p:sldId id="434" r:id="rId11"/>
    <p:sldId id="435" r:id="rId12"/>
    <p:sldId id="436" r:id="rId13"/>
    <p:sldId id="444" r:id="rId14"/>
    <p:sldId id="452" r:id="rId15"/>
    <p:sldId id="437" r:id="rId16"/>
    <p:sldId id="453" r:id="rId17"/>
    <p:sldId id="438" r:id="rId18"/>
    <p:sldId id="445" r:id="rId19"/>
    <p:sldId id="439" r:id="rId20"/>
    <p:sldId id="440" r:id="rId21"/>
    <p:sldId id="446" r:id="rId22"/>
    <p:sldId id="441" r:id="rId23"/>
    <p:sldId id="447" r:id="rId24"/>
    <p:sldId id="442" r:id="rId25"/>
    <p:sldId id="448" r:id="rId26"/>
    <p:sldId id="443" r:id="rId27"/>
    <p:sldId id="455" r:id="rId28"/>
    <p:sldId id="449" r:id="rId29"/>
    <p:sldId id="456" r:id="rId30"/>
    <p:sldId id="457" r:id="rId31"/>
    <p:sldId id="451"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FF"/>
    <a:srgbClr val="F9FFED"/>
    <a:srgbClr val="4B57FF"/>
    <a:srgbClr val="F2CA00"/>
    <a:srgbClr val="FFD700"/>
    <a:srgbClr val="D1A03A"/>
    <a:srgbClr val="E7BF5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7698" autoAdjust="0"/>
  </p:normalViewPr>
  <p:slideViewPr>
    <p:cSldViewPr snapToGrid="0">
      <p:cViewPr varScale="1">
        <p:scale>
          <a:sx n="86" d="100"/>
          <a:sy n="86" d="100"/>
        </p:scale>
        <p:origin x="-648" y="-90"/>
      </p:cViewPr>
      <p:guideLst>
        <p:guide orient="horz" pos="2160"/>
        <p:guide pos="3840"/>
      </p:guideLst>
    </p:cSldViewPr>
  </p:slideViewPr>
  <p:outlineViewPr>
    <p:cViewPr>
      <p:scale>
        <a:sx n="33" d="100"/>
        <a:sy n="33" d="100"/>
      </p:scale>
      <p:origin x="0" y="1752"/>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4D6044-9615-AB4F-8280-D5F8BF267884}" type="datetimeFigureOut">
              <a:rPr lang="en-US" smtClean="0"/>
              <a:pPr/>
              <a:t>3/18/2016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6A06CA5-B323-FE4D-9F72-41A3F907B6F4}" type="slidenum">
              <a:rPr lang="en-US" smtClean="0"/>
              <a:pPr/>
              <a:t>‹#›</a:t>
            </a:fld>
            <a:endParaRPr lang="en-US" dirty="0"/>
          </a:p>
        </p:txBody>
      </p:sp>
    </p:spTree>
    <p:extLst>
      <p:ext uri="{BB962C8B-B14F-4D97-AF65-F5344CB8AC3E}">
        <p14:creationId xmlns="" xmlns:p14="http://schemas.microsoft.com/office/powerpoint/2010/main" val="16876147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B25C57-6908-4621-A752-A3725CE9A280}" type="datetimeFigureOut">
              <a:rPr lang="en-US" smtClean="0"/>
              <a:pPr/>
              <a:t>3/18/2016</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C7D122-1DCF-4EFE-9297-517823C0266A}" type="slidenum">
              <a:rPr lang="en-US" smtClean="0"/>
              <a:pPr/>
              <a:t>‹#›</a:t>
            </a:fld>
            <a:endParaRPr lang="en-US" dirty="0"/>
          </a:p>
        </p:txBody>
      </p:sp>
    </p:spTree>
    <p:extLst>
      <p:ext uri="{BB962C8B-B14F-4D97-AF65-F5344CB8AC3E}">
        <p14:creationId xmlns="" xmlns:p14="http://schemas.microsoft.com/office/powerpoint/2010/main" val="2517202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Date Placeholder 3"/>
          <p:cNvSpPr>
            <a:spLocks noGrp="1"/>
          </p:cNvSpPr>
          <p:nvPr>
            <p:ph type="dt" idx="10"/>
          </p:nvPr>
        </p:nvSpPr>
        <p:spPr/>
        <p:txBody>
          <a:bodyPr/>
          <a:lstStyle/>
          <a:p>
            <a:r>
              <a:rPr lang="en-US"/>
              <a:t>2/18/2013</a:t>
            </a:r>
            <a:endParaRPr lang="en-US" dirty="0"/>
          </a:p>
        </p:txBody>
      </p:sp>
      <p:sp>
        <p:nvSpPr>
          <p:cNvPr id="5" name="Slide Number Placeholder 4"/>
          <p:cNvSpPr>
            <a:spLocks noGrp="1"/>
          </p:cNvSpPr>
          <p:nvPr>
            <p:ph type="sldNum" sz="quarter" idx="11"/>
          </p:nvPr>
        </p:nvSpPr>
        <p:spPr/>
        <p:txBody>
          <a:bodyPr/>
          <a:lstStyle/>
          <a:p>
            <a:fld id="{F4EAC02D-27F6-45D7-83B3-A752B65B10A7}"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7D122-1DCF-4EFE-9297-517823C0266A}" type="slidenum">
              <a:rPr lang="en-US" smtClean="0"/>
              <a:pPr/>
              <a:t>11</a:t>
            </a:fld>
            <a:endParaRPr lang="en-US" dirty="0"/>
          </a:p>
        </p:txBody>
      </p:sp>
    </p:spTree>
    <p:extLst>
      <p:ext uri="{BB962C8B-B14F-4D97-AF65-F5344CB8AC3E}">
        <p14:creationId xmlns="" xmlns:p14="http://schemas.microsoft.com/office/powerpoint/2010/main" val="4195442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7D122-1DCF-4EFE-9297-517823C0266A}" type="slidenum">
              <a:rPr lang="en-US" smtClean="0"/>
              <a:pPr/>
              <a:t>12</a:t>
            </a:fld>
            <a:endParaRPr lang="en-US" dirty="0"/>
          </a:p>
        </p:txBody>
      </p:sp>
    </p:spTree>
    <p:extLst>
      <p:ext uri="{BB962C8B-B14F-4D97-AF65-F5344CB8AC3E}">
        <p14:creationId xmlns="" xmlns:p14="http://schemas.microsoft.com/office/powerpoint/2010/main" val="156568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C7D122-1DCF-4EFE-9297-517823C0266A}" type="slidenum">
              <a:rPr lang="en-US" smtClean="0"/>
              <a:pPr/>
              <a:t>16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C7D122-1DCF-4EFE-9297-517823C0266A}" type="slidenum">
              <a:rPr lang="en-US" smtClean="0"/>
              <a:pPr/>
              <a:t>17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C7D122-1DCF-4EFE-9297-517823C0266A}" type="slidenum">
              <a:rPr lang="en-US" smtClean="0"/>
              <a:pPr/>
              <a:t>18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C7D122-1DCF-4EFE-9297-517823C0266A}" type="slidenum">
              <a:rPr lang="en-US" smtClean="0"/>
              <a:pPr/>
              <a:t>26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tx1">
                    <a:lumMod val="8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1">
                    <a:lumMod val="8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DF85D3-412E-644E-BE31-25A4D48A81FD}" type="datetime1">
              <a:rPr lang="en-US" smtClean="0"/>
              <a:pPr/>
              <a:t>3/18/2016</a:t>
            </a:fld>
            <a:endParaRPr lang="en-US" dirty="0"/>
          </a:p>
        </p:txBody>
      </p:sp>
      <p:sp>
        <p:nvSpPr>
          <p:cNvPr id="5" name="Footer Placeholder 4"/>
          <p:cNvSpPr>
            <a:spLocks noGrp="1"/>
          </p:cNvSpPr>
          <p:nvPr>
            <p:ph type="ftr" sz="quarter" idx="11"/>
          </p:nvPr>
        </p:nvSpPr>
        <p:spPr>
          <a:xfrm>
            <a:off x="8425069" y="12921078"/>
            <a:ext cx="4114800" cy="365125"/>
          </a:xfrm>
        </p:spPr>
        <p:txBody>
          <a:bodyPr/>
          <a:lstStyle/>
          <a:p>
            <a:endParaRPr lang="en-US" dirty="0"/>
          </a:p>
        </p:txBody>
      </p:sp>
      <p:sp>
        <p:nvSpPr>
          <p:cNvPr id="6" name="Slide Number Placeholder 5"/>
          <p:cNvSpPr>
            <a:spLocks noGrp="1"/>
          </p:cNvSpPr>
          <p:nvPr>
            <p:ph type="sldNum" sz="quarter" idx="12"/>
          </p:nvPr>
        </p:nvSpPr>
        <p:spPr/>
        <p:txBody>
          <a:bodyPr/>
          <a:lstStyle/>
          <a:p>
            <a:fld id="{1F84A896-42C2-4AE0-AF36-F6079FBC66D6}" type="slidenum">
              <a:rPr lang="en-US" smtClean="0"/>
              <a:pPr/>
              <a:t>‹#›</a:t>
            </a:fld>
            <a:endParaRPr lang="en-US" dirty="0"/>
          </a:p>
        </p:txBody>
      </p:sp>
      <p:pic>
        <p:nvPicPr>
          <p:cNvPr id="1026" name="Picture 2" descr="http://tharringtonsmith.com/wp-content/uploads/2014/12/logo3.pn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4542044" y="6290090"/>
            <a:ext cx="2914650" cy="571501"/>
          </a:xfrm>
          <a:prstGeom prst="rect">
            <a:avLst/>
          </a:prstGeom>
          <a:noFill/>
          <a:extLst>
            <a:ext uri="{909E8E84-426E-40dd-AFC4-6F175D3DCCD1}">
              <a14:hiddenFill xmlns:a14="http://schemas.microsoft.com/office/drawing/2010/main" xmlns="">
                <a:solidFill>
                  <a:srgbClr val="FFFFFF"/>
                </a:solidFill>
              </a14:hiddenFill>
            </a:ext>
          </a:extLst>
        </p:spPr>
      </p:pic>
      <p:cxnSp>
        <p:nvCxnSpPr>
          <p:cNvPr id="8" name="Straight Connector 7"/>
          <p:cNvCxnSpPr/>
          <p:nvPr userDrawn="1"/>
        </p:nvCxnSpPr>
        <p:spPr>
          <a:xfrm>
            <a:off x="0" y="6122504"/>
            <a:ext cx="10668000" cy="0"/>
          </a:xfrm>
          <a:prstGeom prst="line">
            <a:avLst/>
          </a:prstGeom>
          <a:ln w="38100" cmpd="sng">
            <a:solidFill>
              <a:srgbClr val="E7BF58"/>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176185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EF505B-D920-1A4D-A3C6-3D35A9CD667F}" type="datetime1">
              <a:rPr lang="en-US" smtClean="0"/>
              <a:pPr/>
              <a:t>3/18/2016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84A896-42C2-4AE0-AF36-F6079FBC66D6}" type="slidenum">
              <a:rPr lang="en-US" smtClean="0"/>
              <a:pPr/>
              <a:t>‹#›</a:t>
            </a:fld>
            <a:endParaRPr lang="en-US" dirty="0"/>
          </a:p>
        </p:txBody>
      </p:sp>
    </p:spTree>
    <p:extLst>
      <p:ext uri="{BB962C8B-B14F-4D97-AF65-F5344CB8AC3E}">
        <p14:creationId xmlns="" xmlns:p14="http://schemas.microsoft.com/office/powerpoint/2010/main" val="2507840549"/>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3728D4-FAF0-F74F-97B8-93723FADACEE}" type="datetime1">
              <a:rPr lang="en-US" smtClean="0"/>
              <a:pPr/>
              <a:t>3/18/2016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84A896-42C2-4AE0-AF36-F6079FBC66D6}" type="slidenum">
              <a:rPr lang="en-US" smtClean="0"/>
              <a:pPr/>
              <a:t>‹#›</a:t>
            </a:fld>
            <a:endParaRPr lang="en-US" dirty="0"/>
          </a:p>
        </p:txBody>
      </p:sp>
    </p:spTree>
    <p:extLst>
      <p:ext uri="{BB962C8B-B14F-4D97-AF65-F5344CB8AC3E}">
        <p14:creationId xmlns="" xmlns:p14="http://schemas.microsoft.com/office/powerpoint/2010/main" val="2507131014"/>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CE7715-C1B4-C148-BE2F-04C9AF4FEEE9}" type="datetime1">
              <a:rPr lang="en-US" smtClean="0"/>
              <a:pPr/>
              <a:t>3/18/2016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84A896-42C2-4AE0-AF36-F6079FBC66D6}" type="slidenum">
              <a:rPr lang="en-US" smtClean="0"/>
              <a:pPr/>
              <a:t>‹#›</a:t>
            </a:fld>
            <a:endParaRPr lang="en-US" dirty="0"/>
          </a:p>
        </p:txBody>
      </p:sp>
    </p:spTree>
    <p:extLst>
      <p:ext uri="{BB962C8B-B14F-4D97-AF65-F5344CB8AC3E}">
        <p14:creationId xmlns="" xmlns:p14="http://schemas.microsoft.com/office/powerpoint/2010/main" val="1717273179"/>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F486B3-AC12-7E47-859D-C96736BECCFF}" type="datetime1">
              <a:rPr lang="en-US" smtClean="0"/>
              <a:pPr/>
              <a:t>3/18/2016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84A896-42C2-4AE0-AF36-F6079FBC66D6}" type="slidenum">
              <a:rPr lang="en-US" smtClean="0"/>
              <a:pPr/>
              <a:t>‹#›</a:t>
            </a:fld>
            <a:endParaRPr lang="en-US" dirty="0"/>
          </a:p>
        </p:txBody>
      </p:sp>
    </p:spTree>
    <p:extLst>
      <p:ext uri="{BB962C8B-B14F-4D97-AF65-F5344CB8AC3E}">
        <p14:creationId xmlns="" xmlns:p14="http://schemas.microsoft.com/office/powerpoint/2010/main" val="2602552208"/>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61F3AC-DAE6-6845-9928-CA0EECBEF2A2}" type="datetime1">
              <a:rPr lang="en-US" smtClean="0"/>
              <a:pPr/>
              <a:t>3/18/2016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84A896-42C2-4AE0-AF36-F6079FBC66D6}" type="slidenum">
              <a:rPr lang="en-US" smtClean="0"/>
              <a:pPr/>
              <a:t>‹#›</a:t>
            </a:fld>
            <a:endParaRPr lang="en-US" dirty="0"/>
          </a:p>
        </p:txBody>
      </p:sp>
    </p:spTree>
    <p:extLst>
      <p:ext uri="{BB962C8B-B14F-4D97-AF65-F5344CB8AC3E}">
        <p14:creationId xmlns="" xmlns:p14="http://schemas.microsoft.com/office/powerpoint/2010/main" val="4218599357"/>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C72742-48B9-534B-982B-E5886BD22A28}" type="datetime1">
              <a:rPr lang="en-US" smtClean="0"/>
              <a:pPr/>
              <a:t>3/18/2016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84A896-42C2-4AE0-AF36-F6079FBC66D6}" type="slidenum">
              <a:rPr lang="en-US" smtClean="0"/>
              <a:pPr/>
              <a:t>‹#›</a:t>
            </a:fld>
            <a:endParaRPr lang="en-US" dirty="0"/>
          </a:p>
        </p:txBody>
      </p:sp>
    </p:spTree>
    <p:extLst>
      <p:ext uri="{BB962C8B-B14F-4D97-AF65-F5344CB8AC3E}">
        <p14:creationId xmlns="" xmlns:p14="http://schemas.microsoft.com/office/powerpoint/2010/main" val="3460265216"/>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F7EB7C-54D2-8049-85D2-80F2E145B25B}" type="datetime1">
              <a:rPr lang="en-US" smtClean="0"/>
              <a:pPr/>
              <a:t>3/18/2016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a:t>
            </a:fld>
            <a:endParaRPr lang="en-US" dirty="0"/>
          </a:p>
        </p:txBody>
      </p:sp>
    </p:spTree>
    <p:extLst>
      <p:ext uri="{BB962C8B-B14F-4D97-AF65-F5344CB8AC3E}">
        <p14:creationId xmlns="" xmlns:p14="http://schemas.microsoft.com/office/powerpoint/2010/main" val="3421229580"/>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D4559C-3169-4148-B869-E62C1220283D}" type="datetime1">
              <a:rPr lang="en-US" smtClean="0"/>
              <a:pPr/>
              <a:t>3/18/2016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F84A896-42C2-4AE0-AF36-F6079FBC66D6}" type="slidenum">
              <a:rPr lang="en-US" smtClean="0"/>
              <a:pPr/>
              <a:t>‹#›</a:t>
            </a:fld>
            <a:endParaRPr lang="en-US" dirty="0"/>
          </a:p>
        </p:txBody>
      </p:sp>
    </p:spTree>
    <p:extLst>
      <p:ext uri="{BB962C8B-B14F-4D97-AF65-F5344CB8AC3E}">
        <p14:creationId xmlns="" xmlns:p14="http://schemas.microsoft.com/office/powerpoint/2010/main" val="3216036596"/>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B036ED-7B60-D244-ABBF-AC33A25EA97C}" type="datetime1">
              <a:rPr lang="en-US" smtClean="0"/>
              <a:pPr/>
              <a:t>3/18/2016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84A896-42C2-4AE0-AF36-F6079FBC66D6}" type="slidenum">
              <a:rPr lang="en-US" smtClean="0"/>
              <a:pPr/>
              <a:t>‹#›</a:t>
            </a:fld>
            <a:endParaRPr lang="en-US" dirty="0"/>
          </a:p>
        </p:txBody>
      </p:sp>
    </p:spTree>
    <p:extLst>
      <p:ext uri="{BB962C8B-B14F-4D97-AF65-F5344CB8AC3E}">
        <p14:creationId xmlns="" xmlns:p14="http://schemas.microsoft.com/office/powerpoint/2010/main" val="3166063417"/>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72B375-9F53-D147-BA29-A6779B790CF3}" type="datetime1">
              <a:rPr lang="en-US" smtClean="0"/>
              <a:pPr/>
              <a:t>3/18/2016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84A896-42C2-4AE0-AF36-F6079FBC66D6}" type="slidenum">
              <a:rPr lang="en-US" smtClean="0"/>
              <a:pPr/>
              <a:t>‹#›</a:t>
            </a:fld>
            <a:endParaRPr lang="en-US" dirty="0"/>
          </a:p>
        </p:txBody>
      </p:sp>
    </p:spTree>
    <p:extLst>
      <p:ext uri="{BB962C8B-B14F-4D97-AF65-F5344CB8AC3E}">
        <p14:creationId xmlns="" xmlns:p14="http://schemas.microsoft.com/office/powerpoint/2010/main" val="2537881194"/>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gs>
            <a:gs pos="0">
              <a:schemeClr val="accent6">
                <a:lumMod val="89000"/>
              </a:schemeClr>
            </a:gs>
            <a:gs pos="69000">
              <a:schemeClr val="accent6">
                <a:lumMod val="75000"/>
              </a:schemeClr>
            </a:gs>
            <a:gs pos="97000">
              <a:schemeClr val="accent6">
                <a:lumMod val="7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D7E37-F79A-2E41-A16F-42AF95700302}" type="datetime1">
              <a:rPr lang="en-US" smtClean="0"/>
              <a:pPr/>
              <a:t>3/18/2016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4A896-42C2-4AE0-AF36-F6079FBC66D6}" type="slidenum">
              <a:rPr lang="en-US" smtClean="0"/>
              <a:pPr/>
              <a:t>‹#›</a:t>
            </a:fld>
            <a:endParaRPr lang="en-US" dirty="0"/>
          </a:p>
        </p:txBody>
      </p:sp>
      <p:cxnSp>
        <p:nvCxnSpPr>
          <p:cNvPr id="7" name="Straight Connector 6"/>
          <p:cNvCxnSpPr/>
          <p:nvPr/>
        </p:nvCxnSpPr>
        <p:spPr>
          <a:xfrm>
            <a:off x="0" y="6122504"/>
            <a:ext cx="10668000" cy="0"/>
          </a:xfrm>
          <a:prstGeom prst="line">
            <a:avLst/>
          </a:prstGeom>
          <a:ln w="38100" cmpd="sng">
            <a:solidFill>
              <a:srgbClr val="E7BF58"/>
            </a:solidFill>
            <a:miter lim="800000"/>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8" name="Picture 2" descr="http://tharringtonsmith.com/wp-content/uploads/2014/12/logo3.png"/>
          <p:cNvPicPr>
            <a:picLocks noChangeAspect="1" noChangeArrowheads="1"/>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4542044" y="6290090"/>
            <a:ext cx="2914650" cy="571501"/>
          </a:xfrm>
          <a:prstGeom prst="rect">
            <a:avLst/>
          </a:prstGeom>
          <a:noFill/>
        </p:spPr>
      </p:pic>
    </p:spTree>
    <p:extLst>
      <p:ext uri="{BB962C8B-B14F-4D97-AF65-F5344CB8AC3E}">
        <p14:creationId xmlns="" xmlns:p14="http://schemas.microsoft.com/office/powerpoint/2010/main" val="1388449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hf hdr="0" dt="0"/>
  <p:txStyles>
    <p:titleStyle>
      <a:lvl1pPr algn="l" defTabSz="914400" rtl="0" eaLnBrk="1" latinLnBrk="0" hangingPunct="1">
        <a:lnSpc>
          <a:spcPct val="90000"/>
        </a:lnSpc>
        <a:spcBef>
          <a:spcPct val="0"/>
        </a:spcBef>
        <a:buNone/>
        <a:defRPr sz="4400" kern="1200">
          <a:solidFill>
            <a:schemeClr val="bg1">
              <a:lumMod val="85000"/>
            </a:schemeClr>
          </a:solidFill>
          <a:effectLst>
            <a:outerShdw blurRad="38100" dist="38100" dir="2700000" algn="tl">
              <a:srgbClr val="000000">
                <a:alpha val="43137"/>
              </a:srgbClr>
            </a:outerShdw>
          </a:effectLst>
          <a:latin typeface="Bell MT" panose="020205030603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lumMod val="85000"/>
            </a:schemeClr>
          </a:solidFill>
          <a:effectLst>
            <a:outerShdw blurRad="38100" dist="38100" dir="2700000" algn="tl">
              <a:srgbClr val="000000">
                <a:alpha val="43137"/>
              </a:srgbClr>
            </a:outerShdw>
          </a:effectLst>
          <a:latin typeface="Bell MT" panose="020205030603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85000"/>
            </a:schemeClr>
          </a:solidFill>
          <a:effectLst>
            <a:outerShdw blurRad="38100" dist="38100" dir="2700000" algn="tl">
              <a:srgbClr val="000000">
                <a:alpha val="43137"/>
              </a:srgbClr>
            </a:outerShdw>
          </a:effectLst>
          <a:latin typeface="Bell MT" panose="020205030603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85000"/>
            </a:schemeClr>
          </a:solidFill>
          <a:effectLst>
            <a:outerShdw blurRad="38100" dist="38100" dir="2700000" algn="tl">
              <a:srgbClr val="000000">
                <a:alpha val="43137"/>
              </a:srgbClr>
            </a:outerShdw>
          </a:effectLst>
          <a:latin typeface="Bell MT" panose="020205030603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85000"/>
            </a:schemeClr>
          </a:solidFill>
          <a:effectLst>
            <a:outerShdw blurRad="38100" dist="38100" dir="2700000" algn="tl">
              <a:srgbClr val="000000">
                <a:alpha val="43137"/>
              </a:srgbClr>
            </a:outerShdw>
          </a:effectLst>
          <a:latin typeface="Bell MT" panose="020205030603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85000"/>
            </a:schemeClr>
          </a:solidFill>
          <a:effectLst>
            <a:outerShdw blurRad="38100" dist="38100" dir="2700000" algn="tl">
              <a:srgbClr val="000000">
                <a:alpha val="43137"/>
              </a:srgbClr>
            </a:outerShdw>
          </a:effectLst>
          <a:latin typeface="Bell MT" panose="020205030603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1"/>
            <a:ext cx="11277600" cy="1470025"/>
          </a:xfrm>
        </p:spPr>
        <p:txBody>
          <a:bodyPr>
            <a:normAutofit fontScale="90000"/>
          </a:bodyPr>
          <a:lstStyle/>
          <a:p>
            <a:r>
              <a:rPr lang="en-US" dirty="0">
                <a:solidFill>
                  <a:srgbClr val="FFFFFF"/>
                </a:solidFill>
              </a:rPr>
              <a:t>Bullying, Harassment, &amp; </a:t>
            </a:r>
            <a:r>
              <a:rPr lang="en-US" dirty="0" smtClean="0">
                <a:solidFill>
                  <a:srgbClr val="FFFFFF"/>
                </a:solidFill>
              </a:rPr>
              <a:t>Discrimination Complaints in the Workplace</a:t>
            </a:r>
            <a:endParaRPr lang="en-US" dirty="0">
              <a:solidFill>
                <a:srgbClr val="FFFFFF"/>
              </a:solidFill>
            </a:endParaRPr>
          </a:p>
        </p:txBody>
      </p:sp>
      <p:sp>
        <p:nvSpPr>
          <p:cNvPr id="3" name="Subtitle 2"/>
          <p:cNvSpPr>
            <a:spLocks noGrp="1"/>
          </p:cNvSpPr>
          <p:nvPr>
            <p:ph type="subTitle" idx="1"/>
          </p:nvPr>
        </p:nvSpPr>
        <p:spPr>
          <a:xfrm>
            <a:off x="3083170" y="4073769"/>
            <a:ext cx="6604000" cy="1752600"/>
          </a:xfrm>
        </p:spPr>
        <p:txBody>
          <a:bodyPr>
            <a:normAutofit fontScale="25000" lnSpcReduction="20000"/>
          </a:bodyPr>
          <a:lstStyle/>
          <a:p>
            <a:endParaRPr lang="en-US" sz="2000" dirty="0"/>
          </a:p>
          <a:p>
            <a:r>
              <a:rPr lang="en-US" sz="7500" dirty="0"/>
              <a:t>Eva </a:t>
            </a:r>
            <a:r>
              <a:rPr lang="en-US" sz="7500" dirty="0" err="1"/>
              <a:t>DuBuisson</a:t>
            </a:r>
            <a:endParaRPr lang="en-US" sz="7500" dirty="0"/>
          </a:p>
          <a:p>
            <a:r>
              <a:rPr lang="en-US" sz="7500" dirty="0"/>
              <a:t>Tharrington Smith, L.L.P.</a:t>
            </a:r>
          </a:p>
          <a:p>
            <a:r>
              <a:rPr lang="en-US" sz="7500" dirty="0"/>
              <a:t>150 Fayetteville Street, Suite 1800</a:t>
            </a:r>
          </a:p>
          <a:p>
            <a:r>
              <a:rPr lang="en-US" sz="7500" dirty="0"/>
              <a:t>Raleigh, North Carolina  27601</a:t>
            </a:r>
          </a:p>
          <a:p>
            <a:r>
              <a:rPr lang="en-US" sz="7500" dirty="0"/>
              <a:t>(919) 821-4711</a:t>
            </a:r>
          </a:p>
          <a:p>
            <a:endParaRPr lang="en-US" sz="2000" dirty="0"/>
          </a:p>
        </p:txBody>
      </p:sp>
      <p:sp>
        <p:nvSpPr>
          <p:cNvPr id="5" name="Slide Number Placeholder 4"/>
          <p:cNvSpPr>
            <a:spLocks noGrp="1"/>
          </p:cNvSpPr>
          <p:nvPr>
            <p:ph type="sldNum" sz="quarter" idx="12"/>
          </p:nvPr>
        </p:nvSpPr>
        <p:spPr/>
        <p:txBody>
          <a:bodyPr/>
          <a:lstStyle/>
          <a:p>
            <a:fld id="{F1837FF3-F5E7-49EF-8E94-31E841E4CA74}" type="slidenum">
              <a:rPr lang="en-US" smtClean="0"/>
              <a:pPr/>
              <a:t>1</a:t>
            </a:fld>
            <a:endParaRPr lang="en-US" dirty="0"/>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Policy?</a:t>
            </a:r>
          </a:p>
        </p:txBody>
      </p:sp>
      <p:sp>
        <p:nvSpPr>
          <p:cNvPr id="3" name="Content Placeholder 2"/>
          <p:cNvSpPr>
            <a:spLocks noGrp="1"/>
          </p:cNvSpPr>
          <p:nvPr>
            <p:ph idx="1"/>
          </p:nvPr>
        </p:nvSpPr>
        <p:spPr/>
        <p:txBody>
          <a:bodyPr/>
          <a:lstStyle/>
          <a:p>
            <a:pPr marL="0" indent="3175">
              <a:buNone/>
            </a:pPr>
            <a:r>
              <a:rPr lang="en-US" sz="3000" dirty="0"/>
              <a:t>Parent complains that teacher assistant, while angry, pulled chair out from under her son, causing the child to fall and hurt himself. Which policy?</a:t>
            </a:r>
          </a:p>
          <a:p>
            <a:pPr>
              <a:buNone/>
            </a:pP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10</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 Read Your Policy!</a:t>
            </a:r>
          </a:p>
        </p:txBody>
      </p:sp>
      <p:sp>
        <p:nvSpPr>
          <p:cNvPr id="3" name="Content Placeholder 2"/>
          <p:cNvSpPr>
            <a:spLocks noGrp="1"/>
          </p:cNvSpPr>
          <p:nvPr>
            <p:ph idx="1"/>
          </p:nvPr>
        </p:nvSpPr>
        <p:spPr/>
        <p:txBody>
          <a:bodyPr/>
          <a:lstStyle/>
          <a:p>
            <a:r>
              <a:rPr lang="en-US" sz="3000" dirty="0"/>
              <a:t>Who does the policy designate to investigate complaints?</a:t>
            </a:r>
          </a:p>
          <a:p>
            <a:r>
              <a:rPr lang="en-US" sz="3000" dirty="0"/>
              <a:t>Does your policy require:</a:t>
            </a:r>
          </a:p>
          <a:p>
            <a:pPr lvl="1"/>
            <a:r>
              <a:rPr lang="en-US" sz="2800" dirty="0"/>
              <a:t>Interviews with witnesses? </a:t>
            </a:r>
          </a:p>
          <a:p>
            <a:pPr lvl="1"/>
            <a:r>
              <a:rPr lang="en-US" sz="2800" dirty="0"/>
              <a:t>A meeting with the complainant</a:t>
            </a:r>
            <a:r>
              <a:rPr lang="en-US" sz="2800" dirty="0" smtClean="0"/>
              <a:t>?</a:t>
            </a:r>
          </a:p>
          <a:p>
            <a:pPr lvl="1"/>
            <a:r>
              <a:rPr lang="en-US" sz="2800" dirty="0" smtClean="0"/>
              <a:t>Notice to the accused?</a:t>
            </a:r>
            <a:endParaRPr lang="en-US" sz="2800" dirty="0"/>
          </a:p>
          <a:p>
            <a:pPr lvl="1"/>
            <a:r>
              <a:rPr lang="en-US" sz="2800" dirty="0"/>
              <a:t>A written investigative report?</a:t>
            </a:r>
          </a:p>
          <a:p>
            <a:r>
              <a:rPr lang="en-US" sz="3000" dirty="0"/>
              <a:t>Does your policy contain a deadline for completion of your investigation?</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11</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3: Conduct Your Investigation</a:t>
            </a:r>
          </a:p>
        </p:txBody>
      </p:sp>
      <p:sp>
        <p:nvSpPr>
          <p:cNvPr id="3" name="Content Placeholder 2"/>
          <p:cNvSpPr>
            <a:spLocks noGrp="1"/>
          </p:cNvSpPr>
          <p:nvPr>
            <p:ph idx="1"/>
          </p:nvPr>
        </p:nvSpPr>
        <p:spPr/>
        <p:txBody>
          <a:bodyPr>
            <a:normAutofit/>
          </a:bodyPr>
          <a:lstStyle/>
          <a:p>
            <a:r>
              <a:rPr lang="en-US" dirty="0"/>
              <a:t>Always interview the complainant</a:t>
            </a:r>
          </a:p>
          <a:p>
            <a:pPr lvl="1"/>
            <a:r>
              <a:rPr lang="en-US" dirty="0"/>
              <a:t>If your policy does not require an in-person meeting, may be via phone or other means, but keep notes</a:t>
            </a:r>
            <a:r>
              <a:rPr lang="en-US" dirty="0" smtClean="0"/>
              <a:t>.  </a:t>
            </a:r>
            <a:endParaRPr lang="en-US" dirty="0"/>
          </a:p>
          <a:p>
            <a:r>
              <a:rPr lang="en-US" dirty="0"/>
              <a:t>Interview the alleged perpetrator, if possible</a:t>
            </a:r>
          </a:p>
          <a:p>
            <a:pPr lvl="1"/>
            <a:r>
              <a:rPr lang="en-US" dirty="0"/>
              <a:t>Explain what has been alleged</a:t>
            </a:r>
          </a:p>
          <a:p>
            <a:r>
              <a:rPr lang="en-US" dirty="0" smtClean="0"/>
              <a:t>Always </a:t>
            </a:r>
            <a:r>
              <a:rPr lang="en-US" dirty="0"/>
              <a:t>ask:</a:t>
            </a:r>
          </a:p>
          <a:p>
            <a:pPr lvl="1"/>
            <a:r>
              <a:rPr lang="en-US" dirty="0"/>
              <a:t>For a list of other witnesses or individuals with relevant information</a:t>
            </a:r>
          </a:p>
          <a:p>
            <a:pPr lvl="1"/>
            <a:r>
              <a:rPr lang="en-US" dirty="0"/>
              <a:t>For any documents or other evidence the individual has</a:t>
            </a:r>
          </a:p>
          <a:p>
            <a:pPr lvl="1"/>
            <a:r>
              <a:rPr lang="en-US" dirty="0"/>
              <a:t>Is there anything else I need to know?</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12</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 cont.</a:t>
            </a:r>
          </a:p>
        </p:txBody>
      </p:sp>
      <p:sp>
        <p:nvSpPr>
          <p:cNvPr id="3" name="Content Placeholder 2"/>
          <p:cNvSpPr>
            <a:spLocks noGrp="1"/>
          </p:cNvSpPr>
          <p:nvPr>
            <p:ph idx="1"/>
          </p:nvPr>
        </p:nvSpPr>
        <p:spPr/>
        <p:txBody>
          <a:bodyPr/>
          <a:lstStyle/>
          <a:p>
            <a:r>
              <a:rPr lang="en-US" dirty="0"/>
              <a:t>Interviewing other witnesses</a:t>
            </a:r>
          </a:p>
          <a:p>
            <a:pPr lvl="1"/>
            <a:r>
              <a:rPr lang="en-US" dirty="0"/>
              <a:t>Ask the complainant, and alleged perpetrator, if there is anyone else who would have relevant information</a:t>
            </a:r>
          </a:p>
          <a:p>
            <a:pPr lvl="1"/>
            <a:r>
              <a:rPr lang="en-US" dirty="0"/>
              <a:t>You are not limited to witnesses suggested by these parties - for example, if the allegation relates to a classroom incident, consider interviewing students who sit in that area, or teachers on the same hall</a:t>
            </a:r>
          </a:p>
          <a:p>
            <a:pPr lvl="2"/>
            <a:r>
              <a:rPr lang="en-US" dirty="0"/>
              <a:t>Even if no one saw/heard anything, that is helpful to know</a:t>
            </a:r>
          </a:p>
          <a:p>
            <a:pPr lvl="1"/>
            <a:r>
              <a:rPr lang="en-US" dirty="0"/>
              <a:t>Make a list of questions ahead of time to guide your discussion</a:t>
            </a:r>
          </a:p>
          <a:p>
            <a:pPr lvl="1"/>
            <a:r>
              <a:rPr lang="en-US" dirty="0"/>
              <a:t>Ask witnesses to keep your conversation </a:t>
            </a:r>
            <a:r>
              <a:rPr lang="en-US" dirty="0" smtClean="0"/>
              <a:t>confidential</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13</a:t>
            </a:fld>
            <a:endParaRPr lang="en-US" dirty="0"/>
          </a:p>
        </p:txBody>
      </p:sp>
    </p:spTree>
    <p:extLst>
      <p:ext uri="{BB962C8B-B14F-4D97-AF65-F5344CB8AC3E}">
        <p14:creationId xmlns="" xmlns:p14="http://schemas.microsoft.com/office/powerpoint/2010/main" val="2289594472"/>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 . . 		</a:t>
            </a:r>
            <a:endParaRPr lang="en-US" dirty="0"/>
          </a:p>
        </p:txBody>
      </p:sp>
      <p:sp>
        <p:nvSpPr>
          <p:cNvPr id="3" name="Content Placeholder 2"/>
          <p:cNvSpPr>
            <a:spLocks noGrp="1"/>
          </p:cNvSpPr>
          <p:nvPr>
            <p:ph idx="1"/>
          </p:nvPr>
        </p:nvSpPr>
        <p:spPr/>
        <p:txBody>
          <a:bodyPr/>
          <a:lstStyle/>
          <a:p>
            <a:endParaRPr lang="en-US" dirty="0" smtClean="0"/>
          </a:p>
          <a:p>
            <a:r>
              <a:rPr lang="en-US" dirty="0" smtClean="0"/>
              <a:t>During your investigation of a sexual harassment complaint, a witness asks if what they tell you is confidential. How do you respond?</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14</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 cont.</a:t>
            </a:r>
          </a:p>
        </p:txBody>
      </p:sp>
      <p:sp>
        <p:nvSpPr>
          <p:cNvPr id="3" name="Content Placeholder 2"/>
          <p:cNvSpPr>
            <a:spLocks noGrp="1"/>
          </p:cNvSpPr>
          <p:nvPr>
            <p:ph idx="1"/>
          </p:nvPr>
        </p:nvSpPr>
        <p:spPr/>
        <p:txBody>
          <a:bodyPr/>
          <a:lstStyle/>
          <a:p>
            <a:r>
              <a:rPr lang="en-US" sz="3000" dirty="0"/>
              <a:t>Creating a record</a:t>
            </a:r>
          </a:p>
          <a:p>
            <a:pPr lvl="1"/>
            <a:r>
              <a:rPr lang="en-US" sz="2800" dirty="0"/>
              <a:t>take notes during interviews, keeping in mind they may be seen by others later</a:t>
            </a:r>
          </a:p>
          <a:p>
            <a:pPr lvl="1"/>
            <a:r>
              <a:rPr lang="en-US" sz="2800" dirty="0"/>
              <a:t>if the principal has already investigated, obtain a copy of her file including any correspondence with the </a:t>
            </a:r>
            <a:r>
              <a:rPr lang="en-US" sz="2800" dirty="0" smtClean="0"/>
              <a:t>complainant</a:t>
            </a:r>
          </a:p>
          <a:p>
            <a:pPr lvl="1"/>
            <a:r>
              <a:rPr lang="en-US" sz="2800" dirty="0" smtClean="0"/>
              <a:t>keep copies of the original complaint and any correspondence</a:t>
            </a:r>
            <a:endParaRPr lang="en-US" sz="2800"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15</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 cont.</a:t>
            </a:r>
            <a:endParaRPr lang="en-US" dirty="0"/>
          </a:p>
        </p:txBody>
      </p:sp>
      <p:sp>
        <p:nvSpPr>
          <p:cNvPr id="3" name="Content Placeholder 2"/>
          <p:cNvSpPr>
            <a:spLocks noGrp="1"/>
          </p:cNvSpPr>
          <p:nvPr>
            <p:ph idx="1"/>
          </p:nvPr>
        </p:nvSpPr>
        <p:spPr/>
        <p:txBody>
          <a:bodyPr/>
          <a:lstStyle/>
          <a:p>
            <a:r>
              <a:rPr lang="en-US" sz="3000" dirty="0" smtClean="0"/>
              <a:t>Employee misconduct investigation – is immediate suspension with pay appropriate?</a:t>
            </a:r>
          </a:p>
          <a:p>
            <a:pPr lvl="1"/>
            <a:r>
              <a:rPr lang="en-US" sz="2600" dirty="0" smtClean="0"/>
              <a:t>Will your investigation be hindered if the employee is in the building?</a:t>
            </a:r>
          </a:p>
          <a:p>
            <a:pPr lvl="1"/>
            <a:r>
              <a:rPr lang="en-US" sz="2600" dirty="0" smtClean="0"/>
              <a:t>Are there other reasons to remove the employee from the situation pending a final resolution?</a:t>
            </a:r>
          </a:p>
          <a:p>
            <a:r>
              <a:rPr lang="en-US" dirty="0" smtClean="0"/>
              <a:t>Think about the complaint from both perspectives – a bullying/harassment complaint, and an employee misconduct investigation</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16</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4:  Writing a Report/Letter</a:t>
            </a:r>
          </a:p>
        </p:txBody>
      </p:sp>
      <p:sp>
        <p:nvSpPr>
          <p:cNvPr id="3" name="Content Placeholder 2"/>
          <p:cNvSpPr>
            <a:spLocks noGrp="1"/>
          </p:cNvSpPr>
          <p:nvPr>
            <p:ph idx="1"/>
          </p:nvPr>
        </p:nvSpPr>
        <p:spPr/>
        <p:txBody>
          <a:bodyPr>
            <a:normAutofit/>
          </a:bodyPr>
          <a:lstStyle/>
          <a:p>
            <a:r>
              <a:rPr lang="en-US" sz="3000" dirty="0"/>
              <a:t>Written reports not always required by law, but may be required by your policy</a:t>
            </a:r>
          </a:p>
          <a:p>
            <a:r>
              <a:rPr lang="en-US" sz="3000" dirty="0"/>
              <a:t>Even if an investigative report is not required, you should memorialize your response in writing to some extent – to create a record in the event of a board appeal or external complaint.</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17</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Investigative Reports</a:t>
            </a:r>
          </a:p>
        </p:txBody>
      </p:sp>
      <p:sp>
        <p:nvSpPr>
          <p:cNvPr id="3" name="Content Placeholder 2"/>
          <p:cNvSpPr>
            <a:spLocks noGrp="1"/>
          </p:cNvSpPr>
          <p:nvPr>
            <p:ph idx="1"/>
          </p:nvPr>
        </p:nvSpPr>
        <p:spPr/>
        <p:txBody>
          <a:bodyPr/>
          <a:lstStyle/>
          <a:p>
            <a:r>
              <a:rPr lang="en-US" dirty="0"/>
              <a:t>Many policies require written </a:t>
            </a:r>
            <a:r>
              <a:rPr lang="en-US" u="sng" dirty="0"/>
              <a:t>findings</a:t>
            </a:r>
            <a:r>
              <a:rPr lang="en-US" dirty="0"/>
              <a:t>, i.e. a determination of the facts</a:t>
            </a:r>
          </a:p>
          <a:p>
            <a:pPr lvl="1"/>
            <a:r>
              <a:rPr lang="en-US" dirty="0"/>
              <a:t>“My investigation revealed that, on at least three occasions, employee John Doe asked employee Jane Smith  questions of a personal and/or flirtatious nature, in a way that made her uncomfortable.”</a:t>
            </a:r>
          </a:p>
          <a:p>
            <a:pPr lvl="1"/>
            <a:r>
              <a:rPr lang="en-US" dirty="0"/>
              <a:t>“Witnesses reported that student John Smith engaged in two fights with classmates during the week of August 25, but that the two fights were with different peers and were unrelated to one another. I did not find evidence of a pattern of behavior that would constitute bullying of John Smith by his peers.”</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18</a:t>
            </a:fld>
            <a:endParaRPr lang="en-US" dirty="0"/>
          </a:p>
        </p:txBody>
      </p:sp>
    </p:spTree>
    <p:extLst>
      <p:ext uri="{BB962C8B-B14F-4D97-AF65-F5344CB8AC3E}">
        <p14:creationId xmlns="" xmlns:p14="http://schemas.microsoft.com/office/powerpoint/2010/main" val="4266212871"/>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Investigative Reports</a:t>
            </a:r>
          </a:p>
        </p:txBody>
      </p:sp>
      <p:sp>
        <p:nvSpPr>
          <p:cNvPr id="3" name="Content Placeholder 2"/>
          <p:cNvSpPr>
            <a:spLocks noGrp="1"/>
          </p:cNvSpPr>
          <p:nvPr>
            <p:ph idx="1"/>
          </p:nvPr>
        </p:nvSpPr>
        <p:spPr>
          <a:xfrm>
            <a:off x="838200" y="1501534"/>
            <a:ext cx="10515600" cy="4351338"/>
          </a:xfrm>
        </p:spPr>
        <p:txBody>
          <a:bodyPr>
            <a:normAutofit lnSpcReduction="10000"/>
          </a:bodyPr>
          <a:lstStyle/>
          <a:p>
            <a:r>
              <a:rPr lang="en-US" dirty="0"/>
              <a:t>Always emphasize remedial steps taken</a:t>
            </a:r>
          </a:p>
          <a:p>
            <a:pPr>
              <a:buNone/>
            </a:pPr>
            <a:endParaRPr lang="en-US" dirty="0"/>
          </a:p>
          <a:p>
            <a:pPr>
              <a:buNone/>
            </a:pPr>
            <a:r>
              <a:rPr lang="en-US" dirty="0"/>
              <a:t>Examples:</a:t>
            </a:r>
          </a:p>
          <a:p>
            <a:pPr marL="0" indent="3175">
              <a:buNone/>
            </a:pPr>
            <a:r>
              <a:rPr lang="en-US" dirty="0"/>
              <a:t>Sexual harassment complaint: “In consultation with the principal, the following steps have been taken to protect against future incidents: you will no longer be supervised by the employee in question, instead you will receive assignments and report directly to Ms. ________; work schedules will be shifted so that you no longer work with the employee in question; all employees at Dogwood Elementary School will receive training regarding the district’s sexual harassment policy and how to recognize and respond to complaints of sexual harassment.”</a:t>
            </a:r>
          </a:p>
          <a:p>
            <a:pPr>
              <a:buNone/>
            </a:pP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19</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the Personnel Administrator</a:t>
            </a:r>
          </a:p>
        </p:txBody>
      </p:sp>
      <p:sp>
        <p:nvSpPr>
          <p:cNvPr id="3" name="Content Placeholder 2"/>
          <p:cNvSpPr>
            <a:spLocks noGrp="1"/>
          </p:cNvSpPr>
          <p:nvPr>
            <p:ph idx="1"/>
          </p:nvPr>
        </p:nvSpPr>
        <p:spPr/>
        <p:txBody>
          <a:bodyPr/>
          <a:lstStyle/>
          <a:p>
            <a:r>
              <a:rPr lang="en-US" dirty="0"/>
              <a:t>Responding to complaints from students/parents against an employee</a:t>
            </a:r>
          </a:p>
          <a:p>
            <a:r>
              <a:rPr lang="en-US" dirty="0"/>
              <a:t>Responding to complaints from employees </a:t>
            </a:r>
          </a:p>
          <a:p>
            <a:r>
              <a:rPr lang="en-US" dirty="0"/>
              <a:t>Developing policies, procedures, and awareness among employees</a:t>
            </a:r>
          </a:p>
          <a:p>
            <a:endParaRPr lang="en-US" dirty="0"/>
          </a:p>
          <a:p>
            <a:pPr marL="0" indent="0">
              <a:buNone/>
            </a:pPr>
            <a:endParaRPr lang="en-US" dirty="0"/>
          </a:p>
          <a:p>
            <a:pPr marL="0" indent="3175">
              <a:buNone/>
            </a:pPr>
            <a:r>
              <a:rPr lang="en-US" dirty="0"/>
              <a:t>Today we will discuss how to recognize the type of complaint, how to investigate, and what comes after the investigation.</a:t>
            </a:r>
          </a:p>
          <a:p>
            <a:pPr>
              <a:buNone/>
            </a:pP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2</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Investigative Reports</a:t>
            </a:r>
          </a:p>
        </p:txBody>
      </p:sp>
      <p:sp>
        <p:nvSpPr>
          <p:cNvPr id="3" name="Content Placeholder 2"/>
          <p:cNvSpPr>
            <a:spLocks noGrp="1"/>
          </p:cNvSpPr>
          <p:nvPr>
            <p:ph idx="1"/>
          </p:nvPr>
        </p:nvSpPr>
        <p:spPr>
          <a:xfrm>
            <a:off x="838200" y="1478384"/>
            <a:ext cx="10515600" cy="4351338"/>
          </a:xfrm>
        </p:spPr>
        <p:txBody>
          <a:bodyPr>
            <a:normAutofit/>
          </a:bodyPr>
          <a:lstStyle/>
          <a:p>
            <a:pPr marL="0" indent="3175">
              <a:buNone/>
            </a:pPr>
            <a:r>
              <a:rPr lang="en-US" dirty="0"/>
              <a:t>Bullying complaint: “Although I did not find evidence of a pattern of behavior that fits the definition of “bullying” in Policy XXXX, I acknowledge that your child was assaulted by a fellow student on one occasion. Such behavior is unacceptable, and I am sorry that your child experienced that. In order to ensure such an incident does not happen again, the principal has taken steps including: changing class schedule so that your child and the student in question no longer have any classes together and instructing your child’s teachers that he is not to be seated with the other student in the cafeteria; and meeting with you and your child to develop a safety plan.”</a:t>
            </a:r>
          </a:p>
          <a:p>
            <a:pPr>
              <a:buNone/>
            </a:pP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20</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Investigative Reports, cont.</a:t>
            </a:r>
          </a:p>
        </p:txBody>
      </p:sp>
      <p:sp>
        <p:nvSpPr>
          <p:cNvPr id="3" name="Content Placeholder 2"/>
          <p:cNvSpPr>
            <a:spLocks noGrp="1"/>
          </p:cNvSpPr>
          <p:nvPr>
            <p:ph idx="1"/>
          </p:nvPr>
        </p:nvSpPr>
        <p:spPr/>
        <p:txBody>
          <a:bodyPr/>
          <a:lstStyle/>
          <a:p>
            <a:r>
              <a:rPr lang="en-US" dirty="0"/>
              <a:t>What if, in the end, you can’t be sure </a:t>
            </a:r>
            <a:r>
              <a:rPr lang="en-US" dirty="0" smtClean="0"/>
              <a:t>what </a:t>
            </a:r>
            <a:r>
              <a:rPr lang="en-US" dirty="0"/>
              <a:t>happened?</a:t>
            </a:r>
          </a:p>
          <a:p>
            <a:pPr lvl="1"/>
            <a:r>
              <a:rPr lang="en-US" dirty="0"/>
              <a:t>Acknowledge that the evidence is conflicting</a:t>
            </a:r>
          </a:p>
          <a:p>
            <a:pPr lvl="1"/>
            <a:r>
              <a:rPr lang="en-US" dirty="0"/>
              <a:t>Focus on what can/should be done to prevent future incidents, even if it is unclear what happened this time </a:t>
            </a:r>
          </a:p>
          <a:p>
            <a:pPr lvl="2"/>
            <a:r>
              <a:rPr lang="en-US" sz="2400" dirty="0"/>
              <a:t>This is especially critical for bullying complaints</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21</a:t>
            </a:fld>
            <a:endParaRPr lang="en-US" dirty="0"/>
          </a:p>
        </p:txBody>
      </p:sp>
    </p:spTree>
    <p:extLst>
      <p:ext uri="{BB962C8B-B14F-4D97-AF65-F5344CB8AC3E}">
        <p14:creationId xmlns="" xmlns:p14="http://schemas.microsoft.com/office/powerpoint/2010/main" val="1872181137"/>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Handling Confidential Information</a:t>
            </a:r>
          </a:p>
        </p:txBody>
      </p:sp>
      <p:sp>
        <p:nvSpPr>
          <p:cNvPr id="3" name="Content Placeholder 2"/>
          <p:cNvSpPr>
            <a:spLocks noGrp="1"/>
          </p:cNvSpPr>
          <p:nvPr>
            <p:ph idx="1"/>
          </p:nvPr>
        </p:nvSpPr>
        <p:spPr/>
        <p:txBody>
          <a:bodyPr/>
          <a:lstStyle/>
          <a:p>
            <a:pPr>
              <a:buNone/>
            </a:pPr>
            <a:r>
              <a:rPr lang="en-US" dirty="0"/>
              <a:t>FERPA:</a:t>
            </a:r>
          </a:p>
          <a:p>
            <a:pPr marL="0" indent="0">
              <a:buNone/>
            </a:pPr>
            <a:r>
              <a:rPr lang="en-US" dirty="0"/>
              <a:t>1.  Parents have the right to review educational records of their own children</a:t>
            </a:r>
          </a:p>
          <a:p>
            <a:pPr lvl="1"/>
            <a:r>
              <a:rPr lang="en-US" dirty="0"/>
              <a:t>this would likely include records gathered in an investigation related to the child</a:t>
            </a:r>
          </a:p>
          <a:p>
            <a:pPr marL="0" indent="0">
              <a:buNone/>
            </a:pPr>
            <a:r>
              <a:rPr lang="en-US" dirty="0"/>
              <a:t>2.  Parents </a:t>
            </a:r>
            <a:r>
              <a:rPr lang="en-US" u="sng" dirty="0"/>
              <a:t>do not</a:t>
            </a:r>
            <a:r>
              <a:rPr lang="en-US" dirty="0"/>
              <a:t> have the right to review educational records of </a:t>
            </a:r>
            <a:r>
              <a:rPr lang="en-US" u="sng" dirty="0"/>
              <a:t>other </a:t>
            </a:r>
            <a:r>
              <a:rPr lang="en-US" dirty="0"/>
              <a:t>children –or personally identifiable information gleaned from those records</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22</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Confidential Student Information</a:t>
            </a:r>
          </a:p>
        </p:txBody>
      </p:sp>
      <p:sp>
        <p:nvSpPr>
          <p:cNvPr id="3" name="Content Placeholder 2"/>
          <p:cNvSpPr>
            <a:spLocks noGrp="1"/>
          </p:cNvSpPr>
          <p:nvPr>
            <p:ph idx="1"/>
          </p:nvPr>
        </p:nvSpPr>
        <p:spPr/>
        <p:txBody>
          <a:bodyPr/>
          <a:lstStyle/>
          <a:p>
            <a:r>
              <a:rPr lang="en-US" dirty="0"/>
              <a:t>What if a parent asks to see records/surveillance videos/ etc. that show her child along with other students?</a:t>
            </a:r>
          </a:p>
          <a:p>
            <a:pPr lvl="1"/>
            <a:r>
              <a:rPr lang="en-US" dirty="0"/>
              <a:t>If you can separate out the information about her child from the others (by redaction or otherwise), do so.</a:t>
            </a:r>
          </a:p>
          <a:p>
            <a:pPr lvl="1"/>
            <a:r>
              <a:rPr lang="en-US" dirty="0"/>
              <a:t>Consult your Board attorney regarding surveillance videos or other recordings</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23</a:t>
            </a:fld>
            <a:endParaRPr lang="en-US" dirty="0"/>
          </a:p>
        </p:txBody>
      </p:sp>
    </p:spTree>
    <p:extLst>
      <p:ext uri="{BB962C8B-B14F-4D97-AF65-F5344CB8AC3E}">
        <p14:creationId xmlns="" xmlns:p14="http://schemas.microsoft.com/office/powerpoint/2010/main" val="577701266"/>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Confidential Personnel Information</a:t>
            </a:r>
          </a:p>
        </p:txBody>
      </p:sp>
      <p:sp>
        <p:nvSpPr>
          <p:cNvPr id="3" name="Content Placeholder 2"/>
          <p:cNvSpPr>
            <a:spLocks noGrp="1"/>
          </p:cNvSpPr>
          <p:nvPr>
            <p:ph idx="1"/>
          </p:nvPr>
        </p:nvSpPr>
        <p:spPr/>
        <p:txBody>
          <a:bodyPr/>
          <a:lstStyle/>
          <a:p>
            <a:r>
              <a:rPr lang="en-US" dirty="0"/>
              <a:t>N.C. General Statutes specify that personnel files are confidential</a:t>
            </a:r>
          </a:p>
          <a:p>
            <a:r>
              <a:rPr lang="en-US" dirty="0"/>
              <a:t>A personnel file consists of: “any information gathered by the local board of education which employs an individual, previously employed an individual, or considered an individual's application for employment, and which information relates to the individual's application, selection or </a:t>
            </a:r>
            <a:r>
              <a:rPr lang="en-US" dirty="0" err="1"/>
              <a:t>nonselection</a:t>
            </a:r>
            <a:r>
              <a:rPr lang="en-US" dirty="0"/>
              <a:t>, promotion, demotion, transfer, leave, salary, suspension, performance evaluation, disciplinary action, or termination of employment wherever located or in whatever form”</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24</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Confidential Personnel Information</a:t>
            </a:r>
          </a:p>
        </p:txBody>
      </p:sp>
      <p:sp>
        <p:nvSpPr>
          <p:cNvPr id="3" name="Content Placeholder 2"/>
          <p:cNvSpPr>
            <a:spLocks noGrp="1"/>
          </p:cNvSpPr>
          <p:nvPr>
            <p:ph idx="1"/>
          </p:nvPr>
        </p:nvSpPr>
        <p:spPr/>
        <p:txBody>
          <a:bodyPr/>
          <a:lstStyle/>
          <a:p>
            <a:r>
              <a:rPr lang="en-US" dirty="0"/>
              <a:t>Therefore, information related to a personnel investigation is generally confidential</a:t>
            </a:r>
          </a:p>
          <a:p>
            <a:r>
              <a:rPr lang="en-US" dirty="0"/>
              <a:t>However, if discipline results, the outcome may be public: N.C.G.S. 115C-320 makes the following public information: “</a:t>
            </a:r>
            <a:r>
              <a:rPr lang="en-US" dirty="0">
                <a:effectLst/>
              </a:rPr>
              <a:t>Date and type of each promotion, demotion, transfer, suspension, separation, or other change in position classification” and “Date and type of each dismissal, suspension, or demotion for disciplinary reasons taken by the local board of education.”</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25</a:t>
            </a:fld>
            <a:endParaRPr lang="en-US" dirty="0"/>
          </a:p>
        </p:txBody>
      </p:sp>
    </p:spTree>
    <p:extLst>
      <p:ext uri="{BB962C8B-B14F-4D97-AF65-F5344CB8AC3E}">
        <p14:creationId xmlns="" xmlns:p14="http://schemas.microsoft.com/office/powerpoint/2010/main" val="2275290542"/>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if the complaint is substantiated?</a:t>
            </a:r>
          </a:p>
        </p:txBody>
      </p:sp>
      <p:sp>
        <p:nvSpPr>
          <p:cNvPr id="3" name="Content Placeholder 2"/>
          <p:cNvSpPr>
            <a:spLocks noGrp="1"/>
          </p:cNvSpPr>
          <p:nvPr>
            <p:ph idx="1"/>
          </p:nvPr>
        </p:nvSpPr>
        <p:spPr>
          <a:xfrm>
            <a:off x="838200" y="1880709"/>
            <a:ext cx="10515600" cy="4351338"/>
          </a:xfrm>
        </p:spPr>
        <p:txBody>
          <a:bodyPr>
            <a:normAutofit/>
          </a:bodyPr>
          <a:lstStyle/>
          <a:p>
            <a:pPr>
              <a:buNone/>
            </a:pPr>
            <a:r>
              <a:rPr lang="en-US" dirty="0" smtClean="0"/>
              <a:t>Your overarching responsibility is to take sufficient action to prevent it from happening again.</a:t>
            </a:r>
          </a:p>
          <a:p>
            <a:r>
              <a:rPr lang="en-US" dirty="0" smtClean="0"/>
              <a:t>Title IX/VI/VII: an essential element of a case of harassment/discrimination is whether the district implemented </a:t>
            </a:r>
            <a:r>
              <a:rPr lang="en-US" u="sng" dirty="0" smtClean="0"/>
              <a:t>timely</a:t>
            </a:r>
            <a:r>
              <a:rPr lang="en-US" dirty="0" smtClean="0"/>
              <a:t> remedial measures to end the harassment.</a:t>
            </a:r>
          </a:p>
          <a:p>
            <a:r>
              <a:rPr lang="en-US" dirty="0" smtClean="0"/>
              <a:t>Bullying statute requires “Consequences and appropriate remedial action for a person who commits an act of bullying or harassment.”  115C-407/16.</a:t>
            </a:r>
          </a:p>
          <a:p>
            <a:pPr>
              <a:buNone/>
            </a:pP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26</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the complaint is substantiated?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Liability concerns</a:t>
            </a:r>
          </a:p>
          <a:p>
            <a:pPr lvl="1"/>
            <a:r>
              <a:rPr lang="en-US" dirty="0" smtClean="0"/>
              <a:t>Need to balance honesty and thoroughness with caution about what you put in writing</a:t>
            </a:r>
          </a:p>
          <a:p>
            <a:pPr lvl="1"/>
            <a:r>
              <a:rPr lang="en-US" dirty="0" smtClean="0"/>
              <a:t>If you find, for example, that an employee </a:t>
            </a:r>
            <a:r>
              <a:rPr lang="en-US" u="sng" dirty="0" smtClean="0"/>
              <a:t>has</a:t>
            </a:r>
            <a:r>
              <a:rPr lang="en-US" dirty="0" smtClean="0"/>
              <a:t> been sexually harassed at work, consider consulting your board attorney to ensure your follow-up is thorough and legally compliant</a:t>
            </a:r>
          </a:p>
          <a:p>
            <a:r>
              <a:rPr lang="en-US" dirty="0" smtClean="0"/>
              <a:t>Consider whether mutual resolution is possible prior to finalizing the investigation</a:t>
            </a:r>
          </a:p>
          <a:p>
            <a:r>
              <a:rPr lang="en-US" dirty="0" smtClean="0"/>
              <a:t>Emphasize the steps that have been and will be taken to ensure the problem is corrected and does not happen again.</a:t>
            </a:r>
          </a:p>
          <a:p>
            <a:r>
              <a:rPr lang="en-US" dirty="0" smtClean="0"/>
              <a:t>Ensure the complainant has a clear and understood avenue for seeking help if the problem continues</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27</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4: Follow-up</a:t>
            </a:r>
          </a:p>
        </p:txBody>
      </p:sp>
      <p:sp>
        <p:nvSpPr>
          <p:cNvPr id="3" name="Content Placeholder 2"/>
          <p:cNvSpPr>
            <a:spLocks noGrp="1"/>
          </p:cNvSpPr>
          <p:nvPr>
            <p:ph idx="1"/>
          </p:nvPr>
        </p:nvSpPr>
        <p:spPr/>
        <p:txBody>
          <a:bodyPr/>
          <a:lstStyle/>
          <a:p>
            <a:r>
              <a:rPr lang="en-US" dirty="0"/>
              <a:t>Determine whether employee discipline is appropriate</a:t>
            </a:r>
          </a:p>
          <a:p>
            <a:pPr lvl="1"/>
            <a:r>
              <a:rPr lang="en-US" dirty="0"/>
              <a:t>If there has been misconduct that does not rise to the level of demotion or dismissal, document through a letter to the personnel file and/or in the employee’s evaluation</a:t>
            </a:r>
          </a:p>
          <a:p>
            <a:r>
              <a:rPr lang="en-US" dirty="0"/>
              <a:t>Arrange for staff training if appropriate to prevent future incidents</a:t>
            </a:r>
          </a:p>
          <a:p>
            <a:r>
              <a:rPr lang="en-US" dirty="0"/>
              <a:t>If the complaint was substantiated, make a note to follow up with the complainant in a couple of weeks to ensure the problem has been resolved</a:t>
            </a:r>
          </a:p>
          <a:p>
            <a:r>
              <a:rPr lang="en-US" dirty="0"/>
              <a:t>Compile your records in case of appeal or future litigation</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28</a:t>
            </a:fld>
            <a:endParaRPr lang="en-US" dirty="0"/>
          </a:p>
        </p:txBody>
      </p:sp>
    </p:spTree>
    <p:extLst>
      <p:ext uri="{BB962C8B-B14F-4D97-AF65-F5344CB8AC3E}">
        <p14:creationId xmlns="" xmlns:p14="http://schemas.microsoft.com/office/powerpoint/2010/main" val="3178949665"/>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Retaliation</a:t>
            </a:r>
            <a:endParaRPr lang="en-US" dirty="0"/>
          </a:p>
        </p:txBody>
      </p:sp>
      <p:sp>
        <p:nvSpPr>
          <p:cNvPr id="3" name="Content Placeholder 2"/>
          <p:cNvSpPr>
            <a:spLocks noGrp="1"/>
          </p:cNvSpPr>
          <p:nvPr>
            <p:ph idx="1"/>
          </p:nvPr>
        </p:nvSpPr>
        <p:spPr/>
        <p:txBody>
          <a:bodyPr/>
          <a:lstStyle/>
          <a:p>
            <a:r>
              <a:rPr lang="en-US" dirty="0" smtClean="0"/>
              <a:t>Legal obligation to ensure there is no retaliation for making complaints of discrimination/harassment</a:t>
            </a:r>
          </a:p>
          <a:p>
            <a:pPr lvl="1"/>
            <a:r>
              <a:rPr lang="en-US" dirty="0" smtClean="0"/>
              <a:t>Retaliation can mean any sort of negative treatment – undesired job assignments, loss of status, or other intangibles that may seem subjective</a:t>
            </a:r>
          </a:p>
          <a:p>
            <a:r>
              <a:rPr lang="en-US" dirty="0" smtClean="0"/>
              <a:t>Instruct the accused, the witnesses and their supervisors to ensure that there is no negative treatment of the complainant</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29</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References</a:t>
            </a:r>
          </a:p>
        </p:txBody>
      </p:sp>
      <p:sp>
        <p:nvSpPr>
          <p:cNvPr id="3" name="Content Placeholder 2"/>
          <p:cNvSpPr>
            <a:spLocks noGrp="1"/>
          </p:cNvSpPr>
          <p:nvPr>
            <p:ph idx="1"/>
          </p:nvPr>
        </p:nvSpPr>
        <p:spPr/>
        <p:txBody>
          <a:bodyPr/>
          <a:lstStyle/>
          <a:p>
            <a:pPr>
              <a:buNone/>
            </a:pPr>
            <a:r>
              <a:rPr lang="en-US" b="1" dirty="0"/>
              <a:t>N.C.G.S. 115C-407.15 (School Violence Prevention Act): </a:t>
            </a:r>
          </a:p>
          <a:p>
            <a:pPr marL="0" indent="3175">
              <a:buNone/>
            </a:pPr>
            <a:r>
              <a:rPr lang="en-US" dirty="0"/>
              <a:t>“No student or school employee shall be subjected to bullying or harassing behavior by school employees or students.” </a:t>
            </a:r>
          </a:p>
          <a:p>
            <a:pPr>
              <a:buNone/>
            </a:pPr>
            <a:endParaRPr lang="en-US" dirty="0"/>
          </a:p>
          <a:p>
            <a:r>
              <a:rPr lang="en-US" dirty="0"/>
              <a:t>Requires all school districts to adopt anti-bullying/harassment policies with specific provisions and procedures for reporting and investigating</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3</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Sticky Issue: </a:t>
            </a:r>
            <a:br>
              <a:rPr lang="en-US" dirty="0" smtClean="0"/>
            </a:br>
            <a:r>
              <a:rPr lang="en-US" dirty="0" smtClean="0"/>
              <a:t>The Complainant with Performance Concerns</a:t>
            </a:r>
            <a:endParaRPr lang="en-US" dirty="0"/>
          </a:p>
        </p:txBody>
      </p:sp>
      <p:sp>
        <p:nvSpPr>
          <p:cNvPr id="3" name="Content Placeholder 2"/>
          <p:cNvSpPr>
            <a:spLocks noGrp="1"/>
          </p:cNvSpPr>
          <p:nvPr>
            <p:ph idx="1"/>
          </p:nvPr>
        </p:nvSpPr>
        <p:spPr>
          <a:xfrm>
            <a:off x="783116" y="2299351"/>
            <a:ext cx="10515600" cy="4351338"/>
          </a:xfrm>
        </p:spPr>
        <p:txBody>
          <a:bodyPr/>
          <a:lstStyle/>
          <a:p>
            <a:r>
              <a:rPr lang="en-US" dirty="0" smtClean="0"/>
              <a:t>Does making a complaint of harassment/discrimination insulate an employee from any discipline for his or her own misdeeds?</a:t>
            </a:r>
          </a:p>
          <a:p>
            <a:r>
              <a:rPr lang="en-US" dirty="0" smtClean="0"/>
              <a:t>How do you address performance issues without even the appearance of retaliation?</a:t>
            </a:r>
          </a:p>
          <a:p>
            <a:r>
              <a:rPr lang="en-US" u="sng" dirty="0" smtClean="0"/>
              <a:t>Silo</a:t>
            </a:r>
            <a:r>
              <a:rPr lang="en-US" dirty="0" smtClean="0"/>
              <a:t> the issues: keep complaint investigation separate from performance concerns</a:t>
            </a:r>
            <a:endParaRPr lang="en-US" u="sng" dirty="0" smtClean="0"/>
          </a:p>
          <a:p>
            <a:r>
              <a:rPr lang="en-US" u="sng" dirty="0" smtClean="0"/>
              <a:t>Timing</a:t>
            </a:r>
            <a:r>
              <a:rPr lang="en-US" dirty="0" smtClean="0"/>
              <a:t> is critical: addressing performance issues after a complaint that were never addressed before can put you in a bad position</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30</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31</a:t>
            </a:fld>
            <a:endParaRPr lang="en-US" dirty="0"/>
          </a:p>
        </p:txBody>
      </p:sp>
    </p:spTree>
    <p:extLst>
      <p:ext uri="{BB962C8B-B14F-4D97-AF65-F5344CB8AC3E}">
        <p14:creationId xmlns="" xmlns:p14="http://schemas.microsoft.com/office/powerpoint/2010/main" val="1413564103"/>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References</a:t>
            </a:r>
          </a:p>
        </p:txBody>
      </p:sp>
      <p:sp>
        <p:nvSpPr>
          <p:cNvPr id="3" name="Content Placeholder 2"/>
          <p:cNvSpPr>
            <a:spLocks noGrp="1"/>
          </p:cNvSpPr>
          <p:nvPr>
            <p:ph idx="1"/>
          </p:nvPr>
        </p:nvSpPr>
        <p:spPr/>
        <p:txBody>
          <a:bodyPr/>
          <a:lstStyle/>
          <a:p>
            <a:pPr marL="0" indent="3175">
              <a:buNone/>
            </a:pPr>
            <a:r>
              <a:rPr lang="en-US" dirty="0"/>
              <a:t>“Bullying or harassing behavior includes, but is not limited to, acts reasonably perceived as being motivated by any actual or perceived differentiating characteristic, such as race, color, religion, ancestry, national origin, gender, socioeconomic status, academic status, gender identity, physical appearance, sexual orientation, or mental, physical, developmental, or sensory disability, or by association with a person who has or is perceived to have one or more of these characteristics.”</a:t>
            </a:r>
          </a:p>
          <a:p>
            <a:pPr>
              <a:buNone/>
            </a:pPr>
            <a:r>
              <a:rPr lang="en-US" i="1" dirty="0"/>
              <a:t>N.C.G.S. 115C-407.15 (School Violence Prevention Act)</a:t>
            </a:r>
          </a:p>
          <a:p>
            <a:pPr>
              <a:buNone/>
            </a:pPr>
            <a:endParaRPr lang="en-US" i="1"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4</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Sources of Legal Rights:</a:t>
            </a:r>
          </a:p>
        </p:txBody>
      </p:sp>
      <p:sp>
        <p:nvSpPr>
          <p:cNvPr id="3" name="Content Placeholder 2"/>
          <p:cNvSpPr>
            <a:spLocks noGrp="1"/>
          </p:cNvSpPr>
          <p:nvPr>
            <p:ph idx="1"/>
          </p:nvPr>
        </p:nvSpPr>
        <p:spPr>
          <a:xfrm>
            <a:off x="803476" y="1524683"/>
            <a:ext cx="10515600" cy="4351338"/>
          </a:xfrm>
        </p:spPr>
        <p:txBody>
          <a:bodyPr/>
          <a:lstStyle/>
          <a:p>
            <a:r>
              <a:rPr lang="en-US" dirty="0"/>
              <a:t>Title IX – prohibits harassment or discrimination on the basis of sex</a:t>
            </a:r>
          </a:p>
          <a:p>
            <a:pPr lvl="1"/>
            <a:r>
              <a:rPr lang="en-US" dirty="0"/>
              <a:t>requires that school systems have a procedure for complaints of sex-based discrimination, sexual harassment, or sexual violence</a:t>
            </a:r>
          </a:p>
          <a:p>
            <a:r>
              <a:rPr lang="en-US" dirty="0"/>
              <a:t>Title VI  – prohibits discrimination on the basis of race, color, or national origin in programs that receive federal funds and in employment</a:t>
            </a:r>
          </a:p>
          <a:p>
            <a:r>
              <a:rPr lang="en-US" dirty="0"/>
              <a:t>Title VII – prohibits discrimination on the basis of race, color, religion, sex, or national origin in employment</a:t>
            </a:r>
          </a:p>
          <a:p>
            <a:r>
              <a:rPr lang="en-US" dirty="0"/>
              <a:t>The ADA and Section 504 of the Rehabilitation Act – prohibit discrimination on the basis of disability</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5</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br>
              <a:rPr lang="en-US" dirty="0" smtClean="0"/>
            </a:br>
            <a:r>
              <a:rPr lang="en-US" dirty="0" smtClean="0"/>
              <a:t>Gender/Sexual Orientation/Gender Identity</a:t>
            </a:r>
            <a:endParaRPr lang="en-US" dirty="0"/>
          </a:p>
        </p:txBody>
      </p:sp>
      <p:sp>
        <p:nvSpPr>
          <p:cNvPr id="3" name="Content Placeholder 2"/>
          <p:cNvSpPr>
            <a:spLocks noGrp="1"/>
          </p:cNvSpPr>
          <p:nvPr>
            <p:ph idx="1"/>
          </p:nvPr>
        </p:nvSpPr>
        <p:spPr/>
        <p:txBody>
          <a:bodyPr/>
          <a:lstStyle/>
          <a:p>
            <a:r>
              <a:rPr lang="en-US" dirty="0" smtClean="0"/>
              <a:t>Bullying statute mentions sexual orientation and gender identity</a:t>
            </a:r>
          </a:p>
          <a:p>
            <a:r>
              <a:rPr lang="en-US" dirty="0" smtClean="0"/>
              <a:t>What does your policy say?</a:t>
            </a:r>
          </a:p>
          <a:p>
            <a:r>
              <a:rPr lang="en-US" dirty="0" smtClean="0"/>
              <a:t>What does the EEOC say?</a:t>
            </a:r>
          </a:p>
          <a:p>
            <a:r>
              <a:rPr lang="en-US" dirty="0" smtClean="0"/>
              <a:t>What are the legal rights of LGBT and gender-nonconforming employees?</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6</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I’ve Received a Complaint . . . What Now?</a:t>
            </a:r>
          </a:p>
        </p:txBody>
      </p:sp>
      <p:sp>
        <p:nvSpPr>
          <p:cNvPr id="3" name="Content Placeholder 2"/>
          <p:cNvSpPr>
            <a:spLocks noGrp="1"/>
          </p:cNvSpPr>
          <p:nvPr>
            <p:ph idx="1"/>
          </p:nvPr>
        </p:nvSpPr>
        <p:spPr/>
        <p:txBody>
          <a:bodyPr/>
          <a:lstStyle/>
          <a:p>
            <a:r>
              <a:rPr lang="en-US" sz="3000" dirty="0"/>
              <a:t>Step 1: Which Board Policy to Use?</a:t>
            </a:r>
          </a:p>
          <a:p>
            <a:pPr lvl="1"/>
            <a:r>
              <a:rPr lang="en-US" sz="2800" dirty="0"/>
              <a:t>Apply the most specific policy that fits your situation</a:t>
            </a:r>
          </a:p>
          <a:p>
            <a:pPr lvl="1"/>
            <a:r>
              <a:rPr lang="en-US" sz="2800" dirty="0"/>
              <a:t>Bullying/Harassment/Discrimination Policy &amp; Complaint Procedure</a:t>
            </a:r>
          </a:p>
          <a:p>
            <a:pPr lvl="1"/>
            <a:r>
              <a:rPr lang="en-US" sz="2800" dirty="0"/>
              <a:t>Sexual Harassment Policy</a:t>
            </a:r>
          </a:p>
          <a:p>
            <a:pPr lvl="1"/>
            <a:r>
              <a:rPr lang="en-US" sz="2800" dirty="0"/>
              <a:t>Student/Parent or Employee Grievance Policy</a:t>
            </a:r>
          </a:p>
          <a:p>
            <a:pPr lvl="1"/>
            <a:r>
              <a:rPr lang="en-US" sz="2800" dirty="0"/>
              <a:t>General Complaint Policy</a:t>
            </a:r>
          </a:p>
          <a:p>
            <a:pPr marL="457200" lvl="1" indent="0">
              <a:buNone/>
            </a:pPr>
            <a:r>
              <a:rPr lang="en-US" sz="2800" dirty="0"/>
              <a:t>See handouts for sample policies.</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7</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Policy?</a:t>
            </a:r>
          </a:p>
        </p:txBody>
      </p:sp>
      <p:sp>
        <p:nvSpPr>
          <p:cNvPr id="3" name="Content Placeholder 2"/>
          <p:cNvSpPr>
            <a:spLocks noGrp="1"/>
          </p:cNvSpPr>
          <p:nvPr>
            <p:ph idx="1"/>
          </p:nvPr>
        </p:nvSpPr>
        <p:spPr/>
        <p:txBody>
          <a:bodyPr>
            <a:normAutofit/>
          </a:bodyPr>
          <a:lstStyle/>
          <a:p>
            <a:pPr marL="0" indent="3175">
              <a:buNone/>
            </a:pPr>
            <a:r>
              <a:rPr lang="en-US" sz="3000" dirty="0"/>
              <a:t>Female custodian complains to her principal that the male head custodian keeps asking her to hang out after work, even after she has declined. He likes to joke about how attractive she is and ask about her dating life. The principal calls you. What policy should you pull?</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8</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Policy?</a:t>
            </a:r>
          </a:p>
        </p:txBody>
      </p:sp>
      <p:sp>
        <p:nvSpPr>
          <p:cNvPr id="3" name="Content Placeholder 2"/>
          <p:cNvSpPr>
            <a:spLocks noGrp="1"/>
          </p:cNvSpPr>
          <p:nvPr>
            <p:ph idx="1"/>
          </p:nvPr>
        </p:nvSpPr>
        <p:spPr/>
        <p:txBody>
          <a:bodyPr>
            <a:normAutofit/>
          </a:bodyPr>
          <a:lstStyle/>
          <a:p>
            <a:pPr marL="0" indent="3175">
              <a:buNone/>
            </a:pPr>
            <a:r>
              <a:rPr lang="en-US" sz="3000" dirty="0"/>
              <a:t>Parent complains to principal that teacher assistant is picking on her child and singling him out because he is learning disabled and reads slower than other students. Which policy?</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4A896-42C2-4AE0-AF36-F6079FBC66D6}" type="slidenum">
              <a:rPr lang="en-US" smtClean="0"/>
              <a:pPr/>
              <a:t>9</a:t>
            </a:fld>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sld>
</file>

<file path=ppt/theme/theme1.xml><?xml version="1.0" encoding="utf-8"?>
<a:theme xmlns:a="http://schemas.openxmlformats.org/drawingml/2006/main" name="R1273632">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GR0030.potx" id="{F9A0236E-5DBA-4B53-AF39-24C91D5BF4B6}" vid="{0E87F639-DD56-4F02-BA26-4ED0B1C457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R1273632</Template>
  <TotalTime>792</TotalTime>
  <Words>2053</Words>
  <Application>Microsoft Office PowerPoint</Application>
  <PresentationFormat>Custom</PresentationFormat>
  <Paragraphs>184</Paragraphs>
  <Slides>31</Slides>
  <Notes>7</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R1273632</vt:lpstr>
      <vt:lpstr>Bullying, Harassment, &amp; Discrimination Complaints in the Workplace</vt:lpstr>
      <vt:lpstr>The Role of the Personnel Administrator</vt:lpstr>
      <vt:lpstr>Legal References</vt:lpstr>
      <vt:lpstr>Legal References</vt:lpstr>
      <vt:lpstr>Other Sources of Legal Rights:</vt:lpstr>
      <vt:lpstr>Discussion:  Gender/Sexual Orientation/Gender Identity</vt:lpstr>
      <vt:lpstr>I’ve Received a Complaint . . . What Now?</vt:lpstr>
      <vt:lpstr>Which Policy?</vt:lpstr>
      <vt:lpstr>Which Policy?</vt:lpstr>
      <vt:lpstr>Which Policy?</vt:lpstr>
      <vt:lpstr>Step 2: Read Your Policy!</vt:lpstr>
      <vt:lpstr>Step 3: Conduct Your Investigation</vt:lpstr>
      <vt:lpstr>Investigation, cont.</vt:lpstr>
      <vt:lpstr>What if . . .   </vt:lpstr>
      <vt:lpstr>Investigation, cont.</vt:lpstr>
      <vt:lpstr>Investigation, cont.</vt:lpstr>
      <vt:lpstr>Step 4:  Writing a Report/Letter</vt:lpstr>
      <vt:lpstr>Investigative Reports</vt:lpstr>
      <vt:lpstr>Investigative Reports</vt:lpstr>
      <vt:lpstr>Investigative Reports</vt:lpstr>
      <vt:lpstr>Investigative Reports, cont.</vt:lpstr>
      <vt:lpstr>Handling Confidential Information</vt:lpstr>
      <vt:lpstr>Confidential Student Information</vt:lpstr>
      <vt:lpstr>Confidential Personnel Information</vt:lpstr>
      <vt:lpstr>Confidential Personnel Information</vt:lpstr>
      <vt:lpstr>What if the complaint is substantiated?</vt:lpstr>
      <vt:lpstr>What if the complaint is substantiated?</vt:lpstr>
      <vt:lpstr>Step 4: Follow-up</vt:lpstr>
      <vt:lpstr>Retaliation</vt:lpstr>
      <vt:lpstr>Sticky Issue:  The Complainant with Performance Concerns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sdk</dc:creator>
  <cp:lastModifiedBy>ebd</cp:lastModifiedBy>
  <cp:revision>114</cp:revision>
  <dcterms:created xsi:type="dcterms:W3CDTF">2015-09-29T13:33:34Z</dcterms:created>
  <dcterms:modified xsi:type="dcterms:W3CDTF">2016-03-18T19:05:14Z</dcterms:modified>
</cp:coreProperties>
</file>