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8" r:id="rId2"/>
    <p:sldMasterId id="2147483780" r:id="rId3"/>
    <p:sldMasterId id="2147483835" r:id="rId4"/>
    <p:sldMasterId id="2147483951" r:id="rId5"/>
  </p:sldMasterIdLst>
  <p:notesMasterIdLst>
    <p:notesMasterId r:id="rId28"/>
  </p:notesMasterIdLst>
  <p:handoutMasterIdLst>
    <p:handoutMasterId r:id="rId29"/>
  </p:handoutMasterIdLst>
  <p:sldIdLst>
    <p:sldId id="404" r:id="rId6"/>
    <p:sldId id="489" r:id="rId7"/>
    <p:sldId id="530" r:id="rId8"/>
    <p:sldId id="531" r:id="rId9"/>
    <p:sldId id="532" r:id="rId10"/>
    <p:sldId id="534" r:id="rId11"/>
    <p:sldId id="555" r:id="rId12"/>
    <p:sldId id="548" r:id="rId13"/>
    <p:sldId id="558" r:id="rId14"/>
    <p:sldId id="559" r:id="rId15"/>
    <p:sldId id="547" r:id="rId16"/>
    <p:sldId id="560" r:id="rId17"/>
    <p:sldId id="551" r:id="rId18"/>
    <p:sldId id="543" r:id="rId19"/>
    <p:sldId id="549" r:id="rId20"/>
    <p:sldId id="544" r:id="rId21"/>
    <p:sldId id="545" r:id="rId22"/>
    <p:sldId id="540" r:id="rId23"/>
    <p:sldId id="542" r:id="rId24"/>
    <p:sldId id="561" r:id="rId25"/>
    <p:sldId id="562" r:id="rId26"/>
    <p:sldId id="554" r:id="rId27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 Levinson" initials="AL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E22"/>
    <a:srgbClr val="453A35"/>
    <a:srgbClr val="73B632"/>
    <a:srgbClr val="99F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435" autoAdjust="0"/>
  </p:normalViewPr>
  <p:slideViewPr>
    <p:cSldViewPr>
      <p:cViewPr varScale="1">
        <p:scale>
          <a:sx n="96" d="100"/>
          <a:sy n="96" d="100"/>
        </p:scale>
        <p:origin x="14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14" y="-108"/>
      </p:cViewPr>
      <p:guideLst>
        <p:guide orient="horz" pos="2910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B7152-4AFB-4E14-BEF5-A2B38A40F8EA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78596-FE4A-4BE0-8C9F-0CB3F5BBD6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85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2865E116-6396-4B01-9D69-90E18F3FB729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280AAC89-D801-434D-8F02-C6CA82ACD2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2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3738"/>
            <a:ext cx="4618038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2611D-2507-F744-9A47-0A7D898923C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7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E1A3-97DD-4CC2-85FA-594E2494854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1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1940" indent="-28920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6830" indent="-23136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9562" indent="-23136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2295" indent="-23136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5027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07759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0491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3223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15D4BE2-5872-4AF6-9E7A-71CA983273F7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940" indent="-28920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6830" indent="-2313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9562" indent="-2313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2295" indent="-2313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5027" indent="-23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7759" indent="-23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70491" indent="-23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3223" indent="-23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AFB995-A369-48D0-8DB3-CF8061F655D0}" type="slidenum">
              <a:rPr 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ADYppt_title_2.jpg"/>
          <p:cNvPicPr>
            <a:picLocks noChangeAspect="1"/>
          </p:cNvPicPr>
          <p:nvPr/>
        </p:nvPicPr>
        <p:blipFill>
          <a:blip r:embed="rId2" cstate="print"/>
          <a:srcRect t="70494"/>
          <a:stretch>
            <a:fillRect/>
          </a:stretch>
        </p:blipFill>
        <p:spPr bwMode="auto">
          <a:xfrm>
            <a:off x="0" y="4833938"/>
            <a:ext cx="91440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EADYppt_title_2.jpg"/>
          <p:cNvPicPr>
            <a:picLocks noChangeAspect="1"/>
          </p:cNvPicPr>
          <p:nvPr/>
        </p:nvPicPr>
        <p:blipFill>
          <a:blip r:embed="rId2" cstate="print"/>
          <a:srcRect r="75462" b="65926"/>
          <a:stretch>
            <a:fillRect/>
          </a:stretch>
        </p:blipFill>
        <p:spPr bwMode="auto">
          <a:xfrm>
            <a:off x="0" y="0"/>
            <a:ext cx="224313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667000"/>
            <a:ext cx="5562600" cy="2667000"/>
          </a:xfrm>
        </p:spPr>
        <p:txBody>
          <a:bodyPr/>
          <a:lstStyle>
            <a:lvl1pPr algn="ctr">
              <a:defRPr sz="2000">
                <a:solidFill>
                  <a:srgbClr val="6355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838200"/>
            <a:ext cx="6400800" cy="1295400"/>
          </a:xfrm>
        </p:spPr>
        <p:txBody>
          <a:bodyPr/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28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72FF-8BA7-2641-80FB-F2E3FB0D1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B23-8BD0-A548-99D2-42694BC58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6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72FF-8BA7-2641-80FB-F2E3FB0D1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B23-8BD0-A548-99D2-42694BC58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48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72FF-8BA7-2641-80FB-F2E3FB0D1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B23-8BD0-A548-99D2-42694BC58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5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72FF-8BA7-2641-80FB-F2E3FB0D1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B23-8BD0-A548-99D2-42694BC58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2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5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72FF-8BA7-2641-80FB-F2E3FB0D1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B23-8BD0-A548-99D2-42694BC58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93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72FF-8BA7-2641-80FB-F2E3FB0D1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B23-8BD0-A548-99D2-42694BC58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5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72FF-8BA7-2641-80FB-F2E3FB0D1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B23-8BD0-A548-99D2-42694BC58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72FF-8BA7-2641-80FB-F2E3FB0D1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B23-8BD0-A548-99D2-42694BC58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2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355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3554C"/>
                </a:solidFill>
              </a:defRPr>
            </a:lvl1pPr>
            <a:lvl2pPr>
              <a:defRPr>
                <a:solidFill>
                  <a:srgbClr val="63554C"/>
                </a:solidFill>
              </a:defRPr>
            </a:lvl2pPr>
            <a:lvl3pPr>
              <a:defRPr>
                <a:solidFill>
                  <a:srgbClr val="63554C"/>
                </a:solidFill>
              </a:defRPr>
            </a:lvl3pPr>
            <a:lvl4pPr>
              <a:defRPr>
                <a:solidFill>
                  <a:srgbClr val="63554C"/>
                </a:solidFill>
              </a:defRPr>
            </a:lvl4pPr>
            <a:lvl5pPr>
              <a:defRPr>
                <a:solidFill>
                  <a:srgbClr val="6355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7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324600" y="1371600"/>
            <a:ext cx="2514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63554C"/>
                </a:solidFill>
              </a:defRPr>
            </a:lvl1pPr>
            <a:lvl2pPr>
              <a:defRPr>
                <a:solidFill>
                  <a:srgbClr val="63554C"/>
                </a:solidFill>
              </a:defRPr>
            </a:lvl2pPr>
            <a:lvl3pPr>
              <a:defRPr>
                <a:solidFill>
                  <a:srgbClr val="63554C"/>
                </a:solidFill>
              </a:defRPr>
            </a:lvl3pPr>
            <a:lvl4pPr>
              <a:defRPr>
                <a:solidFill>
                  <a:srgbClr val="63554C"/>
                </a:solidFill>
              </a:defRPr>
            </a:lvl4pPr>
            <a:lvl5pPr>
              <a:defRPr>
                <a:solidFill>
                  <a:srgbClr val="63554C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98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391400" cy="106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55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19400" y="1600200"/>
            <a:ext cx="6019800" cy="4495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0078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ADYppt_title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4"/>
          <a:stretch>
            <a:fillRect/>
          </a:stretch>
        </p:blipFill>
        <p:spPr bwMode="auto">
          <a:xfrm>
            <a:off x="0" y="4833938"/>
            <a:ext cx="91440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EADYppt_title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62" b="65926"/>
          <a:stretch>
            <a:fillRect/>
          </a:stretch>
        </p:blipFill>
        <p:spPr bwMode="auto">
          <a:xfrm>
            <a:off x="0" y="0"/>
            <a:ext cx="224313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667000"/>
            <a:ext cx="5562600" cy="2667000"/>
          </a:xfrm>
        </p:spPr>
        <p:txBody>
          <a:bodyPr/>
          <a:lstStyle>
            <a:lvl1pPr algn="ctr">
              <a:defRPr sz="2000">
                <a:solidFill>
                  <a:srgbClr val="6355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838200"/>
            <a:ext cx="6400800" cy="1295400"/>
          </a:xfrm>
        </p:spPr>
        <p:txBody>
          <a:bodyPr/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92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355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3554C"/>
                </a:solidFill>
              </a:defRPr>
            </a:lvl1pPr>
            <a:lvl2pPr>
              <a:defRPr>
                <a:solidFill>
                  <a:srgbClr val="63554C"/>
                </a:solidFill>
              </a:defRPr>
            </a:lvl2pPr>
            <a:lvl3pPr>
              <a:defRPr>
                <a:solidFill>
                  <a:srgbClr val="63554C"/>
                </a:solidFill>
              </a:defRPr>
            </a:lvl3pPr>
            <a:lvl4pPr>
              <a:defRPr>
                <a:solidFill>
                  <a:srgbClr val="63554C"/>
                </a:solidFill>
              </a:defRPr>
            </a:lvl4pPr>
            <a:lvl5pPr>
              <a:defRPr>
                <a:solidFill>
                  <a:srgbClr val="6355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6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72FF-8BA7-2641-80FB-F2E3FB0D1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B23-8BD0-A548-99D2-42694BC58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72FF-8BA7-2641-80FB-F2E3FB0D1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B23-8BD0-A548-99D2-42694BC58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2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72FF-8BA7-2641-80FB-F2E3FB0D1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B23-8BD0-A548-99D2-42694BC58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7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EADYppt_slid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437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Arial Bold" pitchFamily="1" charset="0"/>
          <a:ea typeface="ＭＳ Ｐゴシック" pitchFamily="1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Arial Bold" pitchFamily="1" charset="0"/>
          <a:ea typeface="ＭＳ Ｐゴシック" pitchFamily="1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Arial Bold" pitchFamily="1" charset="0"/>
          <a:ea typeface="ＭＳ Ｐゴシック" pitchFamily="1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Arial Bold" pitchFamily="1" charset="0"/>
          <a:ea typeface="ＭＳ Ｐゴシック" pitchFamily="1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73962"/>
          </a:solidFill>
          <a:latin typeface="Arial Bold" pitchFamily="1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73962"/>
          </a:solidFill>
          <a:latin typeface="Arial Bold" pitchFamily="1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73962"/>
          </a:solidFill>
          <a:latin typeface="Arial Bold" pitchFamily="1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73962"/>
          </a:solidFill>
          <a:latin typeface="Arial Bold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rgbClr val="63554C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rgbClr val="63554C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rgbClr val="63554C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rgbClr val="63554C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rgbClr val="63554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7396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7396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7396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7396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READYppt_sl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" y="76200"/>
            <a:ext cx="8991600" cy="6096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24600" y="1371600"/>
            <a:ext cx="2514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73" name="Picture 10" descr="READYppt_slide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4000"/>
            <a:ext cx="8382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9563" y="304800"/>
            <a:ext cx="5938837" cy="5849938"/>
          </a:xfrm>
          <a:prstGeom prst="rect">
            <a:avLst/>
          </a:prstGeom>
          <a:solidFill>
            <a:srgbClr val="73B6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563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447800"/>
            <a:ext cx="5867400" cy="0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5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63554C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63554C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63554C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63554C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63554C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READYppt_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 flipH="1">
            <a:off x="304800" y="1447800"/>
            <a:ext cx="2514600" cy="4706938"/>
          </a:xfrm>
          <a:prstGeom prst="rect">
            <a:avLst/>
          </a:prstGeom>
          <a:solidFill>
            <a:srgbClr val="E783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600200"/>
            <a:ext cx="6019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04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3554C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53A35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53A35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53A35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53A35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3554C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rgbClr val="63554C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3554C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rgbClr val="63554C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rgbClr val="63554C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EADYppt_sli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9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Arial Bold" pitchFamily="1" charset="0"/>
          <a:ea typeface="ＭＳ Ｐゴシック" pitchFamily="1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Arial Bold" pitchFamily="1" charset="0"/>
          <a:ea typeface="ＭＳ Ｐゴシック" pitchFamily="1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Arial Bold" pitchFamily="1" charset="0"/>
          <a:ea typeface="ＭＳ Ｐゴシック" pitchFamily="1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3554C"/>
          </a:solidFill>
          <a:latin typeface="Arial Bold" pitchFamily="1" charset="0"/>
          <a:ea typeface="ＭＳ Ｐゴシック" pitchFamily="1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73962"/>
          </a:solidFill>
          <a:latin typeface="Arial Bold" pitchFamily="1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73962"/>
          </a:solidFill>
          <a:latin typeface="Arial Bold" pitchFamily="1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73962"/>
          </a:solidFill>
          <a:latin typeface="Arial Bold" pitchFamily="1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73962"/>
          </a:solidFill>
          <a:latin typeface="Arial Bold" pitchFamily="1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har char="•"/>
        <a:defRPr sz="3200">
          <a:solidFill>
            <a:srgbClr val="63554C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60000"/>
        </a:spcBef>
        <a:spcAft>
          <a:spcPct val="0"/>
        </a:spcAft>
        <a:buChar char="–"/>
        <a:defRPr sz="2800">
          <a:solidFill>
            <a:srgbClr val="63554C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60000"/>
        </a:spcBef>
        <a:spcAft>
          <a:spcPct val="0"/>
        </a:spcAft>
        <a:buChar char="•"/>
        <a:defRPr sz="2400">
          <a:solidFill>
            <a:srgbClr val="63554C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60000"/>
        </a:spcBef>
        <a:spcAft>
          <a:spcPct val="0"/>
        </a:spcAft>
        <a:buChar char="–"/>
        <a:defRPr sz="2000">
          <a:solidFill>
            <a:srgbClr val="63554C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rgbClr val="63554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7396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7396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7396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7396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14B72FF-8BA7-2641-80FB-F2E3FB0D19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F0C9B23-8BD0-A548-99D2-42694BC58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2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takepart.com/author/eve-epstein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s_3612710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25845"/>
          <a:stretch/>
        </p:blipFill>
        <p:spPr>
          <a:xfrm>
            <a:off x="-2456" y="1778006"/>
            <a:ext cx="9148911" cy="5101369"/>
          </a:xfrm>
          <a:prstGeom prst="rect">
            <a:avLst/>
          </a:prstGeom>
        </p:spPr>
      </p:pic>
      <p:pic>
        <p:nvPicPr>
          <p:cNvPr id="6" name="Picture 5" descr="DPI_READY_Logo_CMYK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145" y="248857"/>
            <a:ext cx="1112371" cy="1186255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2186855" y="286963"/>
            <a:ext cx="6959600" cy="149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63554C"/>
                </a:solidFill>
                <a:latin typeface="Arial" pitchFamily="34" charset="0"/>
                <a:cs typeface="Arial" pitchFamily="34" charset="0"/>
              </a:rPr>
              <a:t>Every Student Every Day </a:t>
            </a:r>
            <a:r>
              <a:rPr lang="en-US" sz="4400" b="1" kern="0" dirty="0">
                <a:solidFill>
                  <a:srgbClr val="63554C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4400" b="1" kern="0" dirty="0" smtClean="0">
                <a:solidFill>
                  <a:srgbClr val="63554C"/>
                </a:solidFill>
                <a:latin typeface="Arial" pitchFamily="34" charset="0"/>
                <a:cs typeface="Arial" pitchFamily="34" charset="0"/>
              </a:rPr>
              <a:t>as Excellent Educators</a:t>
            </a:r>
            <a:endParaRPr lang="en-US" sz="4400" b="1" i="1" kern="0" dirty="0" smtClean="0">
              <a:solidFill>
                <a:srgbClr val="6355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793" y="2068284"/>
            <a:ext cx="505360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Personnel Administrators of North Carolina - PANC</a:t>
            </a:r>
          </a:p>
          <a:p>
            <a:pPr defTabSz="457200"/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Dr. Rebecca Garland</a:t>
            </a:r>
          </a:p>
          <a:p>
            <a:pPr defTabSz="457200"/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April 2016</a:t>
            </a:r>
          </a:p>
          <a:p>
            <a:pPr defTabSz="457200"/>
            <a:endParaRPr lang="en-US" sz="3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Raising Standards for Educator Preparation Programs</a:t>
            </a:r>
          </a:p>
          <a:p>
            <a:pPr lvl="1"/>
            <a:r>
              <a:rPr lang="en-US" dirty="0" smtClean="0"/>
              <a:t>2.7 GPA Minimum</a:t>
            </a:r>
          </a:p>
          <a:p>
            <a:pPr lvl="1"/>
            <a:r>
              <a:rPr lang="en-US" dirty="0" smtClean="0"/>
              <a:t>1100 SAT; 24 ACT</a:t>
            </a:r>
          </a:p>
          <a:p>
            <a:pPr lvl="1"/>
            <a:r>
              <a:rPr lang="en-US" dirty="0" smtClean="0"/>
              <a:t>16 Weeks Student Teaching</a:t>
            </a:r>
          </a:p>
          <a:p>
            <a:pPr lvl="1"/>
            <a:r>
              <a:rPr lang="en-US" dirty="0" smtClean="0"/>
              <a:t>Pedagogy &amp; Content Assessments</a:t>
            </a:r>
          </a:p>
          <a:p>
            <a:pPr lvl="1"/>
            <a:r>
              <a:rPr lang="en-US" dirty="0" smtClean="0"/>
              <a:t>Supervising Teacher – “Accomplished” &amp; Met Growth</a:t>
            </a:r>
          </a:p>
          <a:p>
            <a:r>
              <a:rPr lang="en-US" dirty="0" smtClean="0"/>
              <a:t>Offering Alternatives for Principal Preparation Programs that Focus on Student </a:t>
            </a:r>
            <a:r>
              <a:rPr lang="en-US" dirty="0"/>
              <a:t>L</a:t>
            </a:r>
            <a:r>
              <a:rPr lang="en-US" dirty="0" smtClean="0"/>
              <a:t>earning and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2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75344" y="3987800"/>
            <a:ext cx="8229600" cy="1803400"/>
          </a:xfrm>
          <a:prstGeom prst="rect">
            <a:avLst/>
          </a:prstGeom>
          <a:solidFill>
            <a:srgbClr val="4A452A"/>
          </a:solidFill>
          <a:ln w="127000" cap="flat" cmpd="sng" algn="ctr">
            <a:solidFill>
              <a:srgbClr val="E78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5344" y="1879600"/>
            <a:ext cx="8229600" cy="1803400"/>
          </a:xfrm>
          <a:prstGeom prst="rect">
            <a:avLst/>
          </a:prstGeom>
          <a:solidFill>
            <a:srgbClr val="4A45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304800"/>
            <a:ext cx="85344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Arial Bold" pitchFamily="1" charset="0"/>
                <a:ea typeface="ＭＳ Ｐゴシック" pitchFamily="1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Arial Bold" pitchFamily="1" charset="0"/>
                <a:ea typeface="ＭＳ Ｐゴシック" pitchFamily="1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Arial Bold" pitchFamily="1" charset="0"/>
                <a:ea typeface="ＭＳ Ｐゴシック" pitchFamily="1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Arial Bold" pitchFamily="1" charset="0"/>
                <a:ea typeface="ＭＳ Ｐゴシック" pitchFamily="1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962"/>
                </a:solidFill>
                <a:latin typeface="Arial Bold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962"/>
                </a:solidFill>
                <a:latin typeface="Arial Bold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962"/>
                </a:solidFill>
                <a:latin typeface="Arial Bold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962"/>
                </a:solidFill>
                <a:latin typeface="Arial Bold" pitchFamily="1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n-US" sz="5400" dirty="0" smtClean="0"/>
              <a:t>A Change in the Goal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56345" y="2209800"/>
            <a:ext cx="47244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Arial Bold" pitchFamily="1" charset="0"/>
                <a:ea typeface="ＭＳ Ｐゴシック" pitchFamily="1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Arial Bold" pitchFamily="1" charset="0"/>
                <a:ea typeface="ＭＳ Ｐゴシック" pitchFamily="1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Arial Bold" pitchFamily="1" charset="0"/>
                <a:ea typeface="ＭＳ Ｐゴシック" pitchFamily="1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Arial Bold" pitchFamily="1" charset="0"/>
                <a:ea typeface="ＭＳ Ｐゴシック" pitchFamily="1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962"/>
                </a:solidFill>
                <a:latin typeface="Arial Bold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962"/>
                </a:solidFill>
                <a:latin typeface="Arial Bold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962"/>
                </a:solidFill>
                <a:latin typeface="Arial Bold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962"/>
                </a:solidFill>
                <a:latin typeface="Arial Bold" pitchFamily="1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n-US" b="0" dirty="0" smtClean="0">
                <a:solidFill>
                  <a:srgbClr val="FFFFFF"/>
                </a:solidFill>
                <a:latin typeface="Arial"/>
              </a:rPr>
              <a:t>Goal in the </a:t>
            </a:r>
            <a:r>
              <a:rPr lang="en-US" b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b="0" dirty="0" smtClean="0">
                <a:solidFill>
                  <a:srgbClr val="FFFFFF"/>
                </a:solidFill>
                <a:latin typeface="Arial"/>
              </a:rPr>
              <a:t>ast:  </a:t>
            </a:r>
            <a:r>
              <a:rPr lang="en-US" sz="4400" dirty="0" smtClean="0">
                <a:solidFill>
                  <a:srgbClr val="FFFFFF"/>
                </a:solidFill>
              </a:rPr>
              <a:t/>
            </a:r>
            <a:br>
              <a:rPr lang="en-US" sz="4400" dirty="0" smtClean="0">
                <a:solidFill>
                  <a:srgbClr val="FFFFFF"/>
                </a:solidFill>
              </a:rPr>
            </a:br>
            <a:r>
              <a:rPr lang="en-US" sz="4400" dirty="0" smtClean="0">
                <a:solidFill>
                  <a:srgbClr val="FFFFFF"/>
                </a:solidFill>
              </a:rPr>
              <a:t>Proficiency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56344" y="4343400"/>
            <a:ext cx="75438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Arial Bold" pitchFamily="1" charset="0"/>
                <a:ea typeface="ＭＳ Ｐゴシック" pitchFamily="1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Arial Bold" pitchFamily="1" charset="0"/>
                <a:ea typeface="ＭＳ Ｐゴシック" pitchFamily="1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Arial Bold" pitchFamily="1" charset="0"/>
                <a:ea typeface="ＭＳ Ｐゴシック" pitchFamily="1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554C"/>
                </a:solidFill>
                <a:latin typeface="Arial Bold" pitchFamily="1" charset="0"/>
                <a:ea typeface="ＭＳ Ｐゴシック" pitchFamily="1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962"/>
                </a:solidFill>
                <a:latin typeface="Arial Bold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962"/>
                </a:solidFill>
                <a:latin typeface="Arial Bold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962"/>
                </a:solidFill>
                <a:latin typeface="Arial Bold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962"/>
                </a:solidFill>
                <a:latin typeface="Arial Bold" pitchFamily="1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n-US" b="0" dirty="0" smtClean="0">
                <a:solidFill>
                  <a:srgbClr val="FFFFFF"/>
                </a:solidFill>
                <a:latin typeface="Arial"/>
              </a:rPr>
              <a:t>Current Goal :  </a:t>
            </a:r>
            <a:r>
              <a:rPr lang="en-US" sz="4400" dirty="0" smtClean="0">
                <a:solidFill>
                  <a:srgbClr val="FFFFFF"/>
                </a:solidFill>
              </a:rPr>
              <a:t/>
            </a:r>
            <a:br>
              <a:rPr lang="en-US" sz="4400" dirty="0" smtClean="0">
                <a:solidFill>
                  <a:srgbClr val="FFFFFF"/>
                </a:solidFill>
              </a:rPr>
            </a:br>
            <a:r>
              <a:rPr lang="en-US" sz="4400" dirty="0" smtClean="0">
                <a:solidFill>
                  <a:srgbClr val="FFFFFF"/>
                </a:solidFill>
              </a:rPr>
              <a:t>Career- and College- Ready</a:t>
            </a:r>
          </a:p>
          <a:p>
            <a:pPr>
              <a:defRPr/>
            </a:pPr>
            <a:r>
              <a:rPr lang="en-US" sz="4400" dirty="0" smtClean="0">
                <a:solidFill>
                  <a:srgbClr val="FFFFFF"/>
                </a:solidFill>
              </a:rPr>
              <a:t>For All Students</a:t>
            </a:r>
          </a:p>
        </p:txBody>
      </p:sp>
    </p:spTree>
    <p:extLst>
      <p:ext uri="{BB962C8B-B14F-4D97-AF65-F5344CB8AC3E}">
        <p14:creationId xmlns:p14="http://schemas.microsoft.com/office/powerpoint/2010/main" val="7440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Career and College Ready?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can’t read college textbooks – used to listening to teacher summaries</a:t>
            </a:r>
          </a:p>
          <a:p>
            <a:r>
              <a:rPr lang="en-US" dirty="0" smtClean="0"/>
              <a:t>Students write to formulas rather than for purpose and audience</a:t>
            </a:r>
          </a:p>
          <a:p>
            <a:r>
              <a:rPr lang="en-US" dirty="0" smtClean="0"/>
              <a:t>Students lack math skills</a:t>
            </a:r>
          </a:p>
          <a:p>
            <a:r>
              <a:rPr lang="en-US" dirty="0" smtClean="0"/>
              <a:t>Students can’t apply knowledge</a:t>
            </a:r>
          </a:p>
          <a:p>
            <a:r>
              <a:rPr lang="en-US" dirty="0" smtClean="0"/>
              <a:t>Students lack curiosity and motivation</a:t>
            </a:r>
          </a:p>
          <a:p>
            <a:r>
              <a:rPr lang="en-US" dirty="0" smtClean="0"/>
              <a:t>Significant funds going to remediation</a:t>
            </a:r>
          </a:p>
        </p:txBody>
      </p:sp>
    </p:spTree>
    <p:extLst>
      <p:ext uri="{BB962C8B-B14F-4D97-AF65-F5344CB8AC3E}">
        <p14:creationId xmlns:p14="http://schemas.microsoft.com/office/powerpoint/2010/main" val="30548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596900"/>
            <a:ext cx="50927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9"/>
          <p:cNvSpPr txBox="1">
            <a:spLocks noChangeArrowheads="1"/>
          </p:cNvSpPr>
          <p:nvPr/>
        </p:nvSpPr>
        <p:spPr bwMode="auto">
          <a:xfrm>
            <a:off x="-152400" y="3925888"/>
            <a:ext cx="391636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48063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New Standard </a:t>
            </a:r>
            <a:br>
              <a:rPr lang="en-US" sz="2200" dirty="0">
                <a:solidFill>
                  <a:srgbClr val="48063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</a:br>
            <a:r>
              <a:rPr lang="en-US" sz="2200" dirty="0">
                <a:solidFill>
                  <a:srgbClr val="48063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Course of Study</a:t>
            </a:r>
          </a:p>
          <a:p>
            <a:pPr algn="ctr" eaLnBrk="1" hangingPunct="1"/>
            <a:r>
              <a:rPr lang="en-US" dirty="0">
                <a:solidFill>
                  <a:srgbClr val="48063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/>
            </a:r>
            <a:br>
              <a:rPr lang="en-US" dirty="0">
                <a:solidFill>
                  <a:srgbClr val="48063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</a:br>
            <a:r>
              <a:rPr lang="en-US" sz="2200" dirty="0">
                <a:solidFill>
                  <a:srgbClr val="48063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Balanced Assessment </a:t>
            </a:r>
            <a:br>
              <a:rPr lang="en-US" sz="2200" dirty="0">
                <a:solidFill>
                  <a:srgbClr val="48063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</a:br>
            <a:r>
              <a:rPr lang="en-US" sz="2200" dirty="0">
                <a:solidFill>
                  <a:srgbClr val="48063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System</a:t>
            </a:r>
          </a:p>
          <a:p>
            <a:pPr algn="ctr" eaLnBrk="1" hangingPunct="1"/>
            <a:endParaRPr lang="en-US" dirty="0">
              <a:solidFill>
                <a:srgbClr val="48063F"/>
              </a:solidFill>
              <a:latin typeface="Calibri" pitchFamily="34" charset="0"/>
              <a:ea typeface="Avenir LT Std 65 Medium" pitchFamily="34" charset="0"/>
              <a:cs typeface="Avenir LT Std 65 Medium" pitchFamily="34" charset="0"/>
            </a:endParaRPr>
          </a:p>
          <a:p>
            <a:pPr algn="ctr" eaLnBrk="1" hangingPunct="1"/>
            <a:r>
              <a:rPr lang="en-US" sz="2200" dirty="0">
                <a:solidFill>
                  <a:srgbClr val="48063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New Accountability </a:t>
            </a:r>
            <a:br>
              <a:rPr lang="en-US" sz="2200" dirty="0">
                <a:solidFill>
                  <a:srgbClr val="48063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</a:br>
            <a:r>
              <a:rPr lang="en-US" sz="2200" dirty="0">
                <a:solidFill>
                  <a:srgbClr val="48063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Model</a:t>
            </a:r>
          </a:p>
        </p:txBody>
      </p:sp>
      <p:sp>
        <p:nvSpPr>
          <p:cNvPr id="69636" name="TextBox 10"/>
          <p:cNvSpPr txBox="1">
            <a:spLocks noChangeArrowheads="1"/>
          </p:cNvSpPr>
          <p:nvPr/>
        </p:nvSpPr>
        <p:spPr bwMode="auto">
          <a:xfrm>
            <a:off x="3667125" y="900113"/>
            <a:ext cx="4576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63554C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Strong Leaders</a:t>
            </a:r>
          </a:p>
        </p:txBody>
      </p:sp>
      <p:pic>
        <p:nvPicPr>
          <p:cNvPr id="69637" name="Picture 6" descr="ourstudent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897063"/>
            <a:ext cx="15335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7" descr="ourteacher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879600"/>
            <a:ext cx="153193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1643063"/>
            <a:ext cx="449580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6" descr="ready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1613"/>
            <a:ext cx="1117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57188"/>
            <a:ext cx="301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TextBox 18"/>
          <p:cNvSpPr txBox="1">
            <a:spLocks noChangeArrowheads="1"/>
          </p:cNvSpPr>
          <p:nvPr/>
        </p:nvSpPr>
        <p:spPr bwMode="auto">
          <a:xfrm>
            <a:off x="3667125" y="1870075"/>
            <a:ext cx="457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63554C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A Fair Evaluation System</a:t>
            </a:r>
          </a:p>
        </p:txBody>
      </p:sp>
      <p:sp>
        <p:nvSpPr>
          <p:cNvPr id="69643" name="TextBox 19"/>
          <p:cNvSpPr txBox="1">
            <a:spLocks noChangeArrowheads="1"/>
          </p:cNvSpPr>
          <p:nvPr/>
        </p:nvSpPr>
        <p:spPr bwMode="auto">
          <a:xfrm>
            <a:off x="3667125" y="4605338"/>
            <a:ext cx="4735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63554C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Support in Low-Achieving</a:t>
            </a:r>
            <a:br>
              <a:rPr lang="en-US" sz="2400" dirty="0">
                <a:solidFill>
                  <a:srgbClr val="63554C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</a:br>
            <a:r>
              <a:rPr lang="en-US" sz="2400" dirty="0">
                <a:solidFill>
                  <a:srgbClr val="63554C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LEAs and Schools</a:t>
            </a:r>
          </a:p>
        </p:txBody>
      </p:sp>
      <p:sp>
        <p:nvSpPr>
          <p:cNvPr id="69644" name="TextBox 20"/>
          <p:cNvSpPr txBox="1">
            <a:spLocks noChangeArrowheads="1"/>
          </p:cNvSpPr>
          <p:nvPr/>
        </p:nvSpPr>
        <p:spPr bwMode="auto">
          <a:xfrm>
            <a:off x="3667125" y="3825875"/>
            <a:ext cx="457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63554C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Better Prepared </a:t>
            </a:r>
            <a:r>
              <a:rPr lang="en-US" sz="2400" dirty="0">
                <a:solidFill>
                  <a:srgbClr val="63554C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Teachers</a:t>
            </a:r>
          </a:p>
        </p:txBody>
      </p:sp>
      <p:sp>
        <p:nvSpPr>
          <p:cNvPr id="69645" name="TextBox 21"/>
          <p:cNvSpPr txBox="1">
            <a:spLocks noChangeArrowheads="1"/>
          </p:cNvSpPr>
          <p:nvPr/>
        </p:nvSpPr>
        <p:spPr bwMode="auto">
          <a:xfrm>
            <a:off x="3667125" y="2649538"/>
            <a:ext cx="4576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63554C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Tools and Training to</a:t>
            </a:r>
            <a:br>
              <a:rPr lang="en-US" sz="2400" dirty="0">
                <a:solidFill>
                  <a:srgbClr val="63554C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</a:br>
            <a:r>
              <a:rPr lang="en-US" sz="2400" dirty="0">
                <a:solidFill>
                  <a:srgbClr val="63554C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Improve Practice</a:t>
            </a:r>
          </a:p>
        </p:txBody>
      </p:sp>
      <p:pic>
        <p:nvPicPr>
          <p:cNvPr id="69646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2497138"/>
            <a:ext cx="449580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3640138"/>
            <a:ext cx="449580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4483100"/>
            <a:ext cx="449580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9" name="TextBox 25"/>
          <p:cNvSpPr txBox="1">
            <a:spLocks noChangeArrowheads="1"/>
          </p:cNvSpPr>
          <p:nvPr/>
        </p:nvSpPr>
        <p:spPr bwMode="auto">
          <a:xfrm>
            <a:off x="1652588" y="4514850"/>
            <a:ext cx="319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48063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  <a:sym typeface="Symbol" pitchFamily="18" charset="2"/>
              </a:rPr>
              <a:t></a:t>
            </a:r>
            <a:endParaRPr lang="en-US" sz="2800" dirty="0">
              <a:solidFill>
                <a:srgbClr val="48063F"/>
              </a:solidFill>
              <a:latin typeface="Calibri" pitchFamily="34" charset="0"/>
              <a:ea typeface="Avenir LT Std 65 Medium" pitchFamily="34" charset="0"/>
              <a:cs typeface="Avenir LT Std 65 Medium" pitchFamily="34" charset="0"/>
            </a:endParaRPr>
          </a:p>
        </p:txBody>
      </p:sp>
      <p:sp>
        <p:nvSpPr>
          <p:cNvPr id="69650" name="TextBox 26"/>
          <p:cNvSpPr txBox="1">
            <a:spLocks noChangeArrowheads="1"/>
          </p:cNvSpPr>
          <p:nvPr/>
        </p:nvSpPr>
        <p:spPr bwMode="auto">
          <a:xfrm>
            <a:off x="1652588" y="5454650"/>
            <a:ext cx="319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48063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  <a:sym typeface="Symbol" pitchFamily="18" charset="2"/>
              </a:rPr>
              <a:t></a:t>
            </a:r>
            <a:endParaRPr lang="en-US" sz="2800" dirty="0">
              <a:solidFill>
                <a:srgbClr val="48063F"/>
              </a:solidFill>
              <a:latin typeface="Calibri" pitchFamily="34" charset="0"/>
              <a:ea typeface="Avenir LT Std 65 Medium" pitchFamily="34" charset="0"/>
              <a:cs typeface="Avenir LT Std 65 Medium" pitchFamily="34" charset="0"/>
            </a:endParaRPr>
          </a:p>
        </p:txBody>
      </p:sp>
      <p:sp>
        <p:nvSpPr>
          <p:cNvPr id="69651" name="TextBox 27"/>
          <p:cNvSpPr txBox="1">
            <a:spLocks noChangeArrowheads="1"/>
          </p:cNvSpPr>
          <p:nvPr/>
        </p:nvSpPr>
        <p:spPr bwMode="auto">
          <a:xfrm>
            <a:off x="1587500" y="519113"/>
            <a:ext cx="39163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8EC02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PROJECT</a:t>
            </a:r>
            <a:br>
              <a:rPr lang="en-US" sz="2400" dirty="0">
                <a:solidFill>
                  <a:srgbClr val="8EC02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</a:br>
            <a:r>
              <a:rPr lang="en-US" sz="2400" dirty="0">
                <a:solidFill>
                  <a:srgbClr val="8EC02F"/>
                </a:solidFill>
                <a:latin typeface="Calibri" pitchFamily="34" charset="0"/>
                <a:ea typeface="Avenir LT Std 65 Medium" pitchFamily="34" charset="0"/>
                <a:cs typeface="Avenir LT Std 65 Medium" pitchFamily="34" charset="0"/>
              </a:rPr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1501033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Data – The Science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781800" cy="3886200"/>
          </a:xfrm>
        </p:spPr>
      </p:pic>
    </p:spTree>
    <p:extLst>
      <p:ext uri="{BB962C8B-B14F-4D97-AF65-F5344CB8AC3E}">
        <p14:creationId xmlns:p14="http://schemas.microsoft.com/office/powerpoint/2010/main" val="18653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is the Canary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905000"/>
            <a:ext cx="7086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Connecting the Data to Teaching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94" y="1600200"/>
            <a:ext cx="6904011" cy="4525963"/>
          </a:xfrm>
        </p:spPr>
      </p:pic>
    </p:spTree>
    <p:extLst>
      <p:ext uri="{BB962C8B-B14F-4D97-AF65-F5344CB8AC3E}">
        <p14:creationId xmlns:p14="http://schemas.microsoft.com/office/powerpoint/2010/main" val="18857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705600" cy="4114800"/>
          </a:xfrm>
        </p:spPr>
      </p:pic>
    </p:spTree>
    <p:extLst>
      <p:ext uri="{BB962C8B-B14F-4D97-AF65-F5344CB8AC3E}">
        <p14:creationId xmlns:p14="http://schemas.microsoft.com/office/powerpoint/2010/main" val="25618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Over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514" y="1600200"/>
            <a:ext cx="62469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Hitting the 21</a:t>
            </a:r>
            <a:r>
              <a:rPr lang="en-US" baseline="30000" dirty="0" smtClean="0"/>
              <a:t>st</a:t>
            </a:r>
            <a:r>
              <a:rPr lang="en-US" dirty="0" smtClean="0"/>
              <a:t> Century Target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37" y="1600200"/>
            <a:ext cx="62409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Teaching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sz="5400" i="1" dirty="0"/>
              <a:t> </a:t>
            </a:r>
            <a:r>
              <a:rPr lang="en-US" sz="5400" i="1" dirty="0" smtClean="0"/>
              <a:t>What is teaching and has it changed for the 21</a:t>
            </a:r>
            <a:r>
              <a:rPr lang="en-US" sz="5400" i="1" baseline="30000" dirty="0" smtClean="0"/>
              <a:t>st</a:t>
            </a:r>
            <a:r>
              <a:rPr lang="en-US" sz="5400" i="1" dirty="0" smtClean="0"/>
              <a:t> Century?</a:t>
            </a:r>
          </a:p>
          <a:p>
            <a:pPr>
              <a:buNone/>
            </a:pPr>
            <a:r>
              <a:rPr lang="en-US" sz="5400" i="1" dirty="0" smtClean="0"/>
              <a:t> What does a teacher need to know and be able to do?</a:t>
            </a:r>
            <a:endParaRPr lang="en-US" i="1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DPI_READY_Logo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703855" cy="75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The Challenge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Raising Teacher Standards &amp; Expectations During a Growing Teacher Shortage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94981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 Years to Pass Testing Requirements</a:t>
            </a:r>
          </a:p>
          <a:p>
            <a:r>
              <a:rPr lang="en-US" dirty="0" smtClean="0"/>
              <a:t>Transition to Initial and Continuing Licenses</a:t>
            </a:r>
          </a:p>
          <a:p>
            <a:r>
              <a:rPr lang="en-US" dirty="0" smtClean="0"/>
              <a:t>Elimination of Benchmarks Toward Clearing a Lateral Entry License</a:t>
            </a:r>
          </a:p>
          <a:p>
            <a:r>
              <a:rPr lang="en-US" dirty="0" smtClean="0"/>
              <a:t>Student Growth Embedded in Standards 1-5 </a:t>
            </a:r>
          </a:p>
          <a:p>
            <a:r>
              <a:rPr lang="en-US" dirty="0" smtClean="0"/>
              <a:t>Student Growth Embedded in Principal Standards 1-7</a:t>
            </a:r>
          </a:p>
          <a:p>
            <a:r>
              <a:rPr lang="en-US" dirty="0" smtClean="0"/>
              <a:t>All Initially Licensed Teachers, including Lateral Entry, are in Beginning Teacher Support Program</a:t>
            </a:r>
          </a:p>
        </p:txBody>
      </p:sp>
    </p:spTree>
    <p:extLst>
      <p:ext uri="{BB962C8B-B14F-4D97-AF65-F5344CB8AC3E}">
        <p14:creationId xmlns:p14="http://schemas.microsoft.com/office/powerpoint/2010/main" val="2762595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6805"/>
            <a:ext cx="8229600" cy="3872752"/>
          </a:xfrm>
        </p:spPr>
      </p:pic>
    </p:spTree>
    <p:extLst>
      <p:ext uri="{BB962C8B-B14F-4D97-AF65-F5344CB8AC3E}">
        <p14:creationId xmlns:p14="http://schemas.microsoft.com/office/powerpoint/2010/main" val="21692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Art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nb-NO" sz="1600" dirty="0"/>
              <a:t>September 10, 2013 </a:t>
            </a:r>
            <a:r>
              <a:rPr lang="nb-NO" sz="1600" dirty="0">
                <a:hlinkClick r:id="rId2"/>
              </a:rPr>
              <a:t>Eve Epstein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905500" cy="3933825"/>
          </a:xfrm>
        </p:spPr>
      </p:pic>
    </p:spTree>
    <p:extLst>
      <p:ext uri="{BB962C8B-B14F-4D97-AF65-F5344CB8AC3E}">
        <p14:creationId xmlns:p14="http://schemas.microsoft.com/office/powerpoint/2010/main" val="34512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Human Endeavor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896269"/>
            <a:ext cx="5905500" cy="3933825"/>
          </a:xfrm>
        </p:spPr>
      </p:pic>
    </p:spTree>
    <p:extLst>
      <p:ext uri="{BB962C8B-B14F-4D97-AF65-F5344CB8AC3E}">
        <p14:creationId xmlns:p14="http://schemas.microsoft.com/office/powerpoint/2010/main" val="28338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896269"/>
            <a:ext cx="5905500" cy="3933825"/>
          </a:xfrm>
        </p:spPr>
      </p:pic>
    </p:spTree>
    <p:extLst>
      <p:ext uri="{BB962C8B-B14F-4D97-AF65-F5344CB8AC3E}">
        <p14:creationId xmlns:p14="http://schemas.microsoft.com/office/powerpoint/2010/main" val="13411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Data Analyst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5867400" cy="3505200"/>
          </a:xfrm>
        </p:spPr>
      </p:pic>
    </p:spTree>
    <p:extLst>
      <p:ext uri="{BB962C8B-B14F-4D97-AF65-F5344CB8AC3E}">
        <p14:creationId xmlns:p14="http://schemas.microsoft.com/office/powerpoint/2010/main" val="18328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martin\Desktop\MRM\RTTT\Implementation\Communications\READY\Visuals\Rebecca Key Note\shutterstock_96068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9" y="140494"/>
            <a:ext cx="8753475" cy="65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6629400" cy="3505199"/>
          </a:xfrm>
        </p:spPr>
      </p:pic>
    </p:spTree>
    <p:extLst>
      <p:ext uri="{BB962C8B-B14F-4D97-AF65-F5344CB8AC3E}">
        <p14:creationId xmlns:p14="http://schemas.microsoft.com/office/powerpoint/2010/main" val="38528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Drive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Legislation in 2013 to Increase </a:t>
            </a:r>
            <a:r>
              <a:rPr lang="en-US" dirty="0"/>
              <a:t>C</a:t>
            </a:r>
            <a:r>
              <a:rPr lang="en-US" dirty="0" smtClean="0"/>
              <a:t>ontent </a:t>
            </a:r>
            <a:r>
              <a:rPr lang="en-US" dirty="0"/>
              <a:t>K</a:t>
            </a:r>
            <a:r>
              <a:rPr lang="en-US" dirty="0" smtClean="0"/>
              <a:t>nowledge in</a:t>
            </a:r>
          </a:p>
          <a:p>
            <a:pPr lvl="1"/>
            <a:r>
              <a:rPr lang="en-US" dirty="0" smtClean="0"/>
              <a:t>Reading and Math for Elementary Teachers</a:t>
            </a:r>
          </a:p>
          <a:p>
            <a:pPr lvl="1"/>
            <a:r>
              <a:rPr lang="en-US" dirty="0" smtClean="0"/>
              <a:t>Technology-based Formative Assessments for Elementary Teachers</a:t>
            </a:r>
          </a:p>
          <a:p>
            <a:pPr lvl="1"/>
            <a:r>
              <a:rPr lang="en-US" dirty="0" smtClean="0"/>
              <a:t>Reading and Math for Special Education Teachers</a:t>
            </a:r>
          </a:p>
          <a:p>
            <a:pPr lvl="1"/>
            <a:r>
              <a:rPr lang="en-US" dirty="0" smtClean="0"/>
              <a:t>Re-implementation of Content Assessments for Secondary</a:t>
            </a:r>
          </a:p>
        </p:txBody>
      </p:sp>
    </p:spTree>
    <p:extLst>
      <p:ext uri="{BB962C8B-B14F-4D97-AF65-F5344CB8AC3E}">
        <p14:creationId xmlns:p14="http://schemas.microsoft.com/office/powerpoint/2010/main" val="3217858584"/>
      </p:ext>
    </p:extLst>
  </p:cSld>
  <p:clrMapOvr>
    <a:masterClrMapping/>
  </p:clrMapOvr>
</p:sld>
</file>

<file path=ppt/theme/theme1.xml><?xml version="1.0" encoding="utf-8"?>
<a:theme xmlns:a="http://schemas.openxmlformats.org/drawingml/2006/main" name="3_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rgbClr val="493D36"/>
            </a:gs>
            <a:gs pos="50000">
              <a:srgbClr val="493D36"/>
            </a:gs>
            <a:gs pos="100000">
              <a:srgbClr val="E7832F"/>
            </a:gs>
          </a:gsLst>
          <a:lin ang="5400000" scaled="0"/>
        </a:gradFill>
        <a:ln w="88900" cap="flat" cmpd="sng" algn="ctr">
          <a:solidFill>
            <a:srgbClr val="493D3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E16E22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</TotalTime>
  <Words>315</Words>
  <Application>Microsoft Office PowerPoint</Application>
  <PresentationFormat>On-screen Show (4:3)</PresentationFormat>
  <Paragraphs>70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ＭＳ Ｐゴシック</vt:lpstr>
      <vt:lpstr>Arial</vt:lpstr>
      <vt:lpstr>Arial Bold</vt:lpstr>
      <vt:lpstr>Avenir LT Std 65 Medium</vt:lpstr>
      <vt:lpstr>Calibri</vt:lpstr>
      <vt:lpstr>Symbol</vt:lpstr>
      <vt:lpstr>3_Blank Presentation</vt:lpstr>
      <vt:lpstr>5_Custom Design</vt:lpstr>
      <vt:lpstr>2_Custom Design</vt:lpstr>
      <vt:lpstr>6_Blank Presentation</vt:lpstr>
      <vt:lpstr>6_Office Theme</vt:lpstr>
      <vt:lpstr>PowerPoint Presentation</vt:lpstr>
      <vt:lpstr>Teaching</vt:lpstr>
      <vt:lpstr>An Art  September 10, 2013 Eve Epstein </vt:lpstr>
      <vt:lpstr>A Human Endeavor</vt:lpstr>
      <vt:lpstr>A Coach</vt:lpstr>
      <vt:lpstr>A Data Analyst</vt:lpstr>
      <vt:lpstr>PowerPoint Presentation</vt:lpstr>
      <vt:lpstr>PowerPoint Presentation</vt:lpstr>
      <vt:lpstr>Policies Drive Outcomes</vt:lpstr>
      <vt:lpstr>2015 Legislation</vt:lpstr>
      <vt:lpstr>PowerPoint Presentation</vt:lpstr>
      <vt:lpstr>Why Career and College Ready?</vt:lpstr>
      <vt:lpstr>PowerPoint Presentation</vt:lpstr>
      <vt:lpstr>Interpreting the Data – The Science</vt:lpstr>
      <vt:lpstr>The Data is the Canary</vt:lpstr>
      <vt:lpstr>Connecting the Data to Teaching </vt:lpstr>
      <vt:lpstr>The Art</vt:lpstr>
      <vt:lpstr>Growth Over Time</vt:lpstr>
      <vt:lpstr>Hitting the 21st Century Target</vt:lpstr>
      <vt:lpstr>The Challenge</vt:lpstr>
      <vt:lpstr>Changes In Policies</vt:lpstr>
      <vt:lpstr>PowerPoint Presentation</vt:lpstr>
    </vt:vector>
  </TitlesOfParts>
  <Company>NCDPI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mmartin</dc:creator>
  <cp:lastModifiedBy>sauton</cp:lastModifiedBy>
  <cp:revision>295</cp:revision>
  <cp:lastPrinted>2013-02-19T13:32:58Z</cp:lastPrinted>
  <dcterms:created xsi:type="dcterms:W3CDTF">2012-11-20T19:32:06Z</dcterms:created>
  <dcterms:modified xsi:type="dcterms:W3CDTF">2016-03-31T20:53:57Z</dcterms:modified>
</cp:coreProperties>
</file>