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handoutMasterIdLst>
    <p:handoutMasterId r:id="rId18"/>
  </p:handoutMasterIdLst>
  <p:sldIdLst>
    <p:sldId id="292" r:id="rId2"/>
    <p:sldId id="293" r:id="rId3"/>
    <p:sldId id="297" r:id="rId4"/>
    <p:sldId id="298" r:id="rId5"/>
    <p:sldId id="303" r:id="rId6"/>
    <p:sldId id="299" r:id="rId7"/>
    <p:sldId id="294" r:id="rId8"/>
    <p:sldId id="301" r:id="rId9"/>
    <p:sldId id="295" r:id="rId10"/>
    <p:sldId id="287" r:id="rId11"/>
    <p:sldId id="288" r:id="rId12"/>
    <p:sldId id="304" r:id="rId13"/>
    <p:sldId id="305" r:id="rId14"/>
    <p:sldId id="291" r:id="rId15"/>
    <p:sldId id="302" r:id="rId16"/>
  </p:sldIdLst>
  <p:sldSz cx="9144000" cy="6858000" type="screen4x3"/>
  <p:notesSz cx="9283700" cy="6946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18" autoAdjust="0"/>
    <p:restoredTop sz="83128" autoAdjust="0"/>
  </p:normalViewPr>
  <p:slideViewPr>
    <p:cSldViewPr>
      <p:cViewPr varScale="1">
        <p:scale>
          <a:sx n="64" d="100"/>
          <a:sy n="64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2937" cy="3485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615" y="1"/>
            <a:ext cx="4022937" cy="3485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9354B-C0DE-47BE-A715-2CD30C8CA2EA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98350"/>
            <a:ext cx="4022937" cy="348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615" y="6598350"/>
            <a:ext cx="4022937" cy="348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85988-581D-4D6D-8F41-B7FF3B8FF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69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7" cy="3473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8615" y="0"/>
            <a:ext cx="4022937" cy="3473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5802E-C807-41D4-9C07-B4B8625396A0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3538" y="520700"/>
            <a:ext cx="3476625" cy="2606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70" y="3299778"/>
            <a:ext cx="7426960" cy="312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98350"/>
            <a:ext cx="4022937" cy="3473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8615" y="6598350"/>
            <a:ext cx="4022937" cy="3473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C0C08-6271-4EF6-A234-8460CBF6F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817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C0C08-6271-4EF6-A234-8460CBF6FC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18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C0C08-6271-4EF6-A234-8460CBF6FC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70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C0C08-6271-4EF6-A234-8460CBF6FC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15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C0C08-6271-4EF6-A234-8460CBF6FC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15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C0C08-6271-4EF6-A234-8460CBF6FC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72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George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C0C08-6271-4EF6-A234-8460CBF6FC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97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C0C08-6271-4EF6-A234-8460CBF6FC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99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7" name="Picture 11" descr="WhitebackPPTCover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914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2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2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4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7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7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11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4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7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9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WhitebackPPTCover3_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</a:defRPr>
            </a:lvl1pPr>
          </a:lstStyle>
          <a:p>
            <a:fld id="{5E581AD5-31C9-4797-9468-CF2735B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1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="1" kern="1200">
          <a:solidFill>
            <a:srgbClr val="A2BC3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panose="020B0604020202020204" pitchFamily="34" charset="0"/>
          <a:ea typeface="ヒラギノ角ゴ Pro W3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panose="020B0604020202020204" pitchFamily="34" charset="0"/>
          <a:ea typeface="ヒラギノ角ゴ Pro W3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panose="020B0604020202020204" pitchFamily="34" charset="0"/>
          <a:ea typeface="ヒラギノ角ゴ Pro W3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panose="020B0604020202020204" pitchFamily="34" charset="0"/>
          <a:ea typeface="ヒラギノ角ゴ Pro W3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panose="020B0604020202020204" pitchFamily="34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panose="020B0604020202020204" pitchFamily="34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panose="020B0604020202020204" pitchFamily="34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panose="020B0604020202020204" pitchFamily="34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000" kern="1200">
          <a:solidFill>
            <a:srgbClr val="0D437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rgbClr val="0D4376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rgbClr val="0D4376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rgbClr val="0D4376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rgbClr val="0D437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notesSlide" Target="../notesSlides/notesSlide6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hrmscomm.wikispaces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Applicant Tracking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0000CC"/>
                </a:solidFill>
              </a:rPr>
              <a:t>We are rolling out - slowly</a:t>
            </a:r>
            <a:endParaRPr lang="en-US" sz="4000" dirty="0" smtClean="0">
              <a:solidFill>
                <a:srgbClr val="0000CC"/>
              </a:solidFill>
            </a:endParaRPr>
          </a:p>
          <a:p>
            <a:endParaRPr lang="en-US" dirty="0">
              <a:solidFill>
                <a:srgbClr val="0000CC"/>
              </a:solidFill>
            </a:endParaRPr>
          </a:p>
          <a:p>
            <a:r>
              <a:rPr lang="en-US" dirty="0" smtClean="0">
                <a:solidFill>
                  <a:srgbClr val="0000CC"/>
                </a:solidFill>
              </a:rPr>
              <a:t>Wilmington, </a:t>
            </a:r>
            <a:r>
              <a:rPr lang="en-US" dirty="0" smtClean="0">
                <a:solidFill>
                  <a:srgbClr val="0000CC"/>
                </a:solidFill>
              </a:rPr>
              <a:t>North Carolina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April 3, 2016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10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Rectangle 5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119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5" r:id="rId8" imgW="0" imgH="0" progId="TCLayout.ActiveDocument.1">
                  <p:embed/>
                </p:oleObj>
              </mc:Choice>
              <mc:Fallback>
                <p:oleObj r:id="rId8" imgW="0" imgH="0" progId="TCLayout.ActiveDocument.1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119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457200" y="408372"/>
            <a:ext cx="8229600" cy="103942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Data Integrations</a:t>
            </a:r>
            <a:endParaRPr lang="en-US" altLang="en-US" sz="2700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idx="1"/>
            <p:custDataLst>
              <p:tags r:id="rId4"/>
            </p:custDataLst>
          </p:nvPr>
        </p:nvSpPr>
        <p:spPr>
          <a:xfrm>
            <a:off x="457200" y="1481136"/>
            <a:ext cx="8077200" cy="4462464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000" b="1" dirty="0" smtClean="0">
                <a:solidFill>
                  <a:srgbClr val="0000CC"/>
                </a:solidFill>
              </a:rPr>
              <a:t>HRMS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solidFill>
                  <a:srgbClr val="0000CC"/>
                </a:solidFill>
              </a:rPr>
              <a:t>Position data (Used to create Job Orders)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solidFill>
                  <a:srgbClr val="0000CC"/>
                </a:solidFill>
              </a:rPr>
              <a:t>Do Not Hire lists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solidFill>
                  <a:srgbClr val="0000CC"/>
                </a:solidFill>
              </a:rPr>
              <a:t>Non-EDDIE sites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b="1" dirty="0" smtClean="0">
                <a:solidFill>
                  <a:srgbClr val="0000CC"/>
                </a:solidFill>
              </a:rPr>
              <a:t>Licensure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solidFill>
                  <a:srgbClr val="0000CC"/>
                </a:solidFill>
              </a:rPr>
              <a:t>License and Education data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solidFill>
                  <a:srgbClr val="0000CC"/>
                </a:solidFill>
              </a:rPr>
              <a:t>NBPTS data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solidFill>
                  <a:srgbClr val="0000CC"/>
                </a:solidFill>
              </a:rPr>
              <a:t>Revoked licenses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000" b="1" dirty="0" smtClean="0">
                <a:solidFill>
                  <a:srgbClr val="0000CC"/>
                </a:solidFill>
              </a:rPr>
              <a:t>Dismissed Teacher List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000" b="1" dirty="0" smtClean="0">
                <a:solidFill>
                  <a:srgbClr val="0000CC"/>
                </a:solidFill>
              </a:rPr>
              <a:t>EDDIE </a:t>
            </a:r>
            <a:r>
              <a:rPr lang="en-US" sz="1900" dirty="0" smtClean="0">
                <a:solidFill>
                  <a:srgbClr val="0000CC"/>
                </a:solidFill>
              </a:rPr>
              <a:t>(Educational Directory &amp; Demographical Information Exchange)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b="1" dirty="0" smtClean="0">
                <a:solidFill>
                  <a:srgbClr val="0000CC"/>
                </a:solidFill>
              </a:rPr>
              <a:t>TeacherMatch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solidFill>
                  <a:srgbClr val="0000CC"/>
                </a:solidFill>
              </a:rPr>
              <a:t>Hired Applicants</a:t>
            </a:r>
          </a:p>
          <a:p>
            <a:pPr lvl="0">
              <a:spcAft>
                <a:spcPts val="1200"/>
              </a:spcAft>
            </a:pP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10</a:t>
            </a:fld>
            <a:endParaRPr lang="en-US"/>
          </a:p>
        </p:txBody>
      </p:sp>
      <p:pic>
        <p:nvPicPr>
          <p:cNvPr id="4101" name="Picture 6" descr="PurplebackPPTCover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490" r="60268"/>
          <a:stretch>
            <a:fillRect/>
          </a:stretch>
        </p:blipFill>
        <p:spPr bwMode="auto">
          <a:xfrm>
            <a:off x="0" y="6276975"/>
            <a:ext cx="363310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620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TeacherMatch &amp; HRMS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HRMS Positions are used to create Job Orders in TeacherMatch</a:t>
            </a:r>
          </a:p>
          <a:p>
            <a:r>
              <a:rPr lang="en-US" dirty="0" err="1" smtClean="0">
                <a:solidFill>
                  <a:srgbClr val="0000CC"/>
                </a:solidFill>
              </a:rPr>
              <a:t>TeacherMatch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sends Hired Candidates to HRMS</a:t>
            </a:r>
          </a:p>
          <a:p>
            <a:pPr lvl="1"/>
            <a:r>
              <a:rPr lang="en-US" dirty="0" smtClean="0">
                <a:solidFill>
                  <a:srgbClr val="0000CC"/>
                </a:solidFill>
              </a:rPr>
              <a:t>Users </a:t>
            </a:r>
            <a:r>
              <a:rPr lang="en-US" dirty="0" smtClean="0">
                <a:solidFill>
                  <a:srgbClr val="0000CC"/>
                </a:solidFill>
              </a:rPr>
              <a:t>are provided a list of </a:t>
            </a:r>
            <a:r>
              <a:rPr lang="en-US" dirty="0" smtClean="0">
                <a:solidFill>
                  <a:srgbClr val="0000CC"/>
                </a:solidFill>
              </a:rPr>
              <a:t>New </a:t>
            </a:r>
            <a:r>
              <a:rPr lang="en-US" dirty="0" smtClean="0">
                <a:solidFill>
                  <a:srgbClr val="0000CC"/>
                </a:solidFill>
              </a:rPr>
              <a:t>Hires </a:t>
            </a:r>
            <a:endParaRPr lang="en-US" dirty="0" smtClean="0">
              <a:solidFill>
                <a:srgbClr val="0000CC"/>
              </a:solidFill>
            </a:endParaRPr>
          </a:p>
          <a:p>
            <a:pPr lvl="2"/>
            <a:r>
              <a:rPr lang="en-US" dirty="0" smtClean="0">
                <a:solidFill>
                  <a:srgbClr val="0000CC"/>
                </a:solidFill>
              </a:rPr>
              <a:t>Enter/update employee demographics</a:t>
            </a:r>
          </a:p>
          <a:p>
            <a:pPr lvl="2"/>
            <a:r>
              <a:rPr lang="en-US" dirty="0" smtClean="0">
                <a:solidFill>
                  <a:srgbClr val="0000CC"/>
                </a:solidFill>
              </a:rPr>
              <a:t>Add/Transfer assignments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07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CC"/>
                </a:solidFill>
              </a:rPr>
              <a:t>NC specific affidavit and electronic signature (ready for production)</a:t>
            </a:r>
          </a:p>
          <a:p>
            <a:r>
              <a:rPr lang="en-US" dirty="0">
                <a:solidFill>
                  <a:srgbClr val="0000CC"/>
                </a:solidFill>
              </a:rPr>
              <a:t>Internal Hires (under development)</a:t>
            </a:r>
          </a:p>
          <a:p>
            <a:r>
              <a:rPr lang="en-US" dirty="0">
                <a:solidFill>
                  <a:srgbClr val="0000CC"/>
                </a:solidFill>
              </a:rPr>
              <a:t>Onboarding (added functionality)</a:t>
            </a:r>
          </a:p>
          <a:p>
            <a:r>
              <a:rPr lang="en-US" dirty="0">
                <a:solidFill>
                  <a:srgbClr val="0000CC"/>
                </a:solidFill>
              </a:rPr>
              <a:t>Candidate Job Preferences and Prospecting</a:t>
            </a:r>
          </a:p>
          <a:p>
            <a:r>
              <a:rPr lang="en-US" dirty="0">
                <a:solidFill>
                  <a:srgbClr val="0000CC"/>
                </a:solidFill>
              </a:rPr>
              <a:t>NC Job Board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07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functionality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r>
              <a:rPr lang="en-US" dirty="0">
                <a:solidFill>
                  <a:srgbClr val="0000CC"/>
                </a:solidFill>
              </a:rPr>
              <a:t>LEA social media integration</a:t>
            </a:r>
          </a:p>
          <a:p>
            <a:r>
              <a:rPr lang="en-US" dirty="0">
                <a:solidFill>
                  <a:srgbClr val="0000CC"/>
                </a:solidFill>
              </a:rPr>
              <a:t>Background check integration</a:t>
            </a:r>
          </a:p>
          <a:p>
            <a:r>
              <a:rPr lang="en-US" dirty="0">
                <a:solidFill>
                  <a:srgbClr val="0000CC"/>
                </a:solidFill>
              </a:rPr>
              <a:t>E-verify integration</a:t>
            </a:r>
          </a:p>
          <a:p>
            <a:r>
              <a:rPr lang="en-US" dirty="0">
                <a:solidFill>
                  <a:srgbClr val="0000CC"/>
                </a:solidFill>
              </a:rPr>
              <a:t>IAMS </a:t>
            </a:r>
            <a:r>
              <a:rPr lang="en-US" dirty="0" smtClean="0">
                <a:solidFill>
                  <a:srgbClr val="0000CC"/>
                </a:solidFill>
              </a:rPr>
              <a:t>integration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Social Media</a:t>
            </a:r>
            <a:endParaRPr lang="en-US" dirty="0">
              <a:solidFill>
                <a:srgbClr val="0000CC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90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HRMS Communications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</a:rPr>
              <a:t>Check the site for the latest information on the new NC SchoolJobs </a:t>
            </a:r>
            <a:r>
              <a:rPr lang="en-US" sz="1800" dirty="0" smtClean="0">
                <a:solidFill>
                  <a:srgbClr val="0000CC"/>
                </a:solidFill>
              </a:rPr>
              <a:t>powered by TeacherMatch</a:t>
            </a:r>
            <a:r>
              <a:rPr lang="en-US" dirty="0" smtClean="0">
                <a:solidFill>
                  <a:srgbClr val="0000CC"/>
                </a:solidFill>
              </a:rPr>
              <a:t> and HRMS.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CC"/>
                </a:solidFill>
                <a:hlinkClick r:id="rId3"/>
              </a:rPr>
              <a:t>http://hrmscomm.wikispaces.com</a:t>
            </a:r>
            <a:r>
              <a:rPr lang="en-US" dirty="0" smtClean="0">
                <a:solidFill>
                  <a:srgbClr val="0000CC"/>
                </a:solidFill>
                <a:hlinkClick r:id="rId3"/>
              </a:rPr>
              <a:t>/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37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</a:rPr>
              <a:t>Joel Leeper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HRMS and Applicant Tracking Project Manager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919-807-3317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Joel.Leeper@dpi.nc.gov</a:t>
            </a:r>
          </a:p>
          <a:p>
            <a:pPr marL="0" indent="0">
              <a:buNone/>
            </a:pPr>
            <a:endParaRPr lang="en-US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</a:rPr>
              <a:t>George Phelps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CC"/>
                </a:solidFill>
              </a:rPr>
              <a:t>HRMS and Applicant Tracking </a:t>
            </a:r>
            <a:r>
              <a:rPr lang="en-US" sz="2400" dirty="0" smtClean="0">
                <a:solidFill>
                  <a:srgbClr val="0000CC"/>
                </a:solidFill>
              </a:rPr>
              <a:t>Business Analyst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919-807-3236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CC"/>
                </a:solidFill>
              </a:rPr>
              <a:t>George.Phelps@dpi.nc.gov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7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Applicant </a:t>
            </a:r>
            <a:r>
              <a:rPr lang="en-US" dirty="0" smtClean="0">
                <a:solidFill>
                  <a:srgbClr val="0000CC"/>
                </a:solidFill>
              </a:rPr>
              <a:t>Tracking Project </a:t>
            </a:r>
            <a:r>
              <a:rPr lang="en-US" dirty="0" smtClean="0">
                <a:solidFill>
                  <a:srgbClr val="0000CC"/>
                </a:solidFill>
              </a:rPr>
              <a:t>Overview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Rollout Highlights</a:t>
            </a:r>
            <a:endParaRPr lang="en-US" dirty="0" smtClean="0">
              <a:solidFill>
                <a:srgbClr val="0000CC"/>
              </a:solidFill>
            </a:endParaRPr>
          </a:p>
          <a:p>
            <a:r>
              <a:rPr lang="en-US" dirty="0" smtClean="0">
                <a:solidFill>
                  <a:srgbClr val="0000CC"/>
                </a:solidFill>
              </a:rPr>
              <a:t>Working with </a:t>
            </a:r>
            <a:r>
              <a:rPr lang="en-US" dirty="0" smtClean="0">
                <a:solidFill>
                  <a:srgbClr val="0000CC"/>
                </a:solidFill>
              </a:rPr>
              <a:t>our team</a:t>
            </a:r>
            <a:endParaRPr lang="en-US" dirty="0" smtClean="0">
              <a:solidFill>
                <a:srgbClr val="0000CC"/>
              </a:solidFill>
            </a:endParaRPr>
          </a:p>
          <a:p>
            <a:r>
              <a:rPr lang="en-US" dirty="0" err="1" smtClean="0">
                <a:solidFill>
                  <a:srgbClr val="0000CC"/>
                </a:solidFill>
              </a:rPr>
              <a:t>TeacherMatch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and HRMS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Additional Functionality</a:t>
            </a:r>
            <a:endParaRPr lang="en-US" dirty="0" smtClean="0">
              <a:solidFill>
                <a:srgbClr val="0000CC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79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Applicant Tracking </a:t>
            </a:r>
            <a:r>
              <a:rPr lang="en-US" sz="3200" dirty="0" smtClean="0"/>
              <a:t>Project Overview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594" y="1447800"/>
            <a:ext cx="7924800" cy="4572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CC"/>
                </a:solidFill>
              </a:rPr>
              <a:t>TeacherMatch</a:t>
            </a:r>
            <a:r>
              <a:rPr lang="en-US" sz="2000" dirty="0" smtClean="0">
                <a:solidFill>
                  <a:srgbClr val="0000CC"/>
                </a:solidFill>
              </a:rPr>
              <a:t> award announced at Spring </a:t>
            </a:r>
            <a:r>
              <a:rPr lang="en-US" sz="2000" dirty="0" smtClean="0">
                <a:solidFill>
                  <a:srgbClr val="0000CC"/>
                </a:solidFill>
              </a:rPr>
              <a:t>PANC 2015</a:t>
            </a:r>
            <a:endParaRPr lang="en-US" sz="2000" dirty="0" smtClean="0">
              <a:solidFill>
                <a:srgbClr val="0000CC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CC"/>
                </a:solidFill>
              </a:rPr>
              <a:t>Piloting, initially completed </a:t>
            </a:r>
            <a:r>
              <a:rPr lang="en-US" sz="2000" dirty="0" smtClean="0">
                <a:solidFill>
                  <a:srgbClr val="0000CC"/>
                </a:solidFill>
              </a:rPr>
              <a:t>in </a:t>
            </a:r>
            <a:r>
              <a:rPr lang="en-US" sz="2000" dirty="0" smtClean="0">
                <a:solidFill>
                  <a:srgbClr val="0000CC"/>
                </a:solidFill>
              </a:rPr>
              <a:t>July, uncovered multiple issues</a:t>
            </a:r>
            <a:endParaRPr lang="en-US" sz="2000" dirty="0" smtClean="0">
              <a:solidFill>
                <a:srgbClr val="0000CC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CC"/>
                </a:solidFill>
              </a:rPr>
              <a:t>Significant and multiple issues </a:t>
            </a:r>
            <a:r>
              <a:rPr lang="en-US" sz="2000" dirty="0" smtClean="0">
                <a:solidFill>
                  <a:srgbClr val="0000CC"/>
                </a:solidFill>
              </a:rPr>
              <a:t>discovered during pilot remediated </a:t>
            </a:r>
            <a:r>
              <a:rPr lang="en-US" sz="2000" dirty="0" smtClean="0">
                <a:solidFill>
                  <a:srgbClr val="0000CC"/>
                </a:solidFill>
              </a:rPr>
              <a:t>throughout Q4 2015 and Q1 2016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CC"/>
                </a:solidFill>
              </a:rPr>
              <a:t>Recommendation to the HRMS Steering Committee in late January to slow down the rollout</a:t>
            </a:r>
            <a:endParaRPr lang="en-US" sz="2000" dirty="0" smtClean="0">
              <a:solidFill>
                <a:srgbClr val="0000CC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CC"/>
                </a:solidFill>
              </a:rPr>
              <a:t>Statewide </a:t>
            </a:r>
            <a:r>
              <a:rPr lang="en-US" sz="2000" dirty="0" smtClean="0">
                <a:solidFill>
                  <a:srgbClr val="0000CC"/>
                </a:solidFill>
              </a:rPr>
              <a:t>rollout restarted </a:t>
            </a:r>
            <a:r>
              <a:rPr lang="en-US" sz="2000" dirty="0" smtClean="0">
                <a:solidFill>
                  <a:srgbClr val="0000CC"/>
                </a:solidFill>
              </a:rPr>
              <a:t>in </a:t>
            </a:r>
            <a:r>
              <a:rPr lang="en-US" sz="2000" dirty="0" smtClean="0">
                <a:solidFill>
                  <a:srgbClr val="0000CC"/>
                </a:solidFill>
              </a:rPr>
              <a:t>February 2016</a:t>
            </a:r>
            <a:endParaRPr lang="en-US" sz="2000" dirty="0" smtClean="0">
              <a:solidFill>
                <a:srgbClr val="0000CC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CC"/>
                </a:solidFill>
              </a:rPr>
              <a:t>The slow rollout will continue through August 2016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CC"/>
                </a:solidFill>
              </a:rPr>
              <a:t>In September we plan on having a fine tuned system ready for a final rollout push</a:t>
            </a:r>
            <a:endParaRPr lang="en-US" sz="2000" dirty="0" smtClean="0">
              <a:solidFill>
                <a:srgbClr val="0000CC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CC"/>
                </a:solidFill>
              </a:rPr>
              <a:t>Project completion expected late </a:t>
            </a:r>
            <a:r>
              <a:rPr lang="en-US" sz="2000" dirty="0" smtClean="0">
                <a:solidFill>
                  <a:srgbClr val="0000CC"/>
                </a:solidFill>
              </a:rPr>
              <a:t>Q4 </a:t>
            </a:r>
            <a:r>
              <a:rPr lang="en-US" sz="2000" dirty="0" smtClean="0">
                <a:solidFill>
                  <a:srgbClr val="0000CC"/>
                </a:solidFill>
              </a:rPr>
              <a:t>2016</a:t>
            </a:r>
            <a:endParaRPr lang="en-US" sz="2000" dirty="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866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Rollout Highlights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r>
              <a:rPr lang="en-US" sz="2400" dirty="0" smtClean="0">
                <a:solidFill>
                  <a:srgbClr val="0000CC"/>
                </a:solidFill>
              </a:rPr>
              <a:t>Six LEAs are currently live</a:t>
            </a:r>
          </a:p>
          <a:p>
            <a:r>
              <a:rPr lang="en-US" sz="2400" dirty="0" smtClean="0">
                <a:solidFill>
                  <a:srgbClr val="0000CC"/>
                </a:solidFill>
              </a:rPr>
              <a:t>Another six LEAs are slated for April</a:t>
            </a:r>
            <a:endParaRPr lang="en-US" sz="2400" dirty="0" smtClean="0">
              <a:solidFill>
                <a:srgbClr val="0000CC"/>
              </a:solidFill>
            </a:endParaRPr>
          </a:p>
          <a:p>
            <a:r>
              <a:rPr lang="en-US" sz="2400" dirty="0" smtClean="0">
                <a:solidFill>
                  <a:srgbClr val="0000CC"/>
                </a:solidFill>
              </a:rPr>
              <a:t>From May through August we hope to go live with another five or six LEAs per month</a:t>
            </a:r>
          </a:p>
          <a:p>
            <a:r>
              <a:rPr lang="en-US" sz="2400" dirty="0" smtClean="0">
                <a:solidFill>
                  <a:srgbClr val="0000CC"/>
                </a:solidFill>
              </a:rPr>
              <a:t>Beginning in September, we are planning on having a significant push to roll out to most LEAs by years end</a:t>
            </a:r>
            <a:endParaRPr lang="en-US" sz="2400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Comments</a:t>
            </a:r>
            <a:r>
              <a:rPr lang="en-US" sz="2400" dirty="0" smtClean="0">
                <a:solidFill>
                  <a:srgbClr val="0000CC"/>
                </a:solidFill>
              </a:rPr>
              <a:t>, concerns, issues and future requirements are being captured and managed as we move forward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0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924800" cy="990600"/>
          </a:xfrm>
        </p:spPr>
        <p:txBody>
          <a:bodyPr/>
          <a:lstStyle/>
          <a:p>
            <a:r>
              <a:rPr lang="en-US" dirty="0" smtClean="0"/>
              <a:t>Feedback from LEAs that are live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924800" cy="4191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0000CC"/>
                </a:solidFill>
              </a:rPr>
              <a:t>While the system is working as expected…</a:t>
            </a:r>
            <a:endParaRPr lang="en-US" sz="2400" dirty="0" smtClean="0">
              <a:solidFill>
                <a:srgbClr val="0000CC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0000CC"/>
                </a:solidFill>
              </a:rPr>
              <a:t>…issues are still being identified and quickly resolved</a:t>
            </a:r>
            <a:endParaRPr lang="en-US" sz="2400" dirty="0" smtClean="0">
              <a:solidFill>
                <a:srgbClr val="0000CC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0000CC"/>
                </a:solidFill>
              </a:rPr>
              <a:t>Support provided by our team is among the best ever provided by DPI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0000CC"/>
                </a:solidFill>
              </a:rPr>
              <a:t>The results of a recent go-no go meeting regarding rollout continuation was a universal – “continue”…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0000CC"/>
                </a:solidFill>
              </a:rPr>
              <a:t>…additional functionality initially promised by </a:t>
            </a:r>
            <a:r>
              <a:rPr lang="en-US" sz="2400" dirty="0" err="1" smtClean="0">
                <a:solidFill>
                  <a:srgbClr val="0000CC"/>
                </a:solidFill>
              </a:rPr>
              <a:t>TeacherMatch</a:t>
            </a:r>
            <a:r>
              <a:rPr lang="en-US" sz="2400" dirty="0" smtClean="0">
                <a:solidFill>
                  <a:srgbClr val="0000CC"/>
                </a:solidFill>
              </a:rPr>
              <a:t>, like Internal Hires and Prospecting have yet to be implemented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0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/>
              <a:t>TeacherMatch’s</a:t>
            </a:r>
            <a:r>
              <a:rPr lang="en-US" sz="3200" dirty="0" smtClean="0"/>
              <a:t> Jeff Davenport and Bill Barry are spearheading the rollout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>
                <a:solidFill>
                  <a:srgbClr val="0000CC"/>
                </a:solidFill>
              </a:rPr>
              <a:t>Jeff and Bill will initiate contact when we are two to three months out from your projected go live date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rgbClr val="0000CC"/>
                </a:solidFill>
              </a:rPr>
              <a:t>Sirena Hardy and Audrey Long are handling District and Site Admin. Support</a:t>
            </a:r>
            <a:endParaRPr lang="en-US" dirty="0" smtClean="0">
              <a:solidFill>
                <a:srgbClr val="0000CC"/>
              </a:solidFill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solidFill>
                  <a:srgbClr val="0000CC"/>
                </a:solidFill>
              </a:rPr>
              <a:t>TeacherMatch</a:t>
            </a:r>
            <a:r>
              <a:rPr lang="en-US" dirty="0" smtClean="0">
                <a:solidFill>
                  <a:srgbClr val="0000CC"/>
                </a:solidFill>
              </a:rPr>
              <a:t> is handling Applicant Support</a:t>
            </a:r>
            <a:endParaRPr lang="en-US" dirty="0" smtClean="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16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990600"/>
          </a:xfrm>
        </p:spPr>
        <p:txBody>
          <a:bodyPr/>
          <a:lstStyle/>
          <a:p>
            <a:r>
              <a:rPr lang="en-US" sz="3600" dirty="0" smtClean="0"/>
              <a:t>If you have not been contacted yet…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716" y="14478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</a:rPr>
              <a:t>You will be in the </a:t>
            </a:r>
            <a:r>
              <a:rPr lang="en-US" dirty="0" smtClean="0">
                <a:solidFill>
                  <a:srgbClr val="0000CC"/>
                </a:solidFill>
              </a:rPr>
              <a:t>upcoming weeks and months</a:t>
            </a:r>
            <a:endParaRPr lang="en-US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</a:rPr>
              <a:t>…and will start by being apprised that your LEA is ‘next-up”</a:t>
            </a:r>
          </a:p>
          <a:p>
            <a:pPr lvl="1"/>
            <a:r>
              <a:rPr lang="en-US" sz="2200" dirty="0" smtClean="0">
                <a:solidFill>
                  <a:srgbClr val="0000CC"/>
                </a:solidFill>
              </a:rPr>
              <a:t>Introductory note explaining the implementation cycle</a:t>
            </a:r>
          </a:p>
          <a:p>
            <a:pPr lvl="1"/>
            <a:r>
              <a:rPr lang="en-US" sz="2200" dirty="0" smtClean="0">
                <a:solidFill>
                  <a:srgbClr val="0000CC"/>
                </a:solidFill>
              </a:rPr>
              <a:t>Invitation to attend a systems planning webinar</a:t>
            </a:r>
          </a:p>
          <a:p>
            <a:pPr lvl="1"/>
            <a:r>
              <a:rPr lang="en-US" sz="2200" dirty="0" smtClean="0">
                <a:solidFill>
                  <a:srgbClr val="0000CC"/>
                </a:solidFill>
              </a:rPr>
              <a:t>Completion of the Systems Planning Guide</a:t>
            </a:r>
          </a:p>
          <a:p>
            <a:pPr lvl="1"/>
            <a:r>
              <a:rPr lang="en-US" sz="2200" dirty="0" smtClean="0">
                <a:solidFill>
                  <a:srgbClr val="0000CC"/>
                </a:solidFill>
              </a:rPr>
              <a:t>System Build</a:t>
            </a:r>
          </a:p>
          <a:p>
            <a:pPr lvl="1"/>
            <a:r>
              <a:rPr lang="en-US" sz="2200" dirty="0" smtClean="0">
                <a:solidFill>
                  <a:srgbClr val="0000CC"/>
                </a:solidFill>
              </a:rPr>
              <a:t>District Administrator Training</a:t>
            </a:r>
          </a:p>
          <a:p>
            <a:pPr lvl="1"/>
            <a:r>
              <a:rPr lang="en-US" sz="2200" dirty="0" smtClean="0">
                <a:solidFill>
                  <a:srgbClr val="0000CC"/>
                </a:solidFill>
              </a:rPr>
              <a:t>User Training</a:t>
            </a:r>
          </a:p>
          <a:p>
            <a:pPr lvl="1"/>
            <a:r>
              <a:rPr lang="en-US" sz="2200" dirty="0" smtClean="0">
                <a:solidFill>
                  <a:srgbClr val="0000CC"/>
                </a:solidFill>
              </a:rPr>
              <a:t>Go-live</a:t>
            </a:r>
            <a:endParaRPr lang="en-US" sz="2200" dirty="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4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001000" cy="990600"/>
          </a:xfrm>
        </p:spPr>
        <p:txBody>
          <a:bodyPr/>
          <a:lstStyle/>
          <a:p>
            <a:r>
              <a:rPr lang="en-US" dirty="0" smtClean="0"/>
              <a:t>District </a:t>
            </a:r>
            <a:r>
              <a:rPr lang="en-US" dirty="0" smtClean="0"/>
              <a:t>and Site Admin</a:t>
            </a:r>
            <a:r>
              <a:rPr lang="en-US" dirty="0" smtClean="0"/>
              <a:t>. </a:t>
            </a:r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924800" cy="4343400"/>
          </a:xfrm>
        </p:spPr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District Admin. Training will </a:t>
            </a:r>
            <a:r>
              <a:rPr lang="en-US" dirty="0" smtClean="0">
                <a:solidFill>
                  <a:srgbClr val="0000CC"/>
                </a:solidFill>
              </a:rPr>
              <a:t>take place three times per week</a:t>
            </a:r>
            <a:endParaRPr lang="en-US" dirty="0">
              <a:solidFill>
                <a:srgbClr val="0000CC"/>
              </a:solidFill>
            </a:endParaRPr>
          </a:p>
          <a:p>
            <a:r>
              <a:rPr lang="en-US" dirty="0" smtClean="0">
                <a:solidFill>
                  <a:srgbClr val="0000CC"/>
                </a:solidFill>
              </a:rPr>
              <a:t>Site Admin. (Principal) </a:t>
            </a:r>
            <a:r>
              <a:rPr lang="en-US" dirty="0" smtClean="0">
                <a:solidFill>
                  <a:srgbClr val="0000CC"/>
                </a:solidFill>
              </a:rPr>
              <a:t>Training </a:t>
            </a:r>
            <a:r>
              <a:rPr lang="en-US" dirty="0" smtClean="0">
                <a:solidFill>
                  <a:srgbClr val="0000CC"/>
                </a:solidFill>
              </a:rPr>
              <a:t>takes place every Wednesday afternoon</a:t>
            </a:r>
          </a:p>
          <a:p>
            <a:r>
              <a:rPr lang="en-US" dirty="0" err="1" smtClean="0">
                <a:solidFill>
                  <a:srgbClr val="0000CC"/>
                </a:solidFill>
              </a:rPr>
              <a:t>TeacherMatch</a:t>
            </a:r>
            <a:r>
              <a:rPr lang="en-US" dirty="0" smtClean="0">
                <a:solidFill>
                  <a:srgbClr val="0000CC"/>
                </a:solidFill>
              </a:rPr>
              <a:t> is available as you go live to handle a variety of questions and issues that could arise</a:t>
            </a:r>
            <a:endParaRPr lang="en-US" dirty="0" smtClean="0">
              <a:solidFill>
                <a:srgbClr val="0000CC"/>
              </a:solidFill>
            </a:endParaRP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5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we go live as a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114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CC"/>
                </a:solidFill>
              </a:rPr>
              <a:t>The Applicant Tracking Advisory board will review all feedback captured during rollout and prioritize enhancements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CC"/>
                </a:solidFill>
              </a:rPr>
              <a:t>These will be incorporated into the AT solution based on Advisory Board direction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CC"/>
                </a:solidFill>
              </a:rPr>
              <a:t>Fee based </a:t>
            </a:r>
            <a:r>
              <a:rPr lang="en-US" sz="2800" dirty="0" err="1" smtClean="0">
                <a:solidFill>
                  <a:srgbClr val="0000CC"/>
                </a:solidFill>
              </a:rPr>
              <a:t>TeacherMatch</a:t>
            </a:r>
            <a:r>
              <a:rPr lang="en-US" sz="2800" dirty="0" smtClean="0">
                <a:solidFill>
                  <a:srgbClr val="0000CC"/>
                </a:solidFill>
              </a:rPr>
              <a:t> enhancements should only be considered after </a:t>
            </a:r>
            <a:r>
              <a:rPr lang="en-US" sz="2800" dirty="0" smtClean="0">
                <a:solidFill>
                  <a:srgbClr val="0000CC"/>
                </a:solidFill>
              </a:rPr>
              <a:t>your LEA’s go live is complete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1AD5-31C9-4797-9468-CF2735B8ED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63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z7tpIzAiESZaghPPvlHq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TNyjpKWkeA0hvB8W63b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95gnhEq5ke4KJ8_IRPniw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ヒラギノ角ゴ Pro W3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whitedkblue-template</Template>
  <TotalTime>2612</TotalTime>
  <Words>657</Words>
  <Application>Microsoft Office PowerPoint</Application>
  <PresentationFormat>On-screen Show (4:3)</PresentationFormat>
  <Paragraphs>122</Paragraphs>
  <Slides>15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Blank Presentation</vt:lpstr>
      <vt:lpstr>TCLayout.ActiveDocument.1</vt:lpstr>
      <vt:lpstr>Applicant Tracking Project</vt:lpstr>
      <vt:lpstr>Agenda</vt:lpstr>
      <vt:lpstr>Applicant Tracking Project Overview</vt:lpstr>
      <vt:lpstr>Key Rollout Highlights </vt:lpstr>
      <vt:lpstr>Feedback from LEAs that are live</vt:lpstr>
      <vt:lpstr>TeacherMatch’s Jeff Davenport and Bill Barry are spearheading the rollout</vt:lpstr>
      <vt:lpstr>If you have not been contacted yet…</vt:lpstr>
      <vt:lpstr>District and Site Admin. Training</vt:lpstr>
      <vt:lpstr>As we go live as a State</vt:lpstr>
      <vt:lpstr>Data Integrations</vt:lpstr>
      <vt:lpstr>TeacherMatch &amp; HRMS</vt:lpstr>
      <vt:lpstr>Upcoming functionality</vt:lpstr>
      <vt:lpstr>Upcoming functionality (cont.)</vt:lpstr>
      <vt:lpstr>HRMS Communications Site</vt:lpstr>
      <vt:lpstr>Thank You</vt:lpstr>
    </vt:vector>
  </TitlesOfParts>
  <Company>NCDPI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</dc:title>
  <dc:creator>Joel Leeper</dc:creator>
  <cp:lastModifiedBy>Joel Leeper</cp:lastModifiedBy>
  <cp:revision>97</cp:revision>
  <cp:lastPrinted>2016-03-31T18:47:22Z</cp:lastPrinted>
  <dcterms:created xsi:type="dcterms:W3CDTF">2015-01-07T13:10:56Z</dcterms:created>
  <dcterms:modified xsi:type="dcterms:W3CDTF">2016-04-01T14:51:34Z</dcterms:modified>
</cp:coreProperties>
</file>