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6" r:id="rId1"/>
    <p:sldMasterId id="2147483722" r:id="rId2"/>
    <p:sldMasterId id="2147483746" r:id="rId3"/>
    <p:sldMasterId id="2147483770" r:id="rId4"/>
  </p:sldMasterIdLst>
  <p:notesMasterIdLst>
    <p:notesMasterId r:id="rId43"/>
  </p:notesMasterIdLst>
  <p:handoutMasterIdLst>
    <p:handoutMasterId r:id="rId44"/>
  </p:handoutMasterIdLst>
  <p:sldIdLst>
    <p:sldId id="376" r:id="rId5"/>
    <p:sldId id="382" r:id="rId6"/>
    <p:sldId id="377" r:id="rId7"/>
    <p:sldId id="329" r:id="rId8"/>
    <p:sldId id="385" r:id="rId9"/>
    <p:sldId id="331" r:id="rId10"/>
    <p:sldId id="346" r:id="rId11"/>
    <p:sldId id="334" r:id="rId12"/>
    <p:sldId id="332" r:id="rId13"/>
    <p:sldId id="388" r:id="rId14"/>
    <p:sldId id="383" r:id="rId15"/>
    <p:sldId id="380" r:id="rId16"/>
    <p:sldId id="379" r:id="rId17"/>
    <p:sldId id="336" r:id="rId18"/>
    <p:sldId id="337" r:id="rId19"/>
    <p:sldId id="352" r:id="rId20"/>
    <p:sldId id="338" r:id="rId21"/>
    <p:sldId id="355" r:id="rId22"/>
    <p:sldId id="356" r:id="rId23"/>
    <p:sldId id="357" r:id="rId24"/>
    <p:sldId id="358" r:id="rId25"/>
    <p:sldId id="359" r:id="rId26"/>
    <p:sldId id="360" r:id="rId27"/>
    <p:sldId id="361" r:id="rId28"/>
    <p:sldId id="362" r:id="rId29"/>
    <p:sldId id="363" r:id="rId30"/>
    <p:sldId id="369" r:id="rId31"/>
    <p:sldId id="370" r:id="rId32"/>
    <p:sldId id="342" r:id="rId33"/>
    <p:sldId id="343" r:id="rId34"/>
    <p:sldId id="344" r:id="rId35"/>
    <p:sldId id="371" r:id="rId36"/>
    <p:sldId id="372" r:id="rId37"/>
    <p:sldId id="373" r:id="rId38"/>
    <p:sldId id="374" r:id="rId39"/>
    <p:sldId id="381" r:id="rId40"/>
    <p:sldId id="348" r:id="rId41"/>
    <p:sldId id="378" r:id="rId42"/>
  </p:sldIdLst>
  <p:sldSz cx="9144000" cy="6858000" type="screen4x3"/>
  <p:notesSz cx="6950075" cy="9236075"/>
  <p:custDataLst>
    <p:tags r:id="rId45"/>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sey Averill" initials="ca"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99"/>
    <a:srgbClr val="FFFBF7"/>
    <a:srgbClr val="0E2909"/>
    <a:srgbClr val="14390E"/>
    <a:srgbClr val="1A4A13"/>
    <a:srgbClr val="F8F1EF"/>
    <a:srgbClr val="F9FFFA"/>
    <a:srgbClr val="FAFBEC"/>
    <a:srgbClr val="9BBB5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65" autoAdjust="0"/>
    <p:restoredTop sz="76310" autoAdjust="0"/>
  </p:normalViewPr>
  <p:slideViewPr>
    <p:cSldViewPr snapToGrid="0">
      <p:cViewPr varScale="1">
        <p:scale>
          <a:sx n="65" d="100"/>
          <a:sy n="65" d="100"/>
        </p:scale>
        <p:origin x="1605" y="39"/>
      </p:cViewPr>
      <p:guideLst>
        <p:guide orient="horz" pos="2160"/>
        <p:guide pos="2880"/>
      </p:guideLst>
    </p:cSldViewPr>
  </p:slideViewPr>
  <p:notesTextViewPr>
    <p:cViewPr>
      <p:scale>
        <a:sx n="100" d="100"/>
        <a:sy n="100" d="100"/>
      </p:scale>
      <p:origin x="0" y="0"/>
    </p:cViewPr>
  </p:notesTextViewPr>
  <p:sorterViewPr>
    <p:cViewPr>
      <p:scale>
        <a:sx n="33" d="100"/>
        <a:sy n="33" d="100"/>
      </p:scale>
      <p:origin x="0" y="0"/>
    </p:cViewPr>
  </p:sorterViewPr>
  <p:notesViewPr>
    <p:cSldViewPr>
      <p:cViewPr varScale="1">
        <p:scale>
          <a:sx n="56" d="100"/>
          <a:sy n="56" d="100"/>
        </p:scale>
        <p:origin x="-1860" y="-102"/>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viewProps" Target="view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700" cy="461804"/>
          </a:xfrm>
          <a:prstGeom prst="rect">
            <a:avLst/>
          </a:prstGeom>
        </p:spPr>
        <p:txBody>
          <a:bodyPr vert="horz" lIns="92480" tIns="46240" rIns="92480" bIns="46240" rtlCol="0"/>
          <a:lstStyle>
            <a:lvl1pPr algn="l">
              <a:defRPr sz="1200"/>
            </a:lvl1pPr>
          </a:lstStyle>
          <a:p>
            <a:endParaRPr lang="en-US"/>
          </a:p>
        </p:txBody>
      </p:sp>
      <p:sp>
        <p:nvSpPr>
          <p:cNvPr id="3" name="Date Placeholder 2"/>
          <p:cNvSpPr>
            <a:spLocks noGrp="1"/>
          </p:cNvSpPr>
          <p:nvPr>
            <p:ph type="dt" sz="quarter" idx="1"/>
          </p:nvPr>
        </p:nvSpPr>
        <p:spPr>
          <a:xfrm>
            <a:off x="3936768" y="0"/>
            <a:ext cx="3011700" cy="461804"/>
          </a:xfrm>
          <a:prstGeom prst="rect">
            <a:avLst/>
          </a:prstGeom>
        </p:spPr>
        <p:txBody>
          <a:bodyPr vert="horz" lIns="92480" tIns="46240" rIns="92480" bIns="46240" rtlCol="0"/>
          <a:lstStyle>
            <a:lvl1pPr algn="r">
              <a:defRPr sz="1200"/>
            </a:lvl1pPr>
          </a:lstStyle>
          <a:p>
            <a:fld id="{91E55EC7-7360-49BC-A846-A07CA5904DF0}" type="datetimeFigureOut">
              <a:rPr lang="en-US" smtClean="0"/>
              <a:pPr/>
              <a:t>9/29/2017</a:t>
            </a:fld>
            <a:endParaRPr lang="en-US"/>
          </a:p>
        </p:txBody>
      </p:sp>
      <p:sp>
        <p:nvSpPr>
          <p:cNvPr id="4" name="Footer Placeholder 3"/>
          <p:cNvSpPr>
            <a:spLocks noGrp="1"/>
          </p:cNvSpPr>
          <p:nvPr>
            <p:ph type="ftr" sz="quarter" idx="2"/>
          </p:nvPr>
        </p:nvSpPr>
        <p:spPr>
          <a:xfrm>
            <a:off x="0" y="8772668"/>
            <a:ext cx="3011700" cy="461804"/>
          </a:xfrm>
          <a:prstGeom prst="rect">
            <a:avLst/>
          </a:prstGeom>
        </p:spPr>
        <p:txBody>
          <a:bodyPr vert="horz" lIns="92480" tIns="46240" rIns="92480" bIns="46240"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8"/>
            <a:ext cx="3011700" cy="461804"/>
          </a:xfrm>
          <a:prstGeom prst="rect">
            <a:avLst/>
          </a:prstGeom>
        </p:spPr>
        <p:txBody>
          <a:bodyPr vert="horz" lIns="92480" tIns="46240" rIns="92480" bIns="46240" rtlCol="0" anchor="b"/>
          <a:lstStyle>
            <a:lvl1pPr algn="r">
              <a:defRPr sz="1200"/>
            </a:lvl1pPr>
          </a:lstStyle>
          <a:p>
            <a:fld id="{BD8BD991-21DD-4E7A-ACA0-BAD4ACAC0945}" type="slidenum">
              <a:rPr lang="en-US" smtClean="0"/>
              <a:pPr/>
              <a:t>‹#›</a:t>
            </a:fld>
            <a:endParaRPr lang="en-US"/>
          </a:p>
        </p:txBody>
      </p:sp>
    </p:spTree>
    <p:extLst>
      <p:ext uri="{BB962C8B-B14F-4D97-AF65-F5344CB8AC3E}">
        <p14:creationId xmlns:p14="http://schemas.microsoft.com/office/powerpoint/2010/main" val="406735775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700" cy="461804"/>
          </a:xfrm>
          <a:prstGeom prst="rect">
            <a:avLst/>
          </a:prstGeom>
        </p:spPr>
        <p:txBody>
          <a:bodyPr vert="horz" lIns="92480" tIns="46240" rIns="92480" bIns="46240" rtlCol="0"/>
          <a:lstStyle>
            <a:lvl1pPr algn="l">
              <a:defRPr sz="1200" smtClean="0"/>
            </a:lvl1pPr>
          </a:lstStyle>
          <a:p>
            <a:pPr>
              <a:defRPr/>
            </a:pPr>
            <a:endParaRPr lang="en-US"/>
          </a:p>
        </p:txBody>
      </p:sp>
      <p:sp>
        <p:nvSpPr>
          <p:cNvPr id="3" name="Date Placeholder 2"/>
          <p:cNvSpPr>
            <a:spLocks noGrp="1"/>
          </p:cNvSpPr>
          <p:nvPr>
            <p:ph type="dt" idx="1"/>
          </p:nvPr>
        </p:nvSpPr>
        <p:spPr>
          <a:xfrm>
            <a:off x="3936768" y="0"/>
            <a:ext cx="3011700" cy="461804"/>
          </a:xfrm>
          <a:prstGeom prst="rect">
            <a:avLst/>
          </a:prstGeom>
        </p:spPr>
        <p:txBody>
          <a:bodyPr vert="horz" lIns="92480" tIns="46240" rIns="92480" bIns="46240" rtlCol="0"/>
          <a:lstStyle>
            <a:lvl1pPr algn="r">
              <a:defRPr sz="1200" smtClean="0"/>
            </a:lvl1pPr>
          </a:lstStyle>
          <a:p>
            <a:pPr>
              <a:defRPr/>
            </a:pPr>
            <a:fld id="{2FBAB363-2454-42A3-809D-FD5E9AFE55A7}" type="datetimeFigureOut">
              <a:rPr lang="en-US"/>
              <a:pPr>
                <a:defRPr/>
              </a:pPr>
              <a:t>9/29/2017</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80" tIns="46240" rIns="92480" bIns="46240" rtlCol="0" anchor="ctr"/>
          <a:lstStyle/>
          <a:p>
            <a:pPr lvl="0"/>
            <a:endParaRPr lang="en-US" noProof="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80" tIns="46240" rIns="92480" bIns="4624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772668"/>
            <a:ext cx="3011700" cy="461804"/>
          </a:xfrm>
          <a:prstGeom prst="rect">
            <a:avLst/>
          </a:prstGeom>
        </p:spPr>
        <p:txBody>
          <a:bodyPr vert="horz" lIns="92480" tIns="46240" rIns="92480" bIns="46240" rtlCol="0" anchor="b"/>
          <a:lstStyle>
            <a:lvl1pPr algn="l">
              <a:defRPr sz="1200" smtClean="0"/>
            </a:lvl1pPr>
          </a:lstStyle>
          <a:p>
            <a:pPr>
              <a:defRPr/>
            </a:pPr>
            <a:endParaRPr lang="en-US"/>
          </a:p>
        </p:txBody>
      </p:sp>
      <p:sp>
        <p:nvSpPr>
          <p:cNvPr id="7" name="Slide Number Placeholder 6"/>
          <p:cNvSpPr>
            <a:spLocks noGrp="1"/>
          </p:cNvSpPr>
          <p:nvPr>
            <p:ph type="sldNum" sz="quarter" idx="5"/>
          </p:nvPr>
        </p:nvSpPr>
        <p:spPr>
          <a:xfrm>
            <a:off x="3936768" y="8772668"/>
            <a:ext cx="3011700" cy="461804"/>
          </a:xfrm>
          <a:prstGeom prst="rect">
            <a:avLst/>
          </a:prstGeom>
        </p:spPr>
        <p:txBody>
          <a:bodyPr vert="horz" lIns="92480" tIns="46240" rIns="92480" bIns="46240" rtlCol="0" anchor="b"/>
          <a:lstStyle>
            <a:lvl1pPr algn="r">
              <a:defRPr sz="1200" smtClean="0"/>
            </a:lvl1pPr>
          </a:lstStyle>
          <a:p>
            <a:pPr>
              <a:defRPr/>
            </a:pPr>
            <a:fld id="{90303203-7328-4854-9C24-5F05860512DB}" type="slidenum">
              <a:rPr lang="en-US"/>
              <a:pPr>
                <a:defRPr/>
              </a:pPr>
              <a:t>‹#›</a:t>
            </a:fld>
            <a:endParaRPr lang="en-US"/>
          </a:p>
        </p:txBody>
      </p:sp>
    </p:spTree>
    <p:extLst>
      <p:ext uri="{BB962C8B-B14F-4D97-AF65-F5344CB8AC3E}">
        <p14:creationId xmlns:p14="http://schemas.microsoft.com/office/powerpoint/2010/main" val="355946235"/>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endParaRPr lang="en-US" b="0" u="none" dirty="0"/>
          </a:p>
          <a:p>
            <a:r>
              <a:rPr lang="en-US" b="0" u="none" dirty="0"/>
              <a:t>Welcome</a:t>
            </a:r>
            <a:r>
              <a:rPr lang="en-US" b="0" u="none" baseline="0" dirty="0"/>
              <a:t> &amp; Introductions</a:t>
            </a:r>
            <a:endParaRPr lang="en-US" b="0" u="none" dirty="0"/>
          </a:p>
        </p:txBody>
      </p:sp>
      <p:sp>
        <p:nvSpPr>
          <p:cNvPr id="4" name="Slide Number Placeholder 3"/>
          <p:cNvSpPr>
            <a:spLocks noGrp="1"/>
          </p:cNvSpPr>
          <p:nvPr>
            <p:ph type="sldNum" sz="quarter" idx="10"/>
          </p:nvPr>
        </p:nvSpPr>
        <p:spPr/>
        <p:txBody>
          <a:bodyPr/>
          <a:lstStyle/>
          <a:p>
            <a:pPr>
              <a:defRPr/>
            </a:pPr>
            <a:fld id="{90303203-7328-4854-9C24-5F05860512DB}" type="slidenum">
              <a:rPr lang="en-US" smtClean="0"/>
              <a:pPr>
                <a:defRPr/>
              </a:pPr>
              <a:t>1</a:t>
            </a:fld>
            <a:endParaRPr lang="en-US"/>
          </a:p>
        </p:txBody>
      </p:sp>
    </p:spTree>
    <p:extLst>
      <p:ext uri="{BB962C8B-B14F-4D97-AF65-F5344CB8AC3E}">
        <p14:creationId xmlns:p14="http://schemas.microsoft.com/office/powerpoint/2010/main" val="21109567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r>
              <a:rPr lang="en-US" dirty="0" smtClean="0"/>
              <a:t>Jot down a few key words to help you progress on this</a:t>
            </a:r>
            <a:endParaRPr lang="en-US" dirty="0"/>
          </a:p>
        </p:txBody>
      </p:sp>
      <p:sp>
        <p:nvSpPr>
          <p:cNvPr id="4" name="Slide Number Placeholder 3"/>
          <p:cNvSpPr>
            <a:spLocks noGrp="1"/>
          </p:cNvSpPr>
          <p:nvPr>
            <p:ph type="sldNum" sz="quarter" idx="10"/>
          </p:nvPr>
        </p:nvSpPr>
        <p:spPr/>
        <p:txBody>
          <a:bodyPr/>
          <a:lstStyle/>
          <a:p>
            <a:pPr>
              <a:defRPr/>
            </a:pPr>
            <a:fld id="{90303203-7328-4854-9C24-5F05860512DB}" type="slidenum">
              <a:rPr lang="en-US" smtClean="0"/>
              <a:pPr>
                <a:defRPr/>
              </a:pPr>
              <a:t>10</a:t>
            </a:fld>
            <a:endParaRPr lang="en-US"/>
          </a:p>
        </p:txBody>
      </p:sp>
    </p:spTree>
    <p:extLst>
      <p:ext uri="{BB962C8B-B14F-4D97-AF65-F5344CB8AC3E}">
        <p14:creationId xmlns:p14="http://schemas.microsoft.com/office/powerpoint/2010/main" val="37739426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r>
              <a:rPr lang="en-US" dirty="0" smtClean="0"/>
              <a:t>When</a:t>
            </a:r>
            <a:r>
              <a:rPr lang="en-US" baseline="0" dirty="0" smtClean="0"/>
              <a:t> people are “real” with each other, they bond</a:t>
            </a:r>
          </a:p>
          <a:p>
            <a:r>
              <a:rPr lang="en-US" baseline="0" dirty="0" smtClean="0"/>
              <a:t>When we have a bond we spend discretionary effort</a:t>
            </a:r>
          </a:p>
          <a:p>
            <a:r>
              <a:rPr lang="en-US" baseline="0" dirty="0" smtClean="0"/>
              <a:t>Effort, over time, produces results</a:t>
            </a:r>
            <a:endParaRPr lang="en-US" dirty="0"/>
          </a:p>
        </p:txBody>
      </p:sp>
      <p:sp>
        <p:nvSpPr>
          <p:cNvPr id="4" name="Slide Number Placeholder 3"/>
          <p:cNvSpPr>
            <a:spLocks noGrp="1"/>
          </p:cNvSpPr>
          <p:nvPr>
            <p:ph type="sldNum" sz="quarter" idx="10"/>
          </p:nvPr>
        </p:nvSpPr>
        <p:spPr/>
        <p:txBody>
          <a:bodyPr/>
          <a:lstStyle/>
          <a:p>
            <a:pPr>
              <a:defRPr/>
            </a:pPr>
            <a:fld id="{90303203-7328-4854-9C24-5F05860512DB}" type="slidenum">
              <a:rPr lang="en-US" smtClean="0"/>
              <a:pPr>
                <a:defRPr/>
              </a:pPr>
              <a:t>11</a:t>
            </a:fld>
            <a:endParaRPr lang="en-US"/>
          </a:p>
        </p:txBody>
      </p:sp>
    </p:spTree>
    <p:extLst>
      <p:ext uri="{BB962C8B-B14F-4D97-AF65-F5344CB8AC3E}">
        <p14:creationId xmlns:p14="http://schemas.microsoft.com/office/powerpoint/2010/main" val="3937267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r>
              <a:rPr lang="en-US" dirty="0" smtClean="0"/>
              <a:t>With each of these, we’ll stop for you to make a</a:t>
            </a:r>
            <a:r>
              <a:rPr lang="en-US" baseline="0" dirty="0" smtClean="0"/>
              <a:t> note on your “Traction Plan”</a:t>
            </a:r>
            <a:endParaRPr lang="en-US" dirty="0"/>
          </a:p>
        </p:txBody>
      </p:sp>
      <p:sp>
        <p:nvSpPr>
          <p:cNvPr id="4" name="Slide Number Placeholder 3"/>
          <p:cNvSpPr>
            <a:spLocks noGrp="1"/>
          </p:cNvSpPr>
          <p:nvPr>
            <p:ph type="sldNum" sz="quarter" idx="10"/>
          </p:nvPr>
        </p:nvSpPr>
        <p:spPr/>
        <p:txBody>
          <a:bodyPr/>
          <a:lstStyle/>
          <a:p>
            <a:pPr>
              <a:defRPr/>
            </a:pPr>
            <a:fld id="{90303203-7328-4854-9C24-5F05860512DB}" type="slidenum">
              <a:rPr lang="en-US" smtClean="0"/>
              <a:pPr>
                <a:defRPr/>
              </a:pPr>
              <a:t>12</a:t>
            </a:fld>
            <a:endParaRPr lang="en-US"/>
          </a:p>
        </p:txBody>
      </p:sp>
    </p:spTree>
    <p:extLst>
      <p:ext uri="{BB962C8B-B14F-4D97-AF65-F5344CB8AC3E}">
        <p14:creationId xmlns:p14="http://schemas.microsoft.com/office/powerpoint/2010/main" val="6707000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0303203-7328-4854-9C24-5F05860512DB}" type="slidenum">
              <a:rPr lang="en-US" smtClean="0"/>
              <a:pPr>
                <a:defRPr/>
              </a:pPr>
              <a:t>13</a:t>
            </a:fld>
            <a:endParaRPr lang="en-US"/>
          </a:p>
        </p:txBody>
      </p:sp>
    </p:spTree>
    <p:extLst>
      <p:ext uri="{BB962C8B-B14F-4D97-AF65-F5344CB8AC3E}">
        <p14:creationId xmlns:p14="http://schemas.microsoft.com/office/powerpoint/2010/main" val="22023944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What </a:t>
            </a:r>
            <a:r>
              <a:rPr lang="en-US" dirty="0"/>
              <a:t>first impression do you want to create</a:t>
            </a:r>
            <a:r>
              <a:rPr lang="en-US" baseline="0" dirty="0"/>
              <a:t> for your customers?  </a:t>
            </a:r>
            <a:r>
              <a:rPr lang="en-US" baseline="0" dirty="0" smtClean="0"/>
              <a:t>Remember your first day – what did it feel like to walk into your space?  Specifically</a:t>
            </a:r>
            <a:r>
              <a:rPr lang="en-US" baseline="0" dirty="0"/>
              <a:t>, what type of environment do you want to create for </a:t>
            </a:r>
            <a:r>
              <a:rPr lang="en-US" baseline="0" dirty="0" smtClean="0"/>
              <a:t>others?  </a:t>
            </a:r>
            <a:r>
              <a:rPr lang="en-US" baseline="0" dirty="0"/>
              <a:t>How do you want them to feel?</a:t>
            </a:r>
          </a:p>
          <a:p>
            <a:pPr marL="168793" indent="-168793">
              <a:buFont typeface="Arial" panose="020B0604020202020204" pitchFamily="34" charset="0"/>
              <a:buChar char="•"/>
            </a:pPr>
            <a:r>
              <a:rPr lang="en-US" baseline="0" dirty="0"/>
              <a:t>Different in relational versus transactional approach to service</a:t>
            </a:r>
            <a:r>
              <a:rPr lang="en-US" baseline="0" dirty="0" smtClean="0"/>
              <a:t>.</a:t>
            </a:r>
            <a:endParaRPr lang="en-US" baseline="0" dirty="0"/>
          </a:p>
        </p:txBody>
      </p:sp>
      <p:sp>
        <p:nvSpPr>
          <p:cNvPr id="4" name="Slide Number Placeholder 3"/>
          <p:cNvSpPr>
            <a:spLocks noGrp="1"/>
          </p:cNvSpPr>
          <p:nvPr>
            <p:ph type="sldNum" sz="quarter" idx="10"/>
          </p:nvPr>
        </p:nvSpPr>
        <p:spPr/>
        <p:txBody>
          <a:bodyPr/>
          <a:lstStyle/>
          <a:p>
            <a:pPr>
              <a:defRPr/>
            </a:pPr>
            <a:fld id="{90303203-7328-4854-9C24-5F05860512DB}" type="slidenum">
              <a:rPr lang="en-US">
                <a:solidFill>
                  <a:prstClr val="black"/>
                </a:solidFill>
              </a:rPr>
              <a:pPr>
                <a:defRPr/>
              </a:pPr>
              <a:t>14</a:t>
            </a:fld>
            <a:endParaRPr lang="en-US">
              <a:solidFill>
                <a:prstClr val="black"/>
              </a:solidFill>
            </a:endParaRPr>
          </a:p>
        </p:txBody>
      </p:sp>
    </p:spTree>
    <p:extLst>
      <p:ext uri="{BB962C8B-B14F-4D97-AF65-F5344CB8AC3E}">
        <p14:creationId xmlns:p14="http://schemas.microsoft.com/office/powerpoint/2010/main" val="9381962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normAutofit fontScale="85000" lnSpcReduction="20000"/>
          </a:bodyPr>
          <a:lstStyle/>
          <a:p>
            <a:pPr marL="0" indent="0">
              <a:buFontTx/>
              <a:buNone/>
            </a:pPr>
            <a:r>
              <a:rPr lang="en-US" b="1" dirty="0" smtClean="0"/>
              <a:t>GO</a:t>
            </a:r>
            <a:r>
              <a:rPr lang="en-US" b="1" baseline="0" dirty="0" smtClean="0"/>
              <a:t> FIRST</a:t>
            </a:r>
            <a:endParaRPr lang="en-US" b="1" dirty="0"/>
          </a:p>
          <a:p>
            <a:pPr marL="168793" marR="0" lvl="1" indent="-168793"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dirty="0"/>
              <a:t>While it’s easy to get into our daily grind, and hammer out task after task, being truly customer-centric means we are always mindful and aware of the people around us – whether those are customers or coworkers.  You can often tell the needs and wishes of your customers through simple observation.  When we take off our blinders, and are observant and present in the moment, we can easily see how we can be of service to others.</a:t>
            </a:r>
          </a:p>
          <a:p>
            <a:pPr marL="168793" indent="-168793">
              <a:buFont typeface="Arial" panose="020B0604020202020204" pitchFamily="34" charset="0"/>
              <a:buChar char="•"/>
            </a:pPr>
            <a:r>
              <a:rPr lang="en-US" dirty="0"/>
              <a:t>Proactively initiate the customer.  Speak first, rather than wait to be spoken to.  You go first.</a:t>
            </a:r>
          </a:p>
          <a:p>
            <a:pPr marL="168793" indent="-168793">
              <a:buFont typeface="Arial" panose="020B0604020202020204" pitchFamily="34" charset="0"/>
              <a:buChar char="•"/>
            </a:pPr>
            <a:r>
              <a:rPr lang="en-US" dirty="0"/>
              <a:t>Have you ever been in an unfamiliar place, and needed to locate the restroom yet there was no one to be found to provide directions?  Ever had a question or were clearly confused, but employees in the business walked right past you?</a:t>
            </a:r>
          </a:p>
          <a:p>
            <a:pPr marL="168793" indent="-168793">
              <a:buFont typeface="Arial" panose="020B0604020202020204" pitchFamily="34" charset="0"/>
              <a:buChar char="•"/>
            </a:pPr>
            <a:r>
              <a:rPr lang="en-US" dirty="0"/>
              <a:t>We’ve all been there, and those negative experiences impact our impression as much the positive ones do. </a:t>
            </a:r>
          </a:p>
          <a:p>
            <a:pPr marL="168793" indent="-168793">
              <a:buFont typeface="Arial" panose="020B0604020202020204" pitchFamily="34" charset="0"/>
              <a:buChar char="•"/>
            </a:pPr>
            <a:r>
              <a:rPr lang="en-US" dirty="0"/>
              <a:t>What does proactively initiating the customer look like?  Often, this means approaching a customer who clearly has a need, and offering a smile and hello rather than waiting for the customer to approach you.  When you initiate this interaction, you are setting a positive and helpful tone for the entire customer experience.  Maybe it’s offering an</a:t>
            </a:r>
            <a:r>
              <a:rPr lang="en-US" baseline="0" dirty="0"/>
              <a:t> additional option, asking if there are questions you can answer, or simply offering a sympathetic comment to the client.  </a:t>
            </a:r>
            <a:r>
              <a:rPr lang="en-US" dirty="0"/>
              <a:t>Setting that tone is completely within your control.  </a:t>
            </a:r>
            <a:endParaRPr lang="en-US" sz="1100" dirty="0"/>
          </a:p>
          <a:p>
            <a:pPr marL="168793" indent="-168793">
              <a:buFont typeface="Arial" panose="020B0604020202020204" pitchFamily="34" charset="0"/>
              <a:buChar char="•"/>
            </a:pPr>
            <a:r>
              <a:rPr lang="en-US" dirty="0"/>
              <a:t>Now, just because you are walking through the steps of observing the customer and proactively initiating the interaction doesn’t mean it will come across as genuinely helpful and kind.  You’ve probably all been told “Hello and welcome.  How may I help you?” in a robotic tone.  You can tell when a greeting is generic and repeated exactly the same way to everyone.  </a:t>
            </a:r>
          </a:p>
          <a:p>
            <a:pPr marL="168793" indent="-168793">
              <a:buFont typeface="Arial" panose="020B0604020202020204" pitchFamily="34" charset="0"/>
              <a:buChar char="•"/>
            </a:pPr>
            <a:r>
              <a:rPr lang="en-US" dirty="0"/>
              <a:t>The words may be saying one thing, but their facial expressions and tone say something very different.  That’s why authenticity and personalization is so important.  You all have unique and wonderful personalities.  </a:t>
            </a:r>
          </a:p>
          <a:p>
            <a:pPr marL="168793" indent="-168793">
              <a:buFont typeface="Arial" panose="020B0604020202020204" pitchFamily="34" charset="0"/>
              <a:buChar char="•"/>
            </a:pPr>
            <a:r>
              <a:rPr lang="en-US" dirty="0"/>
              <a:t>This may sound different in every interaction, and your customers will pick-up on your genuine personality when you take the time to approach them with a personalized greeting and smile.   </a:t>
            </a:r>
            <a:endParaRPr lang="en-US" sz="1100" dirty="0"/>
          </a:p>
          <a:p>
            <a:r>
              <a:rPr lang="en-US" dirty="0" smtClean="0"/>
              <a:t>Example </a:t>
            </a:r>
            <a:r>
              <a:rPr lang="en-US" dirty="0"/>
              <a:t>at Biltmore: Where are you visiting us from?  What are you most looking forward to?  What was your favorite part of your visit?</a:t>
            </a:r>
            <a:endParaRPr lang="en-US" sz="1100" dirty="0"/>
          </a:p>
          <a:p>
            <a:endParaRPr lang="en-US" dirty="0"/>
          </a:p>
        </p:txBody>
      </p:sp>
      <p:sp>
        <p:nvSpPr>
          <p:cNvPr id="4" name="Slide Number Placeholder 3"/>
          <p:cNvSpPr>
            <a:spLocks noGrp="1"/>
          </p:cNvSpPr>
          <p:nvPr>
            <p:ph type="sldNum" sz="quarter" idx="10"/>
          </p:nvPr>
        </p:nvSpPr>
        <p:spPr/>
        <p:txBody>
          <a:bodyPr/>
          <a:lstStyle/>
          <a:p>
            <a:pPr>
              <a:defRPr/>
            </a:pPr>
            <a:fld id="{90303203-7328-4854-9C24-5F05860512DB}" type="slidenum">
              <a:rPr lang="en-US">
                <a:solidFill>
                  <a:prstClr val="black"/>
                </a:solidFill>
              </a:rPr>
              <a:pPr>
                <a:defRPr/>
              </a:pPr>
              <a:t>15</a:t>
            </a:fld>
            <a:endParaRPr lang="en-US">
              <a:solidFill>
                <a:prstClr val="black"/>
              </a:solidFill>
            </a:endParaRPr>
          </a:p>
        </p:txBody>
      </p:sp>
    </p:spTree>
    <p:extLst>
      <p:ext uri="{BB962C8B-B14F-4D97-AF65-F5344CB8AC3E}">
        <p14:creationId xmlns:p14="http://schemas.microsoft.com/office/powerpoint/2010/main" val="27813543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r>
              <a:rPr lang="en-US" dirty="0" smtClean="0"/>
              <a:t>Biltmore’s </a:t>
            </a:r>
            <a:r>
              <a:rPr lang="en-US" dirty="0"/>
              <a:t>service standard for this pivotal point in the customer experience: Greet our guests by name with warmth,</a:t>
            </a:r>
            <a:r>
              <a:rPr lang="en-US" baseline="0" dirty="0"/>
              <a:t> sincerity, and a smile.</a:t>
            </a:r>
          </a:p>
          <a:p>
            <a:endParaRPr lang="en-US" baseline="0" dirty="0"/>
          </a:p>
          <a:p>
            <a:r>
              <a:rPr lang="en-US" b="1" baseline="0" dirty="0"/>
              <a:t>TRACTION PLAN: What should be emphasized in your organization’s welcome to customers?  </a:t>
            </a:r>
            <a:endParaRPr lang="en-US" b="1" dirty="0"/>
          </a:p>
        </p:txBody>
      </p:sp>
      <p:sp>
        <p:nvSpPr>
          <p:cNvPr id="4" name="Slide Number Placeholder 3"/>
          <p:cNvSpPr>
            <a:spLocks noGrp="1"/>
          </p:cNvSpPr>
          <p:nvPr>
            <p:ph type="sldNum" sz="quarter" idx="10"/>
          </p:nvPr>
        </p:nvSpPr>
        <p:spPr/>
        <p:txBody>
          <a:bodyPr/>
          <a:lstStyle/>
          <a:p>
            <a:pPr>
              <a:defRPr/>
            </a:pPr>
            <a:fld id="{90303203-7328-4854-9C24-5F05860512DB}" type="slidenum">
              <a:rPr lang="en-US">
                <a:solidFill>
                  <a:prstClr val="black"/>
                </a:solidFill>
              </a:rPr>
              <a:pPr>
                <a:defRPr/>
              </a:pPr>
              <a:t>16</a:t>
            </a:fld>
            <a:endParaRPr lang="en-US">
              <a:solidFill>
                <a:prstClr val="black"/>
              </a:solidFill>
            </a:endParaRPr>
          </a:p>
        </p:txBody>
      </p:sp>
    </p:spTree>
    <p:extLst>
      <p:ext uri="{BB962C8B-B14F-4D97-AF65-F5344CB8AC3E}">
        <p14:creationId xmlns:p14="http://schemas.microsoft.com/office/powerpoint/2010/main" val="14510841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normAutofit fontScale="92500" lnSpcReduction="20000"/>
          </a:bodyPr>
          <a:lstStyle/>
          <a:p>
            <a:pPr marL="0" indent="0">
              <a:buFont typeface="Arial" panose="020B0604020202020204" pitchFamily="34" charset="0"/>
              <a:buNone/>
            </a:pPr>
            <a:endParaRPr lang="en-US" dirty="0"/>
          </a:p>
          <a:p>
            <a:pPr marL="168793" indent="-168793">
              <a:buFont typeface="Arial" panose="020B0604020202020204" pitchFamily="34" charset="0"/>
              <a:buChar char="•"/>
            </a:pPr>
            <a:r>
              <a:rPr lang="en-US" dirty="0"/>
              <a:t>What a big task to understand and anticipate what someone else needs!  Do any of you have clients who occasionally don’t know, themselves, what they need?  All the more challenging…  This speaks, not just to obvious needs, but to unspoken needs, as well.  </a:t>
            </a:r>
          </a:p>
          <a:p>
            <a:pPr marL="168793" indent="-168793">
              <a:buFont typeface="Arial" panose="020B0604020202020204" pitchFamily="34" charset="0"/>
              <a:buChar char="•"/>
            </a:pPr>
            <a:r>
              <a:rPr lang="en-US" dirty="0"/>
              <a:t>At Biltmore, we know our guests need tickets, directions, meals, and unforgettable experiences to name a few.  Those needs are easy to meet because they are obvious.  It’s the needs that go unmentioned that keep us on our </a:t>
            </a:r>
            <a:r>
              <a:rPr lang="en-US" dirty="0" smtClean="0"/>
              <a:t>toes.</a:t>
            </a:r>
          </a:p>
          <a:p>
            <a:pPr marL="168793" indent="-168793">
              <a:buFont typeface="Arial" panose="020B0604020202020204" pitchFamily="34" charset="0"/>
              <a:buChar char="•"/>
            </a:pPr>
            <a:r>
              <a:rPr lang="en-US" dirty="0" smtClean="0"/>
              <a:t>Our </a:t>
            </a:r>
            <a:r>
              <a:rPr lang="en-US" dirty="0"/>
              <a:t>guests need a specific attitude with every interaction from every employee, they need flexibility when their requests are out-of-the-ordinary, they need gracious hospitality even when being told </a:t>
            </a:r>
            <a:r>
              <a:rPr lang="en-US" dirty="0" smtClean="0"/>
              <a:t>no</a:t>
            </a:r>
          </a:p>
          <a:p>
            <a:pPr marL="168793" indent="-168793">
              <a:buFont typeface="Arial" panose="020B0604020202020204" pitchFamily="34" charset="0"/>
              <a:buChar char="•"/>
            </a:pPr>
            <a:r>
              <a:rPr lang="en-US" dirty="0" smtClean="0"/>
              <a:t>They </a:t>
            </a:r>
            <a:r>
              <a:rPr lang="en-US" dirty="0"/>
              <a:t>may never tell us directly of these needs (and may not even realize they have these needs), so it falls to us, as an organization, to understand and anticipate those needs. </a:t>
            </a:r>
          </a:p>
          <a:p>
            <a:pPr marL="168793" indent="-168793" defTabSz="900227">
              <a:buFont typeface="Arial" panose="020B0604020202020204" pitchFamily="34" charset="0"/>
              <a:buChar char="•"/>
              <a:defRPr/>
            </a:pPr>
            <a:endParaRPr lang="en-US" dirty="0" smtClean="0"/>
          </a:p>
          <a:p>
            <a:pPr marL="168793" indent="-168793" defTabSz="900227">
              <a:buFont typeface="Arial" panose="020B0604020202020204" pitchFamily="34" charset="0"/>
              <a:buChar char="•"/>
              <a:defRPr/>
            </a:pPr>
            <a:r>
              <a:rPr lang="en-US" dirty="0" smtClean="0"/>
              <a:t>Research is important to understanding what your clients’ needs may be.  </a:t>
            </a:r>
          </a:p>
          <a:p>
            <a:pPr marL="168793" indent="-168793" defTabSz="900227">
              <a:buFont typeface="Arial" panose="020B0604020202020204" pitchFamily="34" charset="0"/>
              <a:buChar char="•"/>
              <a:defRPr/>
            </a:pPr>
            <a:r>
              <a:rPr lang="en-US" dirty="0" smtClean="0"/>
              <a:t>At Biltmore, we keep in close contact with samples of our guests (Annual </a:t>
            </a:r>
            <a:r>
              <a:rPr lang="en-US" dirty="0" err="1" smtClean="0"/>
              <a:t>Passholders</a:t>
            </a:r>
            <a:r>
              <a:rPr lang="en-US" dirty="0" smtClean="0"/>
              <a:t> as well as other guests).  </a:t>
            </a:r>
          </a:p>
          <a:p>
            <a:pPr marL="168793" indent="-168793" defTabSz="900227">
              <a:buFont typeface="Arial" panose="020B0604020202020204" pitchFamily="34" charset="0"/>
              <a:buChar char="•"/>
              <a:defRPr/>
            </a:pPr>
            <a:r>
              <a:rPr lang="en-US" dirty="0" smtClean="0"/>
              <a:t>This happens through email surveys, feedback forms, intercept surveys,</a:t>
            </a:r>
            <a:r>
              <a:rPr lang="en-US" baseline="0" dirty="0" smtClean="0"/>
              <a:t> </a:t>
            </a:r>
            <a:r>
              <a:rPr lang="en-US" dirty="0" smtClean="0"/>
              <a:t>etc. in an effort to learn those needs.  Sometimes your best method of obtaining that information is by directly asking.  You may be surprised at the answer.  </a:t>
            </a:r>
          </a:p>
          <a:p>
            <a:pPr marL="168793" indent="-168793" defTabSz="900227">
              <a:buFont typeface="Arial" panose="020B0604020202020204" pitchFamily="34" charset="0"/>
              <a:buChar char="•"/>
              <a:defRPr/>
            </a:pPr>
            <a:r>
              <a:rPr lang="en-US" dirty="0" smtClean="0"/>
              <a:t>While our guests come to Biltmore to experience a grand castle and world-class service, year-in and year-out, they tell us that what really impresses them is the kindness shown to them from staff.  The welcome they feel when they arrive, the friendliness, the smiles – all the little touches.  It’s not the things they ask for, but these simple gestures are what they want and need, and what makes an unforgettable impact.  This tells us where we need to invest in coaching and training.</a:t>
            </a:r>
          </a:p>
          <a:p>
            <a:pPr marL="0" indent="0">
              <a:buFont typeface="Arial" panose="020B0604020202020204" pitchFamily="34" charset="0"/>
              <a:buNone/>
            </a:pPr>
            <a:endParaRPr lang="en-US" b="1" dirty="0"/>
          </a:p>
        </p:txBody>
      </p:sp>
      <p:sp>
        <p:nvSpPr>
          <p:cNvPr id="4" name="Slide Number Placeholder 3"/>
          <p:cNvSpPr>
            <a:spLocks noGrp="1"/>
          </p:cNvSpPr>
          <p:nvPr>
            <p:ph type="sldNum" sz="quarter" idx="10"/>
          </p:nvPr>
        </p:nvSpPr>
        <p:spPr/>
        <p:txBody>
          <a:bodyPr/>
          <a:lstStyle/>
          <a:p>
            <a:pPr>
              <a:defRPr/>
            </a:pPr>
            <a:fld id="{90303203-7328-4854-9C24-5F05860512DB}" type="slidenum">
              <a:rPr lang="en-US">
                <a:solidFill>
                  <a:prstClr val="black"/>
                </a:solidFill>
              </a:rPr>
              <a:pPr>
                <a:defRPr/>
              </a:pPr>
              <a:t>17</a:t>
            </a:fld>
            <a:endParaRPr lang="en-US">
              <a:solidFill>
                <a:prstClr val="black"/>
              </a:solidFill>
            </a:endParaRPr>
          </a:p>
        </p:txBody>
      </p:sp>
    </p:spTree>
    <p:extLst>
      <p:ext uri="{BB962C8B-B14F-4D97-AF65-F5344CB8AC3E}">
        <p14:creationId xmlns:p14="http://schemas.microsoft.com/office/powerpoint/2010/main" val="29953954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a:p>
            <a:pPr marL="168793" indent="-168793">
              <a:buFont typeface="Arial" panose="020B0604020202020204" pitchFamily="34" charset="0"/>
              <a:buChar char="•"/>
            </a:pPr>
            <a:r>
              <a:rPr lang="en-US" dirty="0"/>
              <a:t>I’d also like you to consider your own influence in determining the expectations of your clients, and doing so in a way that puts you in a position to always exceed those expectations.  (Guests expecting tulips example.  We can’t control nature,</a:t>
            </a:r>
            <a:r>
              <a:rPr lang="en-US" baseline="0" dirty="0"/>
              <a:t> but we can set expectations with bloom reports online, and knowledgeable staff on the ground and phones.  Also have other tours and flowers to talk-up with guests.</a:t>
            </a:r>
            <a:r>
              <a:rPr lang="en-US" dirty="0"/>
              <a:t>)</a:t>
            </a:r>
          </a:p>
          <a:p>
            <a:pPr marL="168793" indent="-168793">
              <a:buFont typeface="Arial" panose="020B0604020202020204" pitchFamily="34" charset="0"/>
              <a:buChar char="•"/>
            </a:pPr>
            <a:r>
              <a:rPr lang="en-US" dirty="0"/>
              <a:t>For you, there may be an unexpressed need or wish </a:t>
            </a:r>
            <a:r>
              <a:rPr lang="en-US" dirty="0" smtClean="0"/>
              <a:t>of </a:t>
            </a:r>
            <a:r>
              <a:rPr lang="en-US" dirty="0"/>
              <a:t>certain </a:t>
            </a:r>
            <a:r>
              <a:rPr lang="en-US" dirty="0" smtClean="0"/>
              <a:t>resources that are </a:t>
            </a:r>
            <a:r>
              <a:rPr lang="en-US" dirty="0"/>
              <a:t>not available </a:t>
            </a:r>
            <a:r>
              <a:rPr lang="en-US" dirty="0" smtClean="0"/>
              <a:t>or</a:t>
            </a:r>
            <a:r>
              <a:rPr lang="en-US" baseline="0" dirty="0" smtClean="0"/>
              <a:t> </a:t>
            </a:r>
            <a:r>
              <a:rPr lang="en-US" baseline="0" dirty="0"/>
              <a:t>within budget</a:t>
            </a:r>
            <a:r>
              <a:rPr lang="en-US" dirty="0"/>
              <a:t>. </a:t>
            </a:r>
            <a:endParaRPr lang="en-US" dirty="0" smtClean="0"/>
          </a:p>
          <a:p>
            <a:pPr marL="168793" indent="-168793">
              <a:buFont typeface="Arial" panose="020B0604020202020204" pitchFamily="34" charset="0"/>
              <a:buChar char="•"/>
            </a:pPr>
            <a:r>
              <a:rPr lang="en-US" dirty="0" smtClean="0"/>
              <a:t>Remember the saying, “Under</a:t>
            </a:r>
            <a:r>
              <a:rPr lang="en-US" baseline="0" dirty="0" smtClean="0"/>
              <a:t> promise and over deliver”</a:t>
            </a:r>
            <a:endParaRPr lang="en-US" dirty="0"/>
          </a:p>
        </p:txBody>
      </p:sp>
      <p:sp>
        <p:nvSpPr>
          <p:cNvPr id="4" name="Slide Number Placeholder 3"/>
          <p:cNvSpPr>
            <a:spLocks noGrp="1"/>
          </p:cNvSpPr>
          <p:nvPr>
            <p:ph type="sldNum" sz="quarter" idx="10"/>
          </p:nvPr>
        </p:nvSpPr>
        <p:spPr/>
        <p:txBody>
          <a:bodyPr/>
          <a:lstStyle/>
          <a:p>
            <a:pPr>
              <a:defRPr/>
            </a:pPr>
            <a:fld id="{90303203-7328-4854-9C24-5F05860512DB}" type="slidenum">
              <a:rPr lang="en-US" smtClean="0"/>
              <a:pPr>
                <a:defRPr/>
              </a:pPr>
              <a:t>18</a:t>
            </a:fld>
            <a:endParaRPr lang="en-US"/>
          </a:p>
        </p:txBody>
      </p:sp>
    </p:spTree>
    <p:extLst>
      <p:ext uri="{BB962C8B-B14F-4D97-AF65-F5344CB8AC3E}">
        <p14:creationId xmlns:p14="http://schemas.microsoft.com/office/powerpoint/2010/main" val="8311667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r>
              <a:rPr lang="en-US" dirty="0" smtClean="0"/>
              <a:t>Biltmore’s </a:t>
            </a:r>
            <a:r>
              <a:rPr lang="en-US" dirty="0"/>
              <a:t>service standard for this pivotal point in the customer experience: Understand and anticipate guests’ needs</a:t>
            </a:r>
            <a:r>
              <a:rPr lang="en-US" baseline="0" dirty="0"/>
              <a:t>.</a:t>
            </a:r>
          </a:p>
          <a:p>
            <a:endParaRPr lang="en-US" baseline="0" dirty="0"/>
          </a:p>
          <a:p>
            <a:r>
              <a:rPr lang="en-US" b="1" baseline="0" dirty="0"/>
              <a:t>TRACTION PLAN: What should be emphasized in how your organization anticipates and addresses unexpressed customer needs and wishes?  Put together a few thoughts on what should be included in your service standard for this pivotal point of the customer experience.</a:t>
            </a:r>
            <a:endParaRPr lang="en-US" b="1" dirty="0"/>
          </a:p>
          <a:p>
            <a:endParaRPr lang="en-US" dirty="0"/>
          </a:p>
        </p:txBody>
      </p:sp>
      <p:sp>
        <p:nvSpPr>
          <p:cNvPr id="4" name="Slide Number Placeholder 3"/>
          <p:cNvSpPr>
            <a:spLocks noGrp="1"/>
          </p:cNvSpPr>
          <p:nvPr>
            <p:ph type="sldNum" sz="quarter" idx="10"/>
          </p:nvPr>
        </p:nvSpPr>
        <p:spPr/>
        <p:txBody>
          <a:bodyPr/>
          <a:lstStyle/>
          <a:p>
            <a:pPr>
              <a:defRPr/>
            </a:pPr>
            <a:fld id="{90303203-7328-4854-9C24-5F05860512DB}" type="slidenum">
              <a:rPr lang="en-US" smtClean="0"/>
              <a:pPr>
                <a:defRPr/>
              </a:pPr>
              <a:t>19</a:t>
            </a:fld>
            <a:endParaRPr lang="en-US"/>
          </a:p>
        </p:txBody>
      </p:sp>
    </p:spTree>
    <p:extLst>
      <p:ext uri="{BB962C8B-B14F-4D97-AF65-F5344CB8AC3E}">
        <p14:creationId xmlns:p14="http://schemas.microsoft.com/office/powerpoint/2010/main" val="2253954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0303203-7328-4854-9C24-5F05860512DB}" type="slidenum">
              <a:rPr lang="en-US" smtClean="0"/>
              <a:pPr>
                <a:defRPr/>
              </a:pPr>
              <a:t>2</a:t>
            </a:fld>
            <a:endParaRPr lang="en-US"/>
          </a:p>
        </p:txBody>
      </p:sp>
    </p:spTree>
    <p:extLst>
      <p:ext uri="{BB962C8B-B14F-4D97-AF65-F5344CB8AC3E}">
        <p14:creationId xmlns:p14="http://schemas.microsoft.com/office/powerpoint/2010/main" val="9802848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pPr marL="0" indent="0" defTabSz="900227">
              <a:buFont typeface="Arial" panose="020B0604020202020204" pitchFamily="34" charset="0"/>
              <a:buNone/>
              <a:defRPr/>
            </a:pPr>
            <a:r>
              <a:rPr lang="en-US" dirty="0" smtClean="0"/>
              <a:t>You </a:t>
            </a:r>
            <a:r>
              <a:rPr lang="en-US" dirty="0"/>
              <a:t>have all encountered a customer who had very high expectations, and perhaps made a request that you could not accommodate – either because it would negatively impact others, was counter to how you follow procedure, or was just unreasonable.  In cases such as these, so much of the disappointment of being told, “No” can be avoided in choosing words that emphasize the positive.  Our words can lead our customers to feel like we are on their side even though we can’t accommodate them, or we are just against them.  Choose carefully!</a:t>
            </a:r>
          </a:p>
          <a:p>
            <a:endParaRPr lang="en-US" dirty="0"/>
          </a:p>
        </p:txBody>
      </p:sp>
      <p:sp>
        <p:nvSpPr>
          <p:cNvPr id="4" name="Slide Number Placeholder 3"/>
          <p:cNvSpPr>
            <a:spLocks noGrp="1"/>
          </p:cNvSpPr>
          <p:nvPr>
            <p:ph type="sldNum" sz="quarter" idx="10"/>
          </p:nvPr>
        </p:nvSpPr>
        <p:spPr/>
        <p:txBody>
          <a:bodyPr/>
          <a:lstStyle/>
          <a:p>
            <a:pPr>
              <a:defRPr/>
            </a:pPr>
            <a:fld id="{90303203-7328-4854-9C24-5F05860512DB}" type="slidenum">
              <a:rPr lang="en-US" smtClean="0"/>
              <a:pPr>
                <a:defRPr/>
              </a:pPr>
              <a:t>20</a:t>
            </a:fld>
            <a:endParaRPr lang="en-US"/>
          </a:p>
        </p:txBody>
      </p:sp>
    </p:spTree>
    <p:extLst>
      <p:ext uri="{BB962C8B-B14F-4D97-AF65-F5344CB8AC3E}">
        <p14:creationId xmlns:p14="http://schemas.microsoft.com/office/powerpoint/2010/main" val="10829497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r>
              <a:rPr lang="en-US" dirty="0" smtClean="0"/>
              <a:t>It </a:t>
            </a:r>
            <a:r>
              <a:rPr lang="en-US" dirty="0"/>
              <a:t>doesn’t matter who the person is, or</a:t>
            </a:r>
            <a:r>
              <a:rPr lang="en-US" baseline="0" dirty="0"/>
              <a:t> what our job is.  Our customers – specifically the one in front of you – is the most important person, and our job is to go out of our way to serve them.</a:t>
            </a:r>
          </a:p>
          <a:p>
            <a:endParaRPr lang="en-US" baseline="0" dirty="0"/>
          </a:p>
          <a:p>
            <a:r>
              <a:rPr lang="en-US" baseline="0" dirty="0"/>
              <a:t>Example of Bill walking by trash on the estate – not his job, but if he doesn’t pick it up, he gives permission to 2,200 employees to do the same.</a:t>
            </a:r>
          </a:p>
          <a:p>
            <a:endParaRPr lang="en-US" baseline="0" dirty="0"/>
          </a:p>
          <a:p>
            <a:r>
              <a:rPr lang="en-US" baseline="0" dirty="0"/>
              <a:t>You my have a job to do, but if it negatively impacts a customer, it’s not your priority.  Example at Biltmore: leaf blowing as the customers walk by.</a:t>
            </a:r>
          </a:p>
        </p:txBody>
      </p:sp>
      <p:sp>
        <p:nvSpPr>
          <p:cNvPr id="4" name="Slide Number Placeholder 3"/>
          <p:cNvSpPr>
            <a:spLocks noGrp="1"/>
          </p:cNvSpPr>
          <p:nvPr>
            <p:ph type="sldNum" sz="quarter" idx="10"/>
          </p:nvPr>
        </p:nvSpPr>
        <p:spPr/>
        <p:txBody>
          <a:bodyPr/>
          <a:lstStyle/>
          <a:p>
            <a:pPr>
              <a:defRPr/>
            </a:pPr>
            <a:fld id="{90303203-7328-4854-9C24-5F05860512DB}" type="slidenum">
              <a:rPr lang="en-US" smtClean="0"/>
              <a:pPr>
                <a:defRPr/>
              </a:pPr>
              <a:t>21</a:t>
            </a:fld>
            <a:endParaRPr lang="en-US"/>
          </a:p>
        </p:txBody>
      </p:sp>
    </p:spTree>
    <p:extLst>
      <p:ext uri="{BB962C8B-B14F-4D97-AF65-F5344CB8AC3E}">
        <p14:creationId xmlns:p14="http://schemas.microsoft.com/office/powerpoint/2010/main" val="3374397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normAutofit fontScale="92500" lnSpcReduction="10000"/>
          </a:bodyPr>
          <a:lstStyle/>
          <a:p>
            <a:pPr marL="0" indent="0" defTabSz="900227">
              <a:buFont typeface="Arial" panose="020B0604020202020204" pitchFamily="34" charset="0"/>
              <a:buNone/>
              <a:defRPr/>
            </a:pPr>
            <a:r>
              <a:rPr lang="en-US" dirty="0" smtClean="0"/>
              <a:t>Some </a:t>
            </a:r>
            <a:r>
              <a:rPr lang="en-US" dirty="0"/>
              <a:t>service recovery opportunities are obvious: when multiple clients complain about the same issue, you know you have a problem to fix.  But occasionally you have a client with a complaint that seems trivial and not really worth your time or effort to deal with and come up with a solution.  After all, one unhappy guest is not a big deal, right?  </a:t>
            </a:r>
          </a:p>
          <a:p>
            <a:pPr marL="0" indent="0">
              <a:buFont typeface="Arial" panose="020B0604020202020204" pitchFamily="34" charset="0"/>
              <a:buNone/>
            </a:pPr>
            <a:endParaRPr lang="en-US" dirty="0"/>
          </a:p>
          <a:p>
            <a:pPr marL="168793" indent="-168793">
              <a:buFont typeface="Arial" panose="020B0604020202020204" pitchFamily="34" charset="0"/>
              <a:buChar char="•"/>
            </a:pPr>
            <a:r>
              <a:rPr lang="en-US" dirty="0"/>
              <a:t>Sometimes unhappy customers first come to you unhappy (they had an argument with their spouse, they’ve been let down by someone else, or maybe they’re just hungry), and other times they’ve truly had a negative experience with some aspect of your</a:t>
            </a:r>
            <a:r>
              <a:rPr lang="en-US" baseline="0" dirty="0"/>
              <a:t> business</a:t>
            </a:r>
            <a:r>
              <a:rPr lang="en-US" dirty="0"/>
              <a:t>.  </a:t>
            </a:r>
          </a:p>
          <a:p>
            <a:pPr marL="168793" indent="-168793">
              <a:buFont typeface="Arial" panose="020B0604020202020204" pitchFamily="34" charset="0"/>
              <a:buChar char="•"/>
            </a:pPr>
            <a:r>
              <a:rPr lang="en-US" dirty="0"/>
              <a:t>Regardless of the reason, it’s your job to solve the problem.  </a:t>
            </a:r>
          </a:p>
          <a:p>
            <a:pPr marL="168793" indent="-168793">
              <a:buFont typeface="Arial" panose="020B0604020202020204" pitchFamily="34" charset="0"/>
              <a:buChar char="•"/>
            </a:pPr>
            <a:r>
              <a:rPr lang="en-US" dirty="0" smtClean="0"/>
              <a:t>One </a:t>
            </a:r>
            <a:r>
              <a:rPr lang="en-US" dirty="0"/>
              <a:t>of the worst things you can do in this situation is pass the buck.  </a:t>
            </a:r>
          </a:p>
          <a:p>
            <a:pPr marL="168793" indent="-168793">
              <a:buFont typeface="Arial" panose="020B0604020202020204" pitchFamily="34" charset="0"/>
              <a:buChar char="•"/>
            </a:pPr>
            <a:r>
              <a:rPr lang="en-US" dirty="0"/>
              <a:t>How frustrating is it, as a customer, to voice your frustration only to be told by the employee that there was nothing they could do about it, but they would be sure to pass along your complaint to the manager.  </a:t>
            </a:r>
          </a:p>
          <a:p>
            <a:pPr marL="168793" indent="-168793">
              <a:buFont typeface="Arial" panose="020B0604020202020204" pitchFamily="34" charset="0"/>
              <a:buChar char="•"/>
            </a:pPr>
            <a:r>
              <a:rPr lang="en-US" dirty="0" smtClean="0"/>
              <a:t>What </a:t>
            </a:r>
            <a:r>
              <a:rPr lang="en-US" dirty="0"/>
              <a:t>we know about unhappy customers is they want to be listened to, they want an immediate solution, and they don’t want to feel embarrassed or out-of-place for voicing their concern.  Given this, there is a simple, yet effective approach to resolving most negative customer experiences – it’s called B. LAST.</a:t>
            </a:r>
            <a:endParaRPr lang="en-US" sz="1100" dirty="0"/>
          </a:p>
          <a:p>
            <a:endParaRPr lang="en-US" dirty="0"/>
          </a:p>
        </p:txBody>
      </p:sp>
      <p:sp>
        <p:nvSpPr>
          <p:cNvPr id="4" name="Slide Number Placeholder 3"/>
          <p:cNvSpPr>
            <a:spLocks noGrp="1"/>
          </p:cNvSpPr>
          <p:nvPr>
            <p:ph type="sldNum" sz="quarter" idx="10"/>
          </p:nvPr>
        </p:nvSpPr>
        <p:spPr/>
        <p:txBody>
          <a:bodyPr/>
          <a:lstStyle/>
          <a:p>
            <a:pPr>
              <a:defRPr/>
            </a:pPr>
            <a:fld id="{90303203-7328-4854-9C24-5F05860512DB}" type="slidenum">
              <a:rPr lang="en-US" smtClean="0"/>
              <a:pPr>
                <a:defRPr/>
              </a:pPr>
              <a:t>22</a:t>
            </a:fld>
            <a:endParaRPr lang="en-US"/>
          </a:p>
        </p:txBody>
      </p:sp>
    </p:spTree>
    <p:extLst>
      <p:ext uri="{BB962C8B-B14F-4D97-AF65-F5344CB8AC3E}">
        <p14:creationId xmlns:p14="http://schemas.microsoft.com/office/powerpoint/2010/main" val="26947072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0303203-7328-4854-9C24-5F05860512DB}" type="slidenum">
              <a:rPr lang="en-US" smtClean="0"/>
              <a:pPr>
                <a:defRPr/>
              </a:pPr>
              <a:t>23</a:t>
            </a:fld>
            <a:endParaRPr lang="en-US"/>
          </a:p>
        </p:txBody>
      </p:sp>
    </p:spTree>
    <p:extLst>
      <p:ext uri="{BB962C8B-B14F-4D97-AF65-F5344CB8AC3E}">
        <p14:creationId xmlns:p14="http://schemas.microsoft.com/office/powerpoint/2010/main" val="27880663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normAutofit/>
          </a:bodyPr>
          <a:lstStyle/>
          <a:p>
            <a:pPr marL="0" lvl="2" indent="0" defTabSz="900227" fontAlgn="auto">
              <a:spcBef>
                <a:spcPts val="0"/>
              </a:spcBef>
              <a:spcAft>
                <a:spcPts val="0"/>
              </a:spcAft>
              <a:buFont typeface="Arial" panose="020B0604020202020204" pitchFamily="34" charset="0"/>
              <a:buNone/>
              <a:defRPr/>
            </a:pPr>
            <a:r>
              <a:rPr lang="en-US" dirty="0" smtClean="0"/>
              <a:t>What </a:t>
            </a:r>
            <a:r>
              <a:rPr lang="en-US" dirty="0"/>
              <a:t>may be surprising about unhappy customers, is that more than anything, they want to be heard and taken seriously.  </a:t>
            </a:r>
          </a:p>
          <a:p>
            <a:pPr marL="168793" lvl="2" indent="-168793" defTabSz="900227" fontAlgn="auto">
              <a:spcBef>
                <a:spcPts val="0"/>
              </a:spcBef>
              <a:spcAft>
                <a:spcPts val="0"/>
              </a:spcAft>
              <a:buFont typeface="Arial" panose="020B0604020202020204" pitchFamily="34" charset="0"/>
              <a:buChar char="•"/>
              <a:defRPr/>
            </a:pPr>
            <a:r>
              <a:rPr lang="en-US" dirty="0"/>
              <a:t>In fact, simply listening to a customer’s complaint can quickly decrease their anger and tension, making it much easier to actually solve the problem.  Again, sometimes, all we need is to have our voices heard.  </a:t>
            </a:r>
          </a:p>
          <a:p>
            <a:pPr marL="168793" lvl="2" indent="-168793" defTabSz="900227" fontAlgn="auto">
              <a:spcBef>
                <a:spcPts val="0"/>
              </a:spcBef>
              <a:spcAft>
                <a:spcPts val="0"/>
              </a:spcAft>
              <a:buFont typeface="Arial" panose="020B0604020202020204" pitchFamily="34" charset="0"/>
              <a:buChar char="•"/>
              <a:defRPr/>
            </a:pPr>
            <a:r>
              <a:rPr lang="en-US" dirty="0"/>
              <a:t>We need someone to acknowledge that our concern is valid, and hear us out.  Listening is not always easy, especially when a customer is emotional and acting out.  </a:t>
            </a:r>
          </a:p>
          <a:p>
            <a:pPr marL="168793" lvl="2" indent="-168793" defTabSz="900227" fontAlgn="auto">
              <a:spcBef>
                <a:spcPts val="0"/>
              </a:spcBef>
              <a:spcAft>
                <a:spcPts val="0"/>
              </a:spcAft>
              <a:buFont typeface="Arial" panose="020B0604020202020204" pitchFamily="34" charset="0"/>
              <a:buChar char="•"/>
              <a:defRPr/>
            </a:pPr>
            <a:r>
              <a:rPr lang="en-US" dirty="0"/>
              <a:t>When we stay calm, though, we have a calming effect on the people around us, including the customer, which can lessen the tension of the conversation.  It takes more than surface listening to do this.  Eye contact, a look of concern, and resisting the temptation of interrupting are all key elements of sincerely listening.  </a:t>
            </a:r>
          </a:p>
          <a:p>
            <a:pPr marL="168793" lvl="2" indent="-168793" defTabSz="900227" fontAlgn="auto">
              <a:spcBef>
                <a:spcPts val="0"/>
              </a:spcBef>
              <a:spcAft>
                <a:spcPts val="0"/>
              </a:spcAft>
              <a:buFont typeface="Arial" panose="020B0604020202020204" pitchFamily="34" charset="0"/>
              <a:buChar char="•"/>
              <a:defRPr/>
            </a:pPr>
            <a:r>
              <a:rPr lang="en-US" dirty="0"/>
              <a:t>Now of course, there may be times when you know a customer complaint is really no fault of your organization.  In those situations, it can be difficult if you know the customer is wrong, but remember, perception is reality.  </a:t>
            </a:r>
          </a:p>
          <a:p>
            <a:pPr marL="168793" lvl="2" indent="-168793" defTabSz="900227" fontAlgn="auto">
              <a:spcBef>
                <a:spcPts val="0"/>
              </a:spcBef>
              <a:spcAft>
                <a:spcPts val="0"/>
              </a:spcAft>
              <a:buFont typeface="Arial" panose="020B0604020202020204" pitchFamily="34" charset="0"/>
              <a:buChar char="•"/>
              <a:defRPr/>
            </a:pPr>
            <a:r>
              <a:rPr lang="en-US" dirty="0"/>
              <a:t>If that customer feels they are right then, to them, they are right, and they feel they deserve to argue their case.  It doesn’t mean you have to agree with them, but you are making the effort to sincerely hear them out.  </a:t>
            </a:r>
          </a:p>
          <a:p>
            <a:pPr marL="168793" lvl="2" indent="-168793" defTabSz="900227" fontAlgn="auto">
              <a:spcBef>
                <a:spcPts val="0"/>
              </a:spcBef>
              <a:spcAft>
                <a:spcPts val="0"/>
              </a:spcAft>
              <a:buFont typeface="Arial" panose="020B0604020202020204" pitchFamily="34" charset="0"/>
              <a:buChar char="•"/>
              <a:defRPr/>
            </a:pPr>
            <a:r>
              <a:rPr lang="en-US" dirty="0"/>
              <a:t>Now, of course, there is a line that the customer should never cross – yelling, cursing, touching, or a finger in your face all cross that line, and at that point, you’ll need to get help until the customer calms down or leaves.  This is not typical behavior, though.  </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90303203-7328-4854-9C24-5F05860512DB}" type="slidenum">
              <a:rPr lang="en-US" smtClean="0"/>
              <a:pPr>
                <a:defRPr/>
              </a:pPr>
              <a:t>24</a:t>
            </a:fld>
            <a:endParaRPr lang="en-US"/>
          </a:p>
        </p:txBody>
      </p:sp>
    </p:spTree>
    <p:extLst>
      <p:ext uri="{BB962C8B-B14F-4D97-AF65-F5344CB8AC3E}">
        <p14:creationId xmlns:p14="http://schemas.microsoft.com/office/powerpoint/2010/main" val="9305962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normAutofit fontScale="85000" lnSpcReduction="10000"/>
          </a:bodyPr>
          <a:lstStyle/>
          <a:p>
            <a:r>
              <a:rPr lang="en-US" dirty="0" smtClean="0"/>
              <a:t>After </a:t>
            </a:r>
            <a:r>
              <a:rPr lang="en-US" dirty="0"/>
              <a:t>you’ve listened and asked questions to clarify, the next step is to apologize.  </a:t>
            </a:r>
          </a:p>
          <a:p>
            <a:pPr marL="168793" indent="-168793">
              <a:buFont typeface="Arial" panose="020B0604020202020204" pitchFamily="34" charset="0"/>
              <a:buChar char="•"/>
            </a:pPr>
            <a:r>
              <a:rPr lang="en-US" dirty="0"/>
              <a:t>Apologize to the customer by first thanking them for bringing the issue to your attention.  You can say something like, “Thank you for bringing this to my attention</a:t>
            </a:r>
            <a:r>
              <a:rPr lang="en-US" b="1" dirty="0"/>
              <a:t>.  </a:t>
            </a:r>
            <a:r>
              <a:rPr lang="en-US" dirty="0"/>
              <a:t>I am really sorry this happened.  We certainly didn’t mean to inconvenience you this way.”  </a:t>
            </a:r>
          </a:p>
          <a:p>
            <a:pPr marL="168793" indent="-168793">
              <a:buFont typeface="Arial" panose="020B0604020202020204" pitchFamily="34" charset="0"/>
              <a:buChar char="•"/>
            </a:pPr>
            <a:r>
              <a:rPr lang="en-US" dirty="0"/>
              <a:t>Of course, apologizing for something that you don’t truly feel sorry for can be difficult, but remember that the reason we have our jobs is because of our customers.  If they are not happy, we’re always sorry about that and want to them to be pleased with their experience because, without them, we don’t have our jobs!  </a:t>
            </a:r>
          </a:p>
          <a:p>
            <a:pPr marL="168793" indent="-168793">
              <a:buFont typeface="Arial" panose="020B0604020202020204" pitchFamily="34" charset="0"/>
              <a:buChar char="•"/>
            </a:pPr>
            <a:r>
              <a:rPr lang="en-US" dirty="0"/>
              <a:t>You may not agree with the customer or meet their demands, but you are expressing your sorrow that they are not pleased.  </a:t>
            </a:r>
          </a:p>
          <a:p>
            <a:pPr marL="168793" indent="-168793">
              <a:buFont typeface="Arial" panose="020B0604020202020204" pitchFamily="34" charset="0"/>
              <a:buChar char="•"/>
            </a:pPr>
            <a:r>
              <a:rPr lang="en-US" dirty="0"/>
              <a:t>Demonstrating sympathy for a customer is always helpful, too.  To verbalize sympathy, you can say “I can imagine how frustrating it was to get this invoice and realize that we had made a mistake” or something similar as it relates to the situation.   </a:t>
            </a:r>
          </a:p>
          <a:p>
            <a:pPr marL="168793" indent="-168793">
              <a:buFont typeface="Arial" panose="020B0604020202020204" pitchFamily="34" charset="0"/>
              <a:buChar char="•"/>
            </a:pPr>
            <a:r>
              <a:rPr lang="en-US" dirty="0"/>
              <a:t>Sometimes it</a:t>
            </a:r>
            <a:r>
              <a:rPr lang="en-US" baseline="0" dirty="0"/>
              <a:t> can ease the tension to explain why your business has made a decision the customer disagrees with.  Just like identifying our WHY helps us to understand the bigger purpose at work, it can have the same affect on our guests.  Use caution: the WHY can sound defensive if used improperly, which can create further agitation with a customer.</a:t>
            </a:r>
            <a:endParaRPr lang="en-US" dirty="0"/>
          </a:p>
          <a:p>
            <a:pPr marL="168793" indent="-168793">
              <a:buFont typeface="Arial" panose="020B0604020202020204" pitchFamily="34" charset="0"/>
              <a:buChar char="•"/>
            </a:pPr>
            <a:r>
              <a:rPr lang="en-US" dirty="0"/>
              <a:t>It doesn’t take much, but words like this go a long way with your customers.  It helps them to feel as if you are on their side, rather than automatically defending yourself or blaming the customer.  </a:t>
            </a:r>
          </a:p>
          <a:p>
            <a:pPr marL="168793" indent="-168793">
              <a:buFont typeface="Arial" panose="020B0604020202020204" pitchFamily="34" charset="0"/>
              <a:buChar char="•"/>
            </a:pPr>
            <a:r>
              <a:rPr lang="en-US" dirty="0"/>
              <a:t>Again, you may not necessarily be agreeing with them, but you are treated them in a respectful way by listening to their issue, and apologizing that they are not pleased with their experience.  </a:t>
            </a:r>
          </a:p>
          <a:p>
            <a:pPr marL="168793" indent="-168793">
              <a:buFont typeface="Arial" panose="020B0604020202020204" pitchFamily="34" charset="0"/>
              <a:buChar char="•"/>
            </a:pPr>
            <a:r>
              <a:rPr lang="en-US" dirty="0"/>
              <a:t>This step – apologizing – it takes practice and effort.  It’s not easy, but it is critical, and does so much to diffuse the situation.  </a:t>
            </a:r>
            <a:endParaRPr lang="en-US" sz="1100" dirty="0"/>
          </a:p>
          <a:p>
            <a:pPr marL="168793" indent="-168793">
              <a:buFont typeface="Arial" panose="020B0604020202020204" pitchFamily="34" charset="0"/>
              <a:buChar char="•"/>
            </a:pPr>
            <a:r>
              <a:rPr lang="en-US" dirty="0" smtClean="0"/>
              <a:t>Here’s </a:t>
            </a:r>
            <a:r>
              <a:rPr lang="en-US" dirty="0"/>
              <a:t>the key; you can solve 70-80% of your customer’s issues through listening really well and apologizing.  For most, that’s enough.  Of course, there are many times we must move into the next phase—solving the customer’s problem.</a:t>
            </a:r>
            <a:endParaRPr lang="en-US" sz="1100"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90303203-7328-4854-9C24-5F05860512DB}" type="slidenum">
              <a:rPr lang="en-US" smtClean="0"/>
              <a:pPr>
                <a:defRPr/>
              </a:pPr>
              <a:t>25</a:t>
            </a:fld>
            <a:endParaRPr lang="en-US"/>
          </a:p>
        </p:txBody>
      </p:sp>
    </p:spTree>
    <p:extLst>
      <p:ext uri="{BB962C8B-B14F-4D97-AF65-F5344CB8AC3E}">
        <p14:creationId xmlns:p14="http://schemas.microsoft.com/office/powerpoint/2010/main" val="8957907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normAutofit fontScale="92500" lnSpcReduction="10000"/>
          </a:bodyPr>
          <a:lstStyle/>
          <a:p>
            <a:r>
              <a:rPr lang="en-US" b="1" u="sng" dirty="0" smtClean="0"/>
              <a:t>How empowered are your guest facing staff members?</a:t>
            </a:r>
            <a:endParaRPr lang="en-US" dirty="0"/>
          </a:p>
          <a:p>
            <a:pPr marL="168793" indent="-168793">
              <a:buFont typeface="Arial" panose="020B0604020202020204" pitchFamily="34" charset="0"/>
              <a:buChar char="•"/>
            </a:pPr>
            <a:endParaRPr lang="en-US" dirty="0"/>
          </a:p>
          <a:p>
            <a:pPr marL="168793" indent="-168793">
              <a:buFont typeface="Arial" panose="020B0604020202020204" pitchFamily="34" charset="0"/>
              <a:buChar char="•"/>
            </a:pPr>
            <a:r>
              <a:rPr lang="en-US" dirty="0"/>
              <a:t>We’ve listened to the issue, and apologized – what’s next?  </a:t>
            </a:r>
          </a:p>
          <a:p>
            <a:pPr marL="168793" indent="-168793">
              <a:buFont typeface="Arial" panose="020B0604020202020204" pitchFamily="34" charset="0"/>
              <a:buChar char="•"/>
            </a:pPr>
            <a:r>
              <a:rPr lang="en-US" dirty="0"/>
              <a:t>Solve: how do we solve a customer’s problem?  In general, we do what we can to right the situation </a:t>
            </a:r>
            <a:r>
              <a:rPr lang="en-US" i="1" dirty="0"/>
              <a:t>immediately</a:t>
            </a:r>
            <a:r>
              <a:rPr lang="en-US" dirty="0"/>
              <a:t>: “Please allow me to correct that for you.  I’ll make this adjustment right away.”   </a:t>
            </a:r>
          </a:p>
          <a:p>
            <a:pPr marL="168793" indent="-168793">
              <a:buFont typeface="Arial" panose="020B0604020202020204" pitchFamily="34" charset="0"/>
              <a:buChar char="•"/>
            </a:pPr>
            <a:r>
              <a:rPr lang="en-US" dirty="0"/>
              <a:t>When your customers complain, they are not hoping you’ll correct the situation for the next customer – they want a solution for themselves right now.  That’s why it’s important to solve the problem immediately rather than simply sharing the complaint with your manager or at the next team meeting (which is still important, but not immediate).  </a:t>
            </a:r>
          </a:p>
          <a:p>
            <a:pPr marL="168793" indent="-168793">
              <a:buFont typeface="Arial" panose="020B0604020202020204" pitchFamily="34" charset="0"/>
              <a:buChar char="•"/>
            </a:pPr>
            <a:r>
              <a:rPr lang="en-US" dirty="0"/>
              <a:t>An important piece of this is owning the problem regardless of whether it originated from you or your area.  </a:t>
            </a:r>
          </a:p>
          <a:p>
            <a:pPr marL="168793" indent="-168793">
              <a:buFont typeface="Arial" panose="020B0604020202020204" pitchFamily="34" charset="0"/>
              <a:buChar char="•"/>
            </a:pPr>
            <a:r>
              <a:rPr lang="en-US" dirty="0"/>
              <a:t>Saying, “that’s really not my area,” or “you’ll have to ask someone in XYZ area about that” is as good as dismissing the issue, and works very well in increasing the customer’s frustration.  </a:t>
            </a:r>
          </a:p>
          <a:p>
            <a:pPr marL="168793" indent="-168793">
              <a:buFont typeface="Arial" panose="020B0604020202020204" pitchFamily="34" charset="0"/>
              <a:buChar char="•"/>
            </a:pPr>
            <a:r>
              <a:rPr lang="en-US" dirty="0"/>
              <a:t>Offering a complete solution means taking a moment to find the answer if you don’t have it.  It may mean finding a coworker, and asking them to come back to the customer with you so they can assist.  It may mean walking with the customer to the ticket office or food outlet to find someone to help them if you can’t.  </a:t>
            </a:r>
          </a:p>
          <a:p>
            <a:pPr marL="168793" indent="-168793">
              <a:buFont typeface="Arial" panose="020B0604020202020204" pitchFamily="34" charset="0"/>
              <a:buChar char="•"/>
            </a:pPr>
            <a:r>
              <a:rPr lang="en-US" b="1" dirty="0"/>
              <a:t>If you absolutely cannot think of a way to solve the problem immediately, ask the customer if it would be o.k. for you to talk to your leadership team about a solution and follow-up with </a:t>
            </a:r>
            <a:r>
              <a:rPr lang="en-US" b="1" dirty="0" smtClean="0"/>
              <a:t>them</a:t>
            </a:r>
            <a:r>
              <a:rPr lang="en-US" b="1" baseline="0" dirty="0" smtClean="0"/>
              <a:t> at an appointed time.</a:t>
            </a:r>
            <a:endParaRPr lang="en-US" b="1" dirty="0"/>
          </a:p>
        </p:txBody>
      </p:sp>
      <p:sp>
        <p:nvSpPr>
          <p:cNvPr id="4" name="Slide Number Placeholder 3"/>
          <p:cNvSpPr>
            <a:spLocks noGrp="1"/>
          </p:cNvSpPr>
          <p:nvPr>
            <p:ph type="sldNum" sz="quarter" idx="10"/>
          </p:nvPr>
        </p:nvSpPr>
        <p:spPr/>
        <p:txBody>
          <a:bodyPr/>
          <a:lstStyle/>
          <a:p>
            <a:pPr>
              <a:defRPr/>
            </a:pPr>
            <a:fld id="{90303203-7328-4854-9C24-5F05860512DB}" type="slidenum">
              <a:rPr lang="en-US" smtClean="0"/>
              <a:pPr>
                <a:defRPr/>
              </a:pPr>
              <a:t>26</a:t>
            </a:fld>
            <a:endParaRPr lang="en-US"/>
          </a:p>
        </p:txBody>
      </p:sp>
    </p:spTree>
    <p:extLst>
      <p:ext uri="{BB962C8B-B14F-4D97-AF65-F5344CB8AC3E}">
        <p14:creationId xmlns:p14="http://schemas.microsoft.com/office/powerpoint/2010/main" val="35862348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pPr marL="0" lvl="2" indent="0" defTabSz="900227" fontAlgn="auto">
              <a:spcBef>
                <a:spcPts val="0"/>
              </a:spcBef>
              <a:spcAft>
                <a:spcPts val="0"/>
              </a:spcAft>
              <a:buFont typeface="Arial" panose="020B0604020202020204" pitchFamily="34" charset="0"/>
              <a:buNone/>
              <a:defRPr/>
            </a:pPr>
            <a:r>
              <a:rPr lang="en-US" dirty="0" smtClean="0"/>
              <a:t>You’ve </a:t>
            </a:r>
            <a:r>
              <a:rPr lang="en-US" dirty="0"/>
              <a:t>listened to the customer issue with your full attention, you’ve apologized for their unhappiness, and you’ve solved the issue to the best of your ability.  </a:t>
            </a:r>
          </a:p>
          <a:p>
            <a:pPr marL="168793" lvl="2" indent="-168793" defTabSz="900227" fontAlgn="auto">
              <a:spcBef>
                <a:spcPts val="0"/>
              </a:spcBef>
              <a:spcAft>
                <a:spcPts val="0"/>
              </a:spcAft>
              <a:buFont typeface="Arial" panose="020B0604020202020204" pitchFamily="34" charset="0"/>
              <a:buChar char="•"/>
              <a:defRPr/>
            </a:pPr>
            <a:r>
              <a:rPr lang="en-US" dirty="0"/>
              <a:t>Now it’s time to close the issue, ensuring that you leave the customer with a positive impression of your organization and their experience.  </a:t>
            </a:r>
          </a:p>
          <a:p>
            <a:pPr marL="168793" lvl="2" indent="-168793" defTabSz="900227" fontAlgn="auto">
              <a:spcBef>
                <a:spcPts val="0"/>
              </a:spcBef>
              <a:spcAft>
                <a:spcPts val="0"/>
              </a:spcAft>
              <a:buFont typeface="Arial" panose="020B0604020202020204" pitchFamily="34" charset="0"/>
              <a:buChar char="•"/>
              <a:defRPr/>
            </a:pPr>
            <a:r>
              <a:rPr lang="en-US" dirty="0"/>
              <a:t>The truth is, you really need to hear about the negative experiences because that’s what helps you get better.  </a:t>
            </a:r>
          </a:p>
          <a:p>
            <a:pPr marL="168793" lvl="2" indent="-168793" defTabSz="900227" fontAlgn="auto">
              <a:spcBef>
                <a:spcPts val="0"/>
              </a:spcBef>
              <a:spcAft>
                <a:spcPts val="0"/>
              </a:spcAft>
              <a:buFont typeface="Arial" panose="020B0604020202020204" pitchFamily="34" charset="0"/>
              <a:buChar char="•"/>
              <a:defRPr/>
            </a:pPr>
            <a:r>
              <a:rPr lang="en-US" dirty="0"/>
              <a:t>You always want to improve the experience for your next customer, and you can only do that by understanding where there is room to grow.  </a:t>
            </a:r>
          </a:p>
          <a:p>
            <a:pPr marL="168793" lvl="2" indent="-168793" defTabSz="900227" fontAlgn="auto">
              <a:spcBef>
                <a:spcPts val="0"/>
              </a:spcBef>
              <a:spcAft>
                <a:spcPts val="0"/>
              </a:spcAft>
              <a:buFont typeface="Arial" panose="020B0604020202020204" pitchFamily="34" charset="0"/>
              <a:buChar char="•"/>
              <a:defRPr/>
            </a:pPr>
            <a:r>
              <a:rPr lang="en-US" dirty="0"/>
              <a:t>Anytime a customer lets you know of a problem, they are really telling you that there is an opportunity for improved service or products, which translates to repeat business/repeat customers.  </a:t>
            </a:r>
          </a:p>
          <a:p>
            <a:pPr marL="168793" lvl="2" indent="-168793" defTabSz="900227" fontAlgn="auto">
              <a:spcBef>
                <a:spcPts val="0"/>
              </a:spcBef>
              <a:spcAft>
                <a:spcPts val="0"/>
              </a:spcAft>
              <a:buFont typeface="Arial" panose="020B0604020202020204" pitchFamily="34" charset="0"/>
              <a:buChar char="•"/>
              <a:defRPr/>
            </a:pPr>
            <a:r>
              <a:rPr lang="en-US" dirty="0"/>
              <a:t>There are many ways to thank a customer for voicing their concern, but often a simple “thank you for letting me know” is all that is needed.  </a:t>
            </a:r>
            <a:endParaRPr lang="en-US" sz="1100" dirty="0"/>
          </a:p>
          <a:p>
            <a:endParaRPr lang="en-US" dirty="0" smtClean="0"/>
          </a:p>
          <a:p>
            <a:r>
              <a:rPr lang="en-US" dirty="0" smtClean="0"/>
              <a:t>Reference the % of people who are even MORE loyal</a:t>
            </a:r>
            <a:endParaRPr lang="en-US" dirty="0"/>
          </a:p>
        </p:txBody>
      </p:sp>
      <p:sp>
        <p:nvSpPr>
          <p:cNvPr id="4" name="Slide Number Placeholder 3"/>
          <p:cNvSpPr>
            <a:spLocks noGrp="1"/>
          </p:cNvSpPr>
          <p:nvPr>
            <p:ph type="sldNum" sz="quarter" idx="10"/>
          </p:nvPr>
        </p:nvSpPr>
        <p:spPr/>
        <p:txBody>
          <a:bodyPr/>
          <a:lstStyle/>
          <a:p>
            <a:pPr>
              <a:defRPr/>
            </a:pPr>
            <a:fld id="{90303203-7328-4854-9C24-5F05860512DB}" type="slidenum">
              <a:rPr lang="en-US" smtClean="0"/>
              <a:pPr>
                <a:defRPr/>
              </a:pPr>
              <a:t>27</a:t>
            </a:fld>
            <a:endParaRPr lang="en-US"/>
          </a:p>
        </p:txBody>
      </p:sp>
    </p:spTree>
    <p:extLst>
      <p:ext uri="{BB962C8B-B14F-4D97-AF65-F5344CB8AC3E}">
        <p14:creationId xmlns:p14="http://schemas.microsoft.com/office/powerpoint/2010/main" val="282109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r>
              <a:rPr lang="en-US" dirty="0" smtClean="0"/>
              <a:t>Biltmore’s </a:t>
            </a:r>
            <a:r>
              <a:rPr lang="en-US" dirty="0"/>
              <a:t>service standard for this pivotal point in the customer experience: Exceed guests’ expectations</a:t>
            </a:r>
            <a:r>
              <a:rPr lang="en-US" baseline="0" dirty="0"/>
              <a:t>.</a:t>
            </a:r>
          </a:p>
          <a:p>
            <a:endParaRPr lang="en-US" baseline="0" dirty="0"/>
          </a:p>
          <a:p>
            <a:r>
              <a:rPr lang="en-US" b="1" baseline="0" dirty="0"/>
              <a:t>TRACTION PLAN: What should be emphasized in how your organization approaches service recovery?  Put together a few thoughts on what should be included in your service standard for this pivotal point of the customer experience.</a:t>
            </a:r>
            <a:endParaRPr lang="en-US" b="1"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90303203-7328-4854-9C24-5F05860512DB}" type="slidenum">
              <a:rPr lang="en-US" smtClean="0"/>
              <a:pPr>
                <a:defRPr/>
              </a:pPr>
              <a:t>28</a:t>
            </a:fld>
            <a:endParaRPr lang="en-US"/>
          </a:p>
        </p:txBody>
      </p:sp>
    </p:spTree>
    <p:extLst>
      <p:ext uri="{BB962C8B-B14F-4D97-AF65-F5344CB8AC3E}">
        <p14:creationId xmlns:p14="http://schemas.microsoft.com/office/powerpoint/2010/main" val="35468865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pPr lvl="0"/>
            <a:r>
              <a:rPr lang="en-US" dirty="0" smtClean="0"/>
              <a:t>You </a:t>
            </a:r>
            <a:r>
              <a:rPr lang="en-US" dirty="0"/>
              <a:t>can’t have excellent external service if the internal service is missing.  It is very difficult to provide exceptional service when there is tension behind the scenes.  It shows through to your guests.  If there is rudeness, gossip, or lack of respect shown to coworkers, that doesn’t magically disappear when you step in front of the guest.  The tension remains, and customers can sense this, which detracts from the customer experience.  </a:t>
            </a:r>
          </a:p>
          <a:p>
            <a:endParaRPr lang="en-US" dirty="0" smtClean="0"/>
          </a:p>
          <a:p>
            <a:r>
              <a:rPr lang="en-US" dirty="0" smtClean="0"/>
              <a:t>Think</a:t>
            </a:r>
            <a:r>
              <a:rPr lang="en-US" baseline="0" dirty="0" smtClean="0"/>
              <a:t> of a couple and share with your neighbor with the goal of adding ideas to your list.</a:t>
            </a:r>
          </a:p>
          <a:p>
            <a:endParaRPr lang="en-US" baseline="0" dirty="0" smtClean="0"/>
          </a:p>
          <a:p>
            <a:r>
              <a:rPr lang="en-US" b="1" baseline="0" dirty="0" smtClean="0"/>
              <a:t>Who will share? Prize #2</a:t>
            </a:r>
            <a:endParaRPr lang="en-US" b="1" dirty="0"/>
          </a:p>
        </p:txBody>
      </p:sp>
      <p:sp>
        <p:nvSpPr>
          <p:cNvPr id="4" name="Slide Number Placeholder 3"/>
          <p:cNvSpPr>
            <a:spLocks noGrp="1"/>
          </p:cNvSpPr>
          <p:nvPr>
            <p:ph type="sldNum" sz="quarter" idx="10"/>
          </p:nvPr>
        </p:nvSpPr>
        <p:spPr/>
        <p:txBody>
          <a:bodyPr/>
          <a:lstStyle/>
          <a:p>
            <a:pPr>
              <a:defRPr/>
            </a:pPr>
            <a:fld id="{90303203-7328-4854-9C24-5F05860512DB}" type="slidenum">
              <a:rPr lang="en-US">
                <a:solidFill>
                  <a:prstClr val="black"/>
                </a:solidFill>
              </a:rPr>
              <a:pPr>
                <a:defRPr/>
              </a:pPr>
              <a:t>29</a:t>
            </a:fld>
            <a:endParaRPr lang="en-US">
              <a:solidFill>
                <a:prstClr val="black"/>
              </a:solidFill>
            </a:endParaRPr>
          </a:p>
        </p:txBody>
      </p:sp>
    </p:spTree>
    <p:extLst>
      <p:ext uri="{BB962C8B-B14F-4D97-AF65-F5344CB8AC3E}">
        <p14:creationId xmlns:p14="http://schemas.microsoft.com/office/powerpoint/2010/main" val="3065665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r>
              <a:rPr lang="en-US" b="0" u="none" dirty="0" smtClean="0"/>
              <a:t>Why do you think we wanted</a:t>
            </a:r>
            <a:r>
              <a:rPr lang="en-US" b="0" u="none" baseline="0" dirty="0" smtClean="0"/>
              <a:t> to start this session with this exercise</a:t>
            </a:r>
            <a:r>
              <a:rPr lang="en-US" b="0" u="none" baseline="0" dirty="0" smtClean="0"/>
              <a:t>?</a:t>
            </a:r>
          </a:p>
          <a:p>
            <a:r>
              <a:rPr lang="en-US" sz="1200" b="1" u="none" baseline="0" dirty="0" smtClean="0"/>
              <a:t>Prize #1</a:t>
            </a:r>
          </a:p>
          <a:p>
            <a:endParaRPr lang="en-US" b="0" u="none" dirty="0"/>
          </a:p>
        </p:txBody>
      </p:sp>
      <p:sp>
        <p:nvSpPr>
          <p:cNvPr id="4" name="Slide Number Placeholder 3"/>
          <p:cNvSpPr>
            <a:spLocks noGrp="1"/>
          </p:cNvSpPr>
          <p:nvPr>
            <p:ph type="sldNum" sz="quarter" idx="10"/>
          </p:nvPr>
        </p:nvSpPr>
        <p:spPr/>
        <p:txBody>
          <a:bodyPr/>
          <a:lstStyle/>
          <a:p>
            <a:pPr>
              <a:defRPr/>
            </a:pPr>
            <a:fld id="{90303203-7328-4854-9C24-5F05860512DB}" type="slidenum">
              <a:rPr lang="en-US">
                <a:solidFill>
                  <a:prstClr val="black"/>
                </a:solidFill>
              </a:rPr>
              <a:pPr>
                <a:defRPr/>
              </a:pPr>
              <a:t>3</a:t>
            </a:fld>
            <a:endParaRPr lang="en-US">
              <a:solidFill>
                <a:prstClr val="black"/>
              </a:solidFill>
            </a:endParaRPr>
          </a:p>
        </p:txBody>
      </p:sp>
    </p:spTree>
    <p:extLst>
      <p:ext uri="{BB962C8B-B14F-4D97-AF65-F5344CB8AC3E}">
        <p14:creationId xmlns:p14="http://schemas.microsoft.com/office/powerpoint/2010/main" val="28658278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pPr marL="0" indent="0" defTabSz="900227">
              <a:buFont typeface="Arial" panose="020B0604020202020204" pitchFamily="34" charset="0"/>
              <a:buNone/>
              <a:defRPr/>
            </a:pPr>
            <a:r>
              <a:rPr lang="en-US" dirty="0" smtClean="0"/>
              <a:t>What </a:t>
            </a:r>
            <a:r>
              <a:rPr lang="en-US" dirty="0"/>
              <a:t>exactly is a </a:t>
            </a:r>
            <a:r>
              <a:rPr lang="en-US" i="1" dirty="0"/>
              <a:t>Spirit of Service</a:t>
            </a:r>
            <a:r>
              <a:rPr lang="en-US" dirty="0"/>
              <a:t>?   It’s simply the way we treat our fellow coworkers and respond to their spoken and unspoken needs.  </a:t>
            </a:r>
          </a:p>
          <a:p>
            <a:pPr marL="168793" indent="-168793" defTabSz="900227">
              <a:buFont typeface="Arial" panose="020B0604020202020204" pitchFamily="34" charset="0"/>
              <a:buChar char="•"/>
              <a:defRPr/>
            </a:pPr>
            <a:r>
              <a:rPr lang="en-US" dirty="0"/>
              <a:t>While you may work diligently to meet the needs of your customers, do you make that same effort to go out of your way for </a:t>
            </a:r>
            <a:r>
              <a:rPr lang="en-US" i="1" dirty="0"/>
              <a:t>each other</a:t>
            </a:r>
            <a:r>
              <a:rPr lang="en-US" dirty="0"/>
              <a:t>? </a:t>
            </a:r>
          </a:p>
          <a:p>
            <a:pPr marL="168793" indent="-168793" defTabSz="900227">
              <a:buFont typeface="Arial" panose="020B0604020202020204" pitchFamily="34" charset="0"/>
              <a:buChar char="•"/>
              <a:defRPr/>
            </a:pPr>
            <a:r>
              <a:rPr lang="en-US" dirty="0"/>
              <a:t>Opportunities to serve each other are always available: it’s staying after the end of a shift to help a coworker clean-up or close-up; it’s straightening a sitting area or picking-up a piece of trash in the hallway, even if it’s not your job; it’s taking the time to send an email to a colleague who went out of their way to serve you (and copying their boss on the email!).  </a:t>
            </a:r>
          </a:p>
          <a:p>
            <a:pPr marL="168793" indent="-168793" defTabSz="900227">
              <a:buFont typeface="Arial" panose="020B0604020202020204" pitchFamily="34" charset="0"/>
              <a:buChar char="•"/>
              <a:defRPr/>
            </a:pPr>
            <a:r>
              <a:rPr lang="en-US" dirty="0"/>
              <a:t>However, no one is going to tell you to send a thank you email to a colleague – you have to SEEK these opportunities.  They won’t appear in flashing lights, so remove your blinders around your coworkers, and seek small ways to serve them, too</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90303203-7328-4854-9C24-5F05860512DB}" type="slidenum">
              <a:rPr lang="en-US">
                <a:solidFill>
                  <a:prstClr val="black"/>
                </a:solidFill>
              </a:rPr>
              <a:pPr>
                <a:defRPr/>
              </a:pPr>
              <a:t>30</a:t>
            </a:fld>
            <a:endParaRPr lang="en-US">
              <a:solidFill>
                <a:prstClr val="black"/>
              </a:solidFill>
            </a:endParaRPr>
          </a:p>
        </p:txBody>
      </p:sp>
    </p:spTree>
    <p:extLst>
      <p:ext uri="{BB962C8B-B14F-4D97-AF65-F5344CB8AC3E}">
        <p14:creationId xmlns:p14="http://schemas.microsoft.com/office/powerpoint/2010/main" val="29469468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pPr lvl="0"/>
            <a:endParaRPr lang="en-US" dirty="0"/>
          </a:p>
          <a:p>
            <a:pPr lvl="0"/>
            <a:r>
              <a:rPr lang="en-US" dirty="0"/>
              <a:t>A great quote you may have heard: “Your smile is your logo, your personality is your business card, and how you leave others feeling after an experience with you becomes your trademark.”  - Jay </a:t>
            </a:r>
            <a:r>
              <a:rPr lang="en-US" dirty="0" err="1"/>
              <a:t>Danzie</a:t>
            </a:r>
            <a:endParaRPr lang="en-US" dirty="0"/>
          </a:p>
          <a:p>
            <a:pPr lvl="1"/>
            <a:endParaRPr lang="en-US" dirty="0"/>
          </a:p>
          <a:p>
            <a:pPr lvl="0"/>
            <a:r>
              <a:rPr lang="en-US" dirty="0"/>
              <a:t>What’s YOUR trademark?  How do you leave others feeling after an interaction with you?</a:t>
            </a:r>
          </a:p>
          <a:p>
            <a:endParaRPr lang="en-US" dirty="0"/>
          </a:p>
        </p:txBody>
      </p:sp>
      <p:sp>
        <p:nvSpPr>
          <p:cNvPr id="4" name="Slide Number Placeholder 3"/>
          <p:cNvSpPr>
            <a:spLocks noGrp="1"/>
          </p:cNvSpPr>
          <p:nvPr>
            <p:ph type="sldNum" sz="quarter" idx="10"/>
          </p:nvPr>
        </p:nvSpPr>
        <p:spPr/>
        <p:txBody>
          <a:bodyPr/>
          <a:lstStyle/>
          <a:p>
            <a:pPr>
              <a:defRPr/>
            </a:pPr>
            <a:fld id="{90303203-7328-4854-9C24-5F05860512DB}" type="slidenum">
              <a:rPr lang="en-US">
                <a:solidFill>
                  <a:prstClr val="black"/>
                </a:solidFill>
              </a:rPr>
              <a:pPr>
                <a:defRPr/>
              </a:pPr>
              <a:t>31</a:t>
            </a:fld>
            <a:endParaRPr lang="en-US">
              <a:solidFill>
                <a:prstClr val="black"/>
              </a:solidFill>
            </a:endParaRPr>
          </a:p>
        </p:txBody>
      </p:sp>
    </p:spTree>
    <p:extLst>
      <p:ext uri="{BB962C8B-B14F-4D97-AF65-F5344CB8AC3E}">
        <p14:creationId xmlns:p14="http://schemas.microsoft.com/office/powerpoint/2010/main" val="33985738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r>
              <a:rPr lang="en-US" dirty="0" smtClean="0"/>
              <a:t>Biltmore’s </a:t>
            </a:r>
            <a:r>
              <a:rPr lang="en-US" dirty="0"/>
              <a:t>service standard for this pivotal point in the customer experience: Exceed guests’ expectations</a:t>
            </a:r>
            <a:r>
              <a:rPr lang="en-US" baseline="0" dirty="0"/>
              <a:t>.</a:t>
            </a:r>
          </a:p>
          <a:p>
            <a:r>
              <a:rPr lang="en-US" baseline="0" dirty="0"/>
              <a:t>Serve our guests and each other with a gracious spirit.</a:t>
            </a:r>
          </a:p>
          <a:p>
            <a:endParaRPr lang="en-US" baseline="0" dirty="0"/>
          </a:p>
          <a:p>
            <a:r>
              <a:rPr lang="en-US" b="1" baseline="0" dirty="0"/>
              <a:t>TRACTION PLAN: What should be emphasized in creating a culture of internal service?  Put together a few thoughts on what should be included in your service standard for this pivotal point of the customer experience.</a:t>
            </a:r>
            <a:endParaRPr lang="en-US" b="1"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90303203-7328-4854-9C24-5F05860512DB}" type="slidenum">
              <a:rPr lang="en-US" smtClean="0"/>
              <a:pPr>
                <a:defRPr/>
              </a:pPr>
              <a:t>32</a:t>
            </a:fld>
            <a:endParaRPr lang="en-US"/>
          </a:p>
        </p:txBody>
      </p:sp>
    </p:spTree>
    <p:extLst>
      <p:ext uri="{BB962C8B-B14F-4D97-AF65-F5344CB8AC3E}">
        <p14:creationId xmlns:p14="http://schemas.microsoft.com/office/powerpoint/2010/main" val="11625856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normAutofit/>
          </a:bodyPr>
          <a:lstStyle/>
          <a:p>
            <a:pPr marL="168793" indent="-168793">
              <a:buFont typeface="Arial" panose="020B0604020202020204" pitchFamily="34" charset="0"/>
              <a:buChar char="•"/>
            </a:pPr>
            <a:r>
              <a:rPr lang="en-US" dirty="0" smtClean="0"/>
              <a:t>Think </a:t>
            </a:r>
            <a:r>
              <a:rPr lang="en-US" dirty="0"/>
              <a:t>about </a:t>
            </a:r>
            <a:r>
              <a:rPr lang="en-US" b="1" dirty="0"/>
              <a:t>it…have you ever had a wonderful dinner at a nice restaurant, only to leave disappointed </a:t>
            </a:r>
            <a:r>
              <a:rPr lang="en-US" dirty="0"/>
              <a:t>because the server seemed to forget about you after the meal was served?  Ever made a donation to an organization or a gift to someone, then vow never to do it again because of the ungrateful or forgotten response you received when completing the transaction?  Those final moments of an experience can have a lasting impact on your customers’ impression of their time and interaction with your organization, and you have the power and the opportunity to influence how your customers remember their experience by creating a lasting impression that adds to the </a:t>
            </a:r>
            <a:r>
              <a:rPr lang="en-US" i="1" dirty="0"/>
              <a:t>positive</a:t>
            </a:r>
            <a:r>
              <a:rPr lang="en-US" dirty="0"/>
              <a:t> image of your operation.  </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a:defRPr/>
            </a:pPr>
            <a:fld id="{90303203-7328-4854-9C24-5F05860512DB}" type="slidenum">
              <a:rPr lang="en-US" smtClean="0"/>
              <a:pPr>
                <a:defRPr/>
              </a:pPr>
              <a:t>33</a:t>
            </a:fld>
            <a:endParaRPr lang="en-US"/>
          </a:p>
        </p:txBody>
      </p:sp>
    </p:spTree>
    <p:extLst>
      <p:ext uri="{BB962C8B-B14F-4D97-AF65-F5344CB8AC3E}">
        <p14:creationId xmlns:p14="http://schemas.microsoft.com/office/powerpoint/2010/main" val="9746195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normAutofit lnSpcReduction="10000"/>
          </a:bodyPr>
          <a:lstStyle/>
          <a:p>
            <a:pPr marL="168793" indent="-168793">
              <a:buFont typeface="Arial" panose="020B0604020202020204" pitchFamily="34" charset="0"/>
              <a:buChar char="•"/>
            </a:pPr>
            <a:r>
              <a:rPr lang="en-US" dirty="0" smtClean="0"/>
              <a:t>How </a:t>
            </a:r>
            <a:r>
              <a:rPr lang="en-US" dirty="0"/>
              <a:t>is this positive, final impression achieved?  It starts in the most simplest of ways: a smile, a genuine thank you, and sincere desire to please the guest.  We take these things for granted, but the reality is, we don’t always get them. </a:t>
            </a:r>
          </a:p>
          <a:p>
            <a:pPr marL="168793" indent="-168793">
              <a:buFont typeface="Arial" panose="020B0604020202020204" pitchFamily="34" charset="0"/>
              <a:buChar char="•"/>
            </a:pPr>
            <a:r>
              <a:rPr lang="en-US" dirty="0"/>
              <a:t>Ensuring you’ve met the needs of the customer can be as easy as a follow-up question such as, “</a:t>
            </a:r>
            <a:r>
              <a:rPr lang="en-US" b="1" dirty="0"/>
              <a:t>What else can I do for you</a:t>
            </a:r>
            <a:r>
              <a:rPr lang="en-US" dirty="0"/>
              <a:t>?” or “</a:t>
            </a:r>
            <a:r>
              <a:rPr lang="en-US" b="1" dirty="0"/>
              <a:t>Is there anything you have a question about</a:t>
            </a:r>
            <a:r>
              <a:rPr lang="en-US" dirty="0"/>
              <a:t>?”  Questions like these ensure closure for you, and validate that you’ve satisfied the customer.  That’s really all there is to it, but don’t take these small gestures as insignificant. </a:t>
            </a:r>
            <a:endParaRPr lang="en-US" dirty="0" smtClean="0"/>
          </a:p>
          <a:p>
            <a:pPr marL="168793" indent="-168793">
              <a:buFont typeface="Arial" panose="020B0604020202020204" pitchFamily="34" charset="0"/>
              <a:buChar char="•"/>
            </a:pPr>
            <a:r>
              <a:rPr lang="en-US" dirty="0" smtClean="0"/>
              <a:t>Here’s my card; send a survey; make a call…. </a:t>
            </a:r>
            <a:endParaRPr lang="en-US" dirty="0"/>
          </a:p>
        </p:txBody>
      </p:sp>
      <p:sp>
        <p:nvSpPr>
          <p:cNvPr id="4" name="Slide Number Placeholder 3"/>
          <p:cNvSpPr>
            <a:spLocks noGrp="1"/>
          </p:cNvSpPr>
          <p:nvPr>
            <p:ph type="sldNum" sz="quarter" idx="10"/>
          </p:nvPr>
        </p:nvSpPr>
        <p:spPr/>
        <p:txBody>
          <a:bodyPr/>
          <a:lstStyle/>
          <a:p>
            <a:pPr>
              <a:defRPr/>
            </a:pPr>
            <a:fld id="{90303203-7328-4854-9C24-5F05860512DB}" type="slidenum">
              <a:rPr lang="en-US" smtClean="0"/>
              <a:pPr>
                <a:defRPr/>
              </a:pPr>
              <a:t>34</a:t>
            </a:fld>
            <a:endParaRPr lang="en-US"/>
          </a:p>
        </p:txBody>
      </p:sp>
    </p:spTree>
    <p:extLst>
      <p:ext uri="{BB962C8B-B14F-4D97-AF65-F5344CB8AC3E}">
        <p14:creationId xmlns:p14="http://schemas.microsoft.com/office/powerpoint/2010/main" val="24054200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r>
              <a:rPr lang="en-US" dirty="0" smtClean="0"/>
              <a:t>Biltmore’s </a:t>
            </a:r>
            <a:r>
              <a:rPr lang="en-US" dirty="0"/>
              <a:t>service standard for this pivotal point in the customer experience: Thank guests by name for their visit, and invite them to return.</a:t>
            </a:r>
            <a:endParaRPr lang="en-US" baseline="0" dirty="0"/>
          </a:p>
          <a:p>
            <a:r>
              <a:rPr lang="en-US" baseline="0" dirty="0"/>
              <a:t>Serve our guests and each other with a gracious spirit.</a:t>
            </a:r>
          </a:p>
          <a:p>
            <a:endParaRPr lang="en-US" baseline="0" dirty="0"/>
          </a:p>
          <a:p>
            <a:r>
              <a:rPr lang="en-US" b="1" baseline="0" dirty="0"/>
              <a:t>TRACTION PLAN: What should be emphasized in creating a lasting impression for your customers?  Put together a few thoughts on what should be included in your service standard for this pivotal point of the customer experience.</a:t>
            </a:r>
            <a:endParaRPr lang="en-US" b="1"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90303203-7328-4854-9C24-5F05860512DB}" type="slidenum">
              <a:rPr lang="en-US" smtClean="0"/>
              <a:pPr>
                <a:defRPr/>
              </a:pPr>
              <a:t>35</a:t>
            </a:fld>
            <a:endParaRPr lang="en-US"/>
          </a:p>
        </p:txBody>
      </p:sp>
    </p:spTree>
    <p:extLst>
      <p:ext uri="{BB962C8B-B14F-4D97-AF65-F5344CB8AC3E}">
        <p14:creationId xmlns:p14="http://schemas.microsoft.com/office/powerpoint/2010/main" val="27635191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0303203-7328-4854-9C24-5F05860512DB}" type="slidenum">
              <a:rPr lang="en-US" smtClean="0"/>
              <a:pPr>
                <a:defRPr/>
              </a:pPr>
              <a:t>36</a:t>
            </a:fld>
            <a:endParaRPr lang="en-US"/>
          </a:p>
        </p:txBody>
      </p:sp>
    </p:spTree>
    <p:extLst>
      <p:ext uri="{BB962C8B-B14F-4D97-AF65-F5344CB8AC3E}">
        <p14:creationId xmlns:p14="http://schemas.microsoft.com/office/powerpoint/2010/main" val="29521891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r>
              <a:rPr lang="en-US" b="0" u="none" dirty="0" smtClean="0"/>
              <a:t>Who is willing to share their number one takeaway and action point</a:t>
            </a:r>
            <a:r>
              <a:rPr lang="en-US" b="0" u="none" dirty="0" smtClean="0"/>
              <a:t>?  </a:t>
            </a:r>
            <a:r>
              <a:rPr lang="en-US" b="1" u="none" dirty="0" smtClean="0"/>
              <a:t>Prize #3</a:t>
            </a:r>
            <a:endParaRPr lang="en-US" b="1" u="none" dirty="0"/>
          </a:p>
        </p:txBody>
      </p:sp>
      <p:sp>
        <p:nvSpPr>
          <p:cNvPr id="4" name="Slide Number Placeholder 3"/>
          <p:cNvSpPr>
            <a:spLocks noGrp="1"/>
          </p:cNvSpPr>
          <p:nvPr>
            <p:ph type="sldNum" sz="quarter" idx="10"/>
          </p:nvPr>
        </p:nvSpPr>
        <p:spPr/>
        <p:txBody>
          <a:bodyPr/>
          <a:lstStyle/>
          <a:p>
            <a:pPr>
              <a:defRPr/>
            </a:pPr>
            <a:fld id="{90303203-7328-4854-9C24-5F05860512DB}" type="slidenum">
              <a:rPr lang="en-US">
                <a:solidFill>
                  <a:prstClr val="black"/>
                </a:solidFill>
              </a:rPr>
              <a:pPr>
                <a:defRPr/>
              </a:pPr>
              <a:t>37</a:t>
            </a:fld>
            <a:endParaRPr lang="en-US">
              <a:solidFill>
                <a:prstClr val="black"/>
              </a:solidFill>
            </a:endParaRPr>
          </a:p>
        </p:txBody>
      </p:sp>
    </p:spTree>
    <p:extLst>
      <p:ext uri="{BB962C8B-B14F-4D97-AF65-F5344CB8AC3E}">
        <p14:creationId xmlns:p14="http://schemas.microsoft.com/office/powerpoint/2010/main" val="17205838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1165225" y="692150"/>
            <a:ext cx="4619625"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0" u="none" dirty="0" smtClean="0"/>
              <a:t>Stand up and give your neighbors a high 5 for their great work today.</a:t>
            </a:r>
            <a:endParaRPr lang="en-US" altLang="en-US" b="0" u="none" dirty="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6234" indent="-287013">
              <a:defRPr>
                <a:solidFill>
                  <a:schemeClr val="tx1"/>
                </a:solidFill>
                <a:latin typeface="Arial" panose="020B0604020202020204" pitchFamily="34" charset="0"/>
              </a:defRPr>
            </a:lvl2pPr>
            <a:lvl3pPr marL="1148052" indent="-229610">
              <a:defRPr>
                <a:solidFill>
                  <a:schemeClr val="tx1"/>
                </a:solidFill>
                <a:latin typeface="Arial" panose="020B0604020202020204" pitchFamily="34" charset="0"/>
              </a:defRPr>
            </a:lvl3pPr>
            <a:lvl4pPr marL="1607272" indent="-229610">
              <a:defRPr>
                <a:solidFill>
                  <a:schemeClr val="tx1"/>
                </a:solidFill>
                <a:latin typeface="Arial" panose="020B0604020202020204" pitchFamily="34" charset="0"/>
              </a:defRPr>
            </a:lvl4pPr>
            <a:lvl5pPr marL="2066493" indent="-229610">
              <a:defRPr>
                <a:solidFill>
                  <a:schemeClr val="tx1"/>
                </a:solidFill>
                <a:latin typeface="Arial" panose="020B0604020202020204" pitchFamily="34" charset="0"/>
              </a:defRPr>
            </a:lvl5pPr>
            <a:lvl6pPr marL="2525713" indent="-229610" eaLnBrk="0" fontAlgn="base" hangingPunct="0">
              <a:spcBef>
                <a:spcPct val="0"/>
              </a:spcBef>
              <a:spcAft>
                <a:spcPct val="0"/>
              </a:spcAft>
              <a:defRPr>
                <a:solidFill>
                  <a:schemeClr val="tx1"/>
                </a:solidFill>
                <a:latin typeface="Arial" panose="020B0604020202020204" pitchFamily="34" charset="0"/>
              </a:defRPr>
            </a:lvl6pPr>
            <a:lvl7pPr marL="2984934" indent="-229610" eaLnBrk="0" fontAlgn="base" hangingPunct="0">
              <a:spcBef>
                <a:spcPct val="0"/>
              </a:spcBef>
              <a:spcAft>
                <a:spcPct val="0"/>
              </a:spcAft>
              <a:defRPr>
                <a:solidFill>
                  <a:schemeClr val="tx1"/>
                </a:solidFill>
                <a:latin typeface="Arial" panose="020B0604020202020204" pitchFamily="34" charset="0"/>
              </a:defRPr>
            </a:lvl7pPr>
            <a:lvl8pPr marL="3444155" indent="-229610" eaLnBrk="0" fontAlgn="base" hangingPunct="0">
              <a:spcBef>
                <a:spcPct val="0"/>
              </a:spcBef>
              <a:spcAft>
                <a:spcPct val="0"/>
              </a:spcAft>
              <a:defRPr>
                <a:solidFill>
                  <a:schemeClr val="tx1"/>
                </a:solidFill>
                <a:latin typeface="Arial" panose="020B0604020202020204" pitchFamily="34" charset="0"/>
              </a:defRPr>
            </a:lvl8pPr>
            <a:lvl9pPr marL="3903375" indent="-229610" eaLnBrk="0" fontAlgn="base" hangingPunct="0">
              <a:spcBef>
                <a:spcPct val="0"/>
              </a:spcBef>
              <a:spcAft>
                <a:spcPct val="0"/>
              </a:spcAft>
              <a:defRPr>
                <a:solidFill>
                  <a:schemeClr val="tx1"/>
                </a:solidFill>
                <a:latin typeface="Arial" panose="020B0604020202020204" pitchFamily="34" charset="0"/>
              </a:defRPr>
            </a:lvl9pPr>
          </a:lstStyle>
          <a:p>
            <a:fld id="{6397E6A7-9963-4B24-83F9-537179636C55}" type="slidenum">
              <a:rPr lang="en-US" altLang="en-US" smtClean="0">
                <a:solidFill>
                  <a:prstClr val="black"/>
                </a:solidFill>
              </a:rPr>
              <a:pPr/>
              <a:t>38</a:t>
            </a:fld>
            <a:endParaRPr lang="en-US" altLang="en-US">
              <a:solidFill>
                <a:prstClr val="black"/>
              </a:solidFill>
            </a:endParaRPr>
          </a:p>
        </p:txBody>
      </p:sp>
    </p:spTree>
    <p:extLst>
      <p:ext uri="{BB962C8B-B14F-4D97-AF65-F5344CB8AC3E}">
        <p14:creationId xmlns:p14="http://schemas.microsoft.com/office/powerpoint/2010/main" val="2489721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pPr marL="168793" indent="-168793">
              <a:buFont typeface="Arial" panose="020B0604020202020204" pitchFamily="34" charset="0"/>
              <a:buChar char="•"/>
            </a:pPr>
            <a:r>
              <a:rPr lang="en-US" dirty="0" smtClean="0"/>
              <a:t>We</a:t>
            </a:r>
            <a:r>
              <a:rPr lang="en-US" baseline="0" dirty="0" smtClean="0"/>
              <a:t> </a:t>
            </a:r>
            <a:r>
              <a:rPr lang="en-US" baseline="0" dirty="0"/>
              <a:t>bring with us Biltmore’s best practices, methods, and approach to gracious </a:t>
            </a:r>
            <a:r>
              <a:rPr lang="en-US" baseline="0" dirty="0" smtClean="0"/>
              <a:t>hospitality – We’ll learn from each other</a:t>
            </a:r>
            <a:endParaRPr lang="en-US" baseline="0" dirty="0" smtClean="0"/>
          </a:p>
          <a:p>
            <a:pPr marL="168793" indent="-168793">
              <a:buFont typeface="Arial" panose="020B0604020202020204" pitchFamily="34" charset="0"/>
              <a:buChar char="•"/>
            </a:pPr>
            <a:r>
              <a:rPr lang="en-US" baseline="0" dirty="0" smtClean="0"/>
              <a:t>We’ll start with some foundational concepts and terminology</a:t>
            </a:r>
            <a:endParaRPr lang="en-US" baseline="0" dirty="0"/>
          </a:p>
          <a:p>
            <a:pPr marL="168793" indent="-168793">
              <a:buFont typeface="Arial" panose="020B0604020202020204" pitchFamily="34" charset="0"/>
              <a:buChar char="•"/>
            </a:pPr>
            <a:r>
              <a:rPr lang="en-US" baseline="0" dirty="0"/>
              <a:t>We’ll focus on the pivotal points in the customer experience </a:t>
            </a:r>
            <a:endParaRPr lang="en-US" baseline="0" dirty="0" smtClean="0"/>
          </a:p>
          <a:p>
            <a:pPr marL="168793" indent="-168793">
              <a:buFont typeface="Arial" panose="020B0604020202020204" pitchFamily="34" charset="0"/>
              <a:buChar char="•"/>
            </a:pPr>
            <a:r>
              <a:rPr lang="en-US" baseline="0" dirty="0" smtClean="0"/>
              <a:t>We’ll </a:t>
            </a:r>
            <a:r>
              <a:rPr lang="en-US" baseline="0" dirty="0"/>
              <a:t>find opportunities to explore and enhance the customer </a:t>
            </a:r>
            <a:r>
              <a:rPr lang="en-US" baseline="0" dirty="0" smtClean="0"/>
              <a:t>experience</a:t>
            </a:r>
          </a:p>
          <a:p>
            <a:pPr marL="168793" indent="-168793">
              <a:buFont typeface="Arial" panose="020B0604020202020204" pitchFamily="34" charset="0"/>
              <a:buChar char="•"/>
            </a:pPr>
            <a:r>
              <a:rPr lang="en-US" baseline="0" dirty="0" smtClean="0"/>
              <a:t>You </a:t>
            </a:r>
            <a:r>
              <a:rPr lang="en-US" baseline="0" dirty="0" smtClean="0"/>
              <a:t>can follow </a:t>
            </a:r>
            <a:r>
              <a:rPr lang="en-US" baseline="0" dirty="0"/>
              <a:t>along with </a:t>
            </a:r>
            <a:r>
              <a:rPr lang="en-US" baseline="0" dirty="0" smtClean="0"/>
              <a:t>your </a:t>
            </a:r>
            <a:r>
              <a:rPr lang="en-US" baseline="0" dirty="0"/>
              <a:t>Traction Plan to turn the wheels, and gain momentum when you leave this program.</a:t>
            </a:r>
            <a:endParaRPr lang="en-US" dirty="0"/>
          </a:p>
        </p:txBody>
      </p:sp>
      <p:sp>
        <p:nvSpPr>
          <p:cNvPr id="4" name="Slide Number Placeholder 3"/>
          <p:cNvSpPr>
            <a:spLocks noGrp="1"/>
          </p:cNvSpPr>
          <p:nvPr>
            <p:ph type="sldNum" sz="quarter" idx="10"/>
          </p:nvPr>
        </p:nvSpPr>
        <p:spPr/>
        <p:txBody>
          <a:bodyPr/>
          <a:lstStyle/>
          <a:p>
            <a:pPr>
              <a:defRPr/>
            </a:pPr>
            <a:fld id="{90303203-7328-4854-9C24-5F05860512DB}" type="slidenum">
              <a:rPr lang="en-US">
                <a:solidFill>
                  <a:prstClr val="black"/>
                </a:solidFill>
              </a:rPr>
              <a:pPr>
                <a:defRPr/>
              </a:pPr>
              <a:t>4</a:t>
            </a:fld>
            <a:endParaRPr lang="en-US">
              <a:solidFill>
                <a:prstClr val="black"/>
              </a:solidFill>
            </a:endParaRPr>
          </a:p>
        </p:txBody>
      </p:sp>
    </p:spTree>
    <p:extLst>
      <p:ext uri="{BB962C8B-B14F-4D97-AF65-F5344CB8AC3E}">
        <p14:creationId xmlns:p14="http://schemas.microsoft.com/office/powerpoint/2010/main" val="4224795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pPr defTabSz="900227">
              <a:defRPr/>
            </a:pPr>
            <a:r>
              <a:rPr lang="en-US" dirty="0" smtClean="0"/>
              <a:t>We’ll </a:t>
            </a:r>
            <a:r>
              <a:rPr lang="en-US" dirty="0"/>
              <a:t>talk a lot today about customers and clients, and it’s important to go ahead now and identify who your customers or clients are.  For some of you, your customers may look like the traditional client – someone external of your organization who comes to you for a product or </a:t>
            </a:r>
            <a:r>
              <a:rPr lang="en-US" dirty="0" smtClean="0"/>
              <a:t>service,</a:t>
            </a:r>
            <a:r>
              <a:rPr lang="en-US" baseline="0" dirty="0" smtClean="0"/>
              <a:t> such as staff, parents, or students.</a:t>
            </a:r>
            <a:r>
              <a:rPr lang="en-US" dirty="0" smtClean="0"/>
              <a:t>  </a:t>
            </a:r>
            <a:r>
              <a:rPr lang="en-US" dirty="0"/>
              <a:t>For others, your clients may be internal – a coworker, someone in another department, etc.  I want you to be able to relate back to your customers, whomever they may be, every time you hear “customer” or “client” throughout today’s workshop, and not just associate those terms with a traditional customer.  </a:t>
            </a:r>
            <a:endParaRPr lang="en-US" dirty="0" smtClean="0"/>
          </a:p>
          <a:p>
            <a:pPr defTabSz="900227">
              <a:defRPr/>
            </a:pPr>
            <a:r>
              <a:rPr lang="en-US" b="0" u="none" dirty="0" smtClean="0"/>
              <a:t>Create a list.  Then, share</a:t>
            </a:r>
            <a:r>
              <a:rPr lang="en-US" b="0" u="none" baseline="0" dirty="0" smtClean="0"/>
              <a:t> with your neighbors until you’ve added 2 more to your list.</a:t>
            </a:r>
            <a:endParaRPr lang="en-US" b="0" u="none" dirty="0"/>
          </a:p>
        </p:txBody>
      </p:sp>
      <p:sp>
        <p:nvSpPr>
          <p:cNvPr id="4" name="Slide Number Placeholder 3"/>
          <p:cNvSpPr>
            <a:spLocks noGrp="1"/>
          </p:cNvSpPr>
          <p:nvPr>
            <p:ph type="sldNum" sz="quarter" idx="10"/>
          </p:nvPr>
        </p:nvSpPr>
        <p:spPr/>
        <p:txBody>
          <a:bodyPr/>
          <a:lstStyle/>
          <a:p>
            <a:pPr>
              <a:defRPr/>
            </a:pPr>
            <a:fld id="{90303203-7328-4854-9C24-5F05860512DB}" type="slidenum">
              <a:rPr lang="en-US" smtClean="0"/>
              <a:pPr>
                <a:defRPr/>
              </a:pPr>
              <a:t>5</a:t>
            </a:fld>
            <a:endParaRPr lang="en-US"/>
          </a:p>
        </p:txBody>
      </p:sp>
    </p:spTree>
    <p:extLst>
      <p:ext uri="{BB962C8B-B14F-4D97-AF65-F5344CB8AC3E}">
        <p14:creationId xmlns:p14="http://schemas.microsoft.com/office/powerpoint/2010/main" val="27554049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pPr marL="0" indent="0" defTabSz="900227">
              <a:buFont typeface="Arial" panose="020B0604020202020204" pitchFamily="34" charset="0"/>
              <a:buNone/>
              <a:defRPr/>
            </a:pPr>
            <a:r>
              <a:rPr lang="en-US" dirty="0" smtClean="0"/>
              <a:t>We’ll </a:t>
            </a:r>
            <a:r>
              <a:rPr lang="en-US" dirty="0"/>
              <a:t>touch on the difference between customer service and hospitality.  </a:t>
            </a:r>
            <a:r>
              <a:rPr lang="en-US" b="1" u="sng" dirty="0"/>
              <a:t>What’s the difference? </a:t>
            </a:r>
            <a:r>
              <a:rPr lang="en-US" b="1" dirty="0"/>
              <a:t> </a:t>
            </a:r>
          </a:p>
          <a:p>
            <a:pPr marL="168793" indent="-168793" defTabSz="900227">
              <a:buFont typeface="Arial" panose="020B0604020202020204" pitchFamily="34" charset="0"/>
              <a:buChar char="•"/>
              <a:defRPr/>
            </a:pPr>
            <a:r>
              <a:rPr lang="en-US" dirty="0"/>
              <a:t>Customer service is completing the task.  It’s creating an accurate invoice.  It’s delivering the right meal at the right temperature to the right person.  It’s correctly answering a customer’s questions and completing the sale.  </a:t>
            </a:r>
          </a:p>
          <a:p>
            <a:pPr marL="168793" indent="-168793" defTabSz="900227">
              <a:buFont typeface="Arial" panose="020B0604020202020204" pitchFamily="34" charset="0"/>
              <a:buChar char="•"/>
              <a:defRPr/>
            </a:pPr>
            <a:r>
              <a:rPr lang="en-US" dirty="0"/>
              <a:t>Those things are all very important in an operation– to keeping it going and maintaining the status quo.  But, it takes more than just customer service to create a long-term successful operation, a competitive business that has a reputation for excellence – an experience so satisfying people recommend it to their friends.  </a:t>
            </a:r>
          </a:p>
          <a:p>
            <a:pPr marL="168793" indent="-168793" defTabSz="900227">
              <a:buFont typeface="Arial" panose="020B0604020202020204" pitchFamily="34" charset="0"/>
              <a:buChar char="•"/>
              <a:defRPr/>
            </a:pPr>
            <a:r>
              <a:rPr lang="en-US" dirty="0"/>
              <a:t>Gracious hospitality is an intangible – it’s warmth, sincerity, consideration.  </a:t>
            </a:r>
          </a:p>
          <a:p>
            <a:pPr marL="168793" indent="-168793" defTabSz="900227">
              <a:buFont typeface="Arial" panose="020B0604020202020204" pitchFamily="34" charset="0"/>
              <a:buChar char="•"/>
              <a:defRPr/>
            </a:pPr>
            <a:r>
              <a:rPr lang="en-US" b="1" dirty="0"/>
              <a:t>Customer service is WHAT you do for someone.  Gracious</a:t>
            </a:r>
            <a:r>
              <a:rPr lang="en-US" b="1" baseline="0" dirty="0"/>
              <a:t> Hospitality is </a:t>
            </a:r>
            <a:r>
              <a:rPr lang="en-US" b="1" dirty="0"/>
              <a:t>HOW you make a person feel.  It’s moving</a:t>
            </a:r>
            <a:r>
              <a:rPr lang="en-US" b="1" baseline="0" dirty="0"/>
              <a:t> from transactional to relational.</a:t>
            </a:r>
            <a:endParaRPr lang="en-US" b="1" dirty="0"/>
          </a:p>
          <a:p>
            <a:endParaRPr lang="en-US" dirty="0"/>
          </a:p>
        </p:txBody>
      </p:sp>
      <p:sp>
        <p:nvSpPr>
          <p:cNvPr id="4" name="Slide Number Placeholder 3"/>
          <p:cNvSpPr>
            <a:spLocks noGrp="1"/>
          </p:cNvSpPr>
          <p:nvPr>
            <p:ph type="sldNum" sz="quarter" idx="10"/>
          </p:nvPr>
        </p:nvSpPr>
        <p:spPr/>
        <p:txBody>
          <a:bodyPr/>
          <a:lstStyle/>
          <a:p>
            <a:pPr>
              <a:defRPr/>
            </a:pPr>
            <a:fld id="{90303203-7328-4854-9C24-5F05860512DB}" type="slidenum">
              <a:rPr lang="en-US">
                <a:solidFill>
                  <a:prstClr val="black"/>
                </a:solidFill>
              </a:rPr>
              <a:pPr>
                <a:defRPr/>
              </a:pPr>
              <a:t>6</a:t>
            </a:fld>
            <a:endParaRPr lang="en-US">
              <a:solidFill>
                <a:prstClr val="black"/>
              </a:solidFill>
            </a:endParaRPr>
          </a:p>
        </p:txBody>
      </p:sp>
    </p:spTree>
    <p:extLst>
      <p:ext uri="{BB962C8B-B14F-4D97-AF65-F5344CB8AC3E}">
        <p14:creationId xmlns:p14="http://schemas.microsoft.com/office/powerpoint/2010/main" val="9438391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Gracious </a:t>
            </a:r>
            <a:r>
              <a:rPr lang="en-US" dirty="0"/>
              <a:t>Hospitality</a:t>
            </a:r>
            <a:r>
              <a:rPr lang="en-US" baseline="0" dirty="0"/>
              <a:t> is really just a </a:t>
            </a:r>
            <a:r>
              <a:rPr lang="en-US" dirty="0"/>
              <a:t>Plus One approach.  It’s taking just about any situation, and considering what one small extra thing you could do to make it even better. </a:t>
            </a:r>
          </a:p>
          <a:p>
            <a:pPr marL="168793" indent="-168793">
              <a:buFont typeface="Arial" panose="020B0604020202020204" pitchFamily="34" charset="0"/>
              <a:buChar char="•"/>
            </a:pPr>
            <a:r>
              <a:rPr lang="en-US" dirty="0"/>
              <a:t>So much of the customer experience comes from the little things – short</a:t>
            </a:r>
            <a:r>
              <a:rPr lang="en-US" baseline="0" dirty="0"/>
              <a:t> conversations, small efforts, the pleases and thank </a:t>
            </a:r>
            <a:r>
              <a:rPr lang="en-US" baseline="0" dirty="0" err="1" smtClean="0"/>
              <a:t>yous</a:t>
            </a:r>
            <a:r>
              <a:rPr lang="en-US" baseline="0" dirty="0"/>
              <a:t>.</a:t>
            </a:r>
            <a:endParaRPr lang="en-US" dirty="0"/>
          </a:p>
          <a:p>
            <a:pPr marL="168793" indent="-168793">
              <a:buFont typeface="Arial" panose="020B0604020202020204" pitchFamily="34" charset="0"/>
              <a:buChar char="•"/>
            </a:pPr>
            <a:r>
              <a:rPr lang="en-US" dirty="0"/>
              <a:t>Throughout</a:t>
            </a:r>
            <a:r>
              <a:rPr lang="en-US" baseline="0" dirty="0"/>
              <a:t> our time together, you’ll probably have a few of these come to mind – whether it’s something small you can do for a customer or a coworker.  </a:t>
            </a:r>
          </a:p>
          <a:p>
            <a:pPr marL="168793" indent="-168793">
              <a:buFont typeface="Arial" panose="020B0604020202020204" pitchFamily="34" charset="0"/>
              <a:buChar char="•"/>
            </a:pPr>
            <a:r>
              <a:rPr lang="en-US" b="0" baseline="0" dirty="0"/>
              <a:t>Later, we’ll ask you to think one Plus One step you can take when serving others.  By the end of this session, you should have many that have come to mind.</a:t>
            </a:r>
            <a:endParaRPr lang="en-US" b="0" dirty="0"/>
          </a:p>
        </p:txBody>
      </p:sp>
      <p:sp>
        <p:nvSpPr>
          <p:cNvPr id="4" name="Slide Number Placeholder 3"/>
          <p:cNvSpPr>
            <a:spLocks noGrp="1"/>
          </p:cNvSpPr>
          <p:nvPr>
            <p:ph type="sldNum" sz="quarter" idx="10"/>
          </p:nvPr>
        </p:nvSpPr>
        <p:spPr/>
        <p:txBody>
          <a:bodyPr/>
          <a:lstStyle/>
          <a:p>
            <a:pPr>
              <a:defRPr/>
            </a:pPr>
            <a:fld id="{90303203-7328-4854-9C24-5F05860512DB}" type="slidenum">
              <a:rPr lang="en-US">
                <a:solidFill>
                  <a:prstClr val="black"/>
                </a:solidFill>
              </a:rPr>
              <a:pPr>
                <a:defRPr/>
              </a:pPr>
              <a:t>7</a:t>
            </a:fld>
            <a:endParaRPr lang="en-US">
              <a:solidFill>
                <a:prstClr val="black"/>
              </a:solidFill>
            </a:endParaRPr>
          </a:p>
        </p:txBody>
      </p:sp>
    </p:spTree>
    <p:extLst>
      <p:ext uri="{BB962C8B-B14F-4D97-AF65-F5344CB8AC3E}">
        <p14:creationId xmlns:p14="http://schemas.microsoft.com/office/powerpoint/2010/main" val="26654324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0303203-7328-4854-9C24-5F05860512DB}" type="slidenum">
              <a:rPr lang="en-US" smtClean="0"/>
              <a:pPr>
                <a:defRPr/>
              </a:pPr>
              <a:t>8</a:t>
            </a:fld>
            <a:endParaRPr lang="en-US"/>
          </a:p>
        </p:txBody>
      </p:sp>
    </p:spTree>
    <p:extLst>
      <p:ext uri="{BB962C8B-B14F-4D97-AF65-F5344CB8AC3E}">
        <p14:creationId xmlns:p14="http://schemas.microsoft.com/office/powerpoint/2010/main" val="22460844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r>
              <a:rPr lang="en-US" dirty="0" smtClean="0"/>
              <a:t>Brainstorm</a:t>
            </a:r>
            <a:r>
              <a:rPr lang="en-US" baseline="0" dirty="0" smtClean="0"/>
              <a:t> words and values to help them with the next exercise</a:t>
            </a:r>
            <a:endParaRPr lang="en-US" dirty="0"/>
          </a:p>
        </p:txBody>
      </p:sp>
      <p:sp>
        <p:nvSpPr>
          <p:cNvPr id="4" name="Slide Number Placeholder 3"/>
          <p:cNvSpPr>
            <a:spLocks noGrp="1"/>
          </p:cNvSpPr>
          <p:nvPr>
            <p:ph type="sldNum" sz="quarter" idx="10"/>
          </p:nvPr>
        </p:nvSpPr>
        <p:spPr/>
        <p:txBody>
          <a:bodyPr/>
          <a:lstStyle/>
          <a:p>
            <a:pPr>
              <a:defRPr/>
            </a:pPr>
            <a:fld id="{90303203-7328-4854-9C24-5F05860512DB}" type="slidenum">
              <a:rPr lang="en-US">
                <a:solidFill>
                  <a:prstClr val="black"/>
                </a:solidFill>
              </a:rPr>
              <a:pPr>
                <a:defRPr/>
              </a:pPr>
              <a:t>9</a:t>
            </a:fld>
            <a:endParaRPr lang="en-US">
              <a:solidFill>
                <a:prstClr val="black"/>
              </a:solidFill>
            </a:endParaRPr>
          </a:p>
        </p:txBody>
      </p:sp>
    </p:spTree>
    <p:extLst>
      <p:ext uri="{BB962C8B-B14F-4D97-AF65-F5344CB8AC3E}">
        <p14:creationId xmlns:p14="http://schemas.microsoft.com/office/powerpoint/2010/main" val="2948909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Layout">
    <p:spTree>
      <p:nvGrpSpPr>
        <p:cNvPr id="1" name=""/>
        <p:cNvGrpSpPr/>
        <p:nvPr/>
      </p:nvGrpSpPr>
      <p:grpSpPr>
        <a:xfrm>
          <a:off x="0" y="0"/>
          <a:ext cx="0" cy="0"/>
          <a:chOff x="0" y="0"/>
          <a:chExt cx="0" cy="0"/>
        </a:xfrm>
      </p:grpSpPr>
      <p:sp>
        <p:nvSpPr>
          <p:cNvPr id="3" name="Text Placeholder 2"/>
          <p:cNvSpPr>
            <a:spLocks noGrp="1"/>
          </p:cNvSpPr>
          <p:nvPr>
            <p:ph idx="1"/>
          </p:nvPr>
        </p:nvSpPr>
        <p:spPr>
          <a:xfrm>
            <a:off x="457200" y="1447802"/>
            <a:ext cx="8229600" cy="4525963"/>
          </a:xfrm>
          <a:prstGeom prst="rect">
            <a:avLst/>
          </a:prstGeom>
        </p:spPr>
        <p:txBody>
          <a:bodyPr vert="horz" lIns="91440" tIns="45720" rIns="91440" bIns="45720" rtlCol="0">
            <a:normAutofit/>
          </a:bodyPr>
          <a:lstStyle>
            <a:lvl1pPr marL="0" indent="0">
              <a:buNone/>
              <a:defRPr/>
            </a:lvl1pPr>
            <a:lvl2pPr marL="685800" indent="-342900">
              <a:buFont typeface="Arial"/>
              <a:buChar cha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Placeholder 1"/>
          <p:cNvSpPr>
            <a:spLocks noGrp="1"/>
          </p:cNvSpPr>
          <p:nvPr>
            <p:ph type="title" hasCustomPrompt="1"/>
          </p:nvPr>
        </p:nvSpPr>
        <p:spPr>
          <a:xfrm>
            <a:off x="152400" y="7131"/>
            <a:ext cx="8839200" cy="1059671"/>
          </a:xfrm>
          <a:prstGeom prst="rect">
            <a:avLst/>
          </a:prstGeom>
        </p:spPr>
        <p:txBody>
          <a:bodyPr vert="horz" lIns="91440" tIns="45720" rIns="91440" bIns="45720" rtlCol="0" anchor="ctr">
            <a:normAutofit/>
          </a:bodyPr>
          <a:lstStyle/>
          <a:p>
            <a:r>
              <a:rPr lang="en-US" dirty="0"/>
              <a:t>CLICK TO ADD TITLE</a:t>
            </a:r>
          </a:p>
        </p:txBody>
      </p:sp>
      <p:sp>
        <p:nvSpPr>
          <p:cNvPr id="6" name="Footer Placeholder 4"/>
          <p:cNvSpPr>
            <a:spLocks noGrp="1"/>
          </p:cNvSpPr>
          <p:nvPr>
            <p:ph type="ftr" sz="quarter" idx="11"/>
          </p:nvPr>
        </p:nvSpPr>
        <p:spPr>
          <a:xfrm>
            <a:off x="1219200" y="6388655"/>
            <a:ext cx="4191000" cy="365125"/>
          </a:xfrm>
          <a:prstGeom prst="rect">
            <a:avLst/>
          </a:prstGeom>
        </p:spPr>
        <p:txBody>
          <a:bodyPr vert="horz" lIns="91440" tIns="45720" rIns="91440" bIns="45720" rtlCol="0" anchor="ctr"/>
          <a:lstStyle>
            <a:lvl1pPr algn="l">
              <a:defRPr sz="900" b="0" i="0" cap="all">
                <a:solidFill>
                  <a:schemeClr val="tx1"/>
                </a:solidFill>
                <a:latin typeface="Times"/>
                <a:cs typeface="Times"/>
              </a:defRPr>
            </a:lvl1pPr>
          </a:lstStyle>
          <a:p>
            <a:endParaRPr lang="en-US" dirty="0"/>
          </a:p>
        </p:txBody>
      </p:sp>
      <p:sp>
        <p:nvSpPr>
          <p:cNvPr id="7" name="Slide Number Placeholder 5"/>
          <p:cNvSpPr>
            <a:spLocks noGrp="1"/>
          </p:cNvSpPr>
          <p:nvPr>
            <p:ph type="sldNum" sz="quarter" idx="12"/>
          </p:nvPr>
        </p:nvSpPr>
        <p:spPr>
          <a:xfrm>
            <a:off x="457200" y="6388656"/>
            <a:ext cx="609600" cy="349249"/>
          </a:xfrm>
          <a:prstGeom prst="rect">
            <a:avLst/>
          </a:prstGeom>
        </p:spPr>
        <p:txBody>
          <a:bodyPr vert="horz" lIns="91440" tIns="45720" rIns="91440" bIns="45720" rtlCol="0" anchor="ctr"/>
          <a:lstStyle>
            <a:lvl1pPr algn="l">
              <a:defRPr sz="900" b="0" i="0">
                <a:solidFill>
                  <a:srgbClr val="000000"/>
                </a:solidFill>
                <a:latin typeface="Times"/>
                <a:cs typeface="Times"/>
              </a:defRPr>
            </a:lvl1pPr>
          </a:lstStyle>
          <a:p>
            <a:fld id="{D7E63A33-8271-4DD0-9C48-789913D7C115}" type="slidenum">
              <a:rPr lang="en-US" smtClean="0"/>
              <a:pPr/>
              <a:t>‹#›</a:t>
            </a:fld>
            <a:endParaRPr lang="en-US" dirty="0"/>
          </a:p>
        </p:txBody>
      </p:sp>
    </p:spTree>
    <p:extLst>
      <p:ext uri="{BB962C8B-B14F-4D97-AF65-F5344CB8AC3E}">
        <p14:creationId xmlns:p14="http://schemas.microsoft.com/office/powerpoint/2010/main" val="3639955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resentation Title">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11" name="Picture 10" descr="biltmore_core_alt_rev.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00801" y="6019802"/>
            <a:ext cx="2251853" cy="380999"/>
          </a:xfrm>
          <a:prstGeom prst="rect">
            <a:avLst/>
          </a:prstGeom>
          <a:effectLst>
            <a:outerShdw blurRad="50800" dist="38100" dir="2700000" algn="tl" rotWithShape="0">
              <a:schemeClr val="tx1">
                <a:alpha val="43000"/>
              </a:schemeClr>
            </a:outerShdw>
          </a:effectLst>
        </p:spPr>
      </p:pic>
      <p:sp>
        <p:nvSpPr>
          <p:cNvPr id="5" name="Title 1"/>
          <p:cNvSpPr>
            <a:spLocks noGrp="1"/>
          </p:cNvSpPr>
          <p:nvPr>
            <p:ph type="title"/>
          </p:nvPr>
        </p:nvSpPr>
        <p:spPr>
          <a:xfrm>
            <a:off x="457200" y="687171"/>
            <a:ext cx="8229600" cy="1292662"/>
          </a:xfrm>
        </p:spPr>
        <p:txBody>
          <a:bodyPr/>
          <a:lstStyle/>
          <a:p>
            <a:r>
              <a:rPr lang="en-US" dirty="0"/>
              <a:t>Click to edit Master title style</a:t>
            </a:r>
          </a:p>
        </p:txBody>
      </p:sp>
    </p:spTree>
    <p:extLst>
      <p:ext uri="{BB962C8B-B14F-4D97-AF65-F5344CB8AC3E}">
        <p14:creationId xmlns:p14="http://schemas.microsoft.com/office/powerpoint/2010/main" val="868332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10253"/>
            <a:ext cx="8229600" cy="1246495"/>
          </a:xfrm>
        </p:spPr>
        <p:txBody>
          <a:bodyPr/>
          <a:lstStyle>
            <a:lvl1pPr>
              <a:defRPr sz="3750" cap="all"/>
            </a:lvl1pPr>
          </a:lstStyle>
          <a:p>
            <a:r>
              <a:rPr lang="en-US" dirty="0"/>
              <a:t>Click to edit Master title style</a:t>
            </a:r>
          </a:p>
        </p:txBody>
      </p:sp>
      <p:sp>
        <p:nvSpPr>
          <p:cNvPr id="13" name="Footer Placeholder 4"/>
          <p:cNvSpPr>
            <a:spLocks noGrp="1"/>
          </p:cNvSpPr>
          <p:nvPr>
            <p:ph type="ftr" sz="quarter" idx="3"/>
          </p:nvPr>
        </p:nvSpPr>
        <p:spPr>
          <a:xfrm>
            <a:off x="1213634" y="6388655"/>
            <a:ext cx="4343400" cy="365125"/>
          </a:xfrm>
          <a:prstGeom prst="rect">
            <a:avLst/>
          </a:prstGeom>
        </p:spPr>
        <p:txBody>
          <a:bodyPr vert="horz" lIns="91440" tIns="45720" rIns="91440" bIns="45720" rtlCol="0" anchor="ctr"/>
          <a:lstStyle>
            <a:lvl1pPr algn="l">
              <a:defRPr sz="900" cap="all">
                <a:solidFill>
                  <a:srgbClr val="EEECE1"/>
                </a:solidFill>
                <a:latin typeface="Times"/>
                <a:cs typeface="Times"/>
              </a:defRPr>
            </a:lvl1pPr>
          </a:lstStyle>
          <a:p>
            <a:endParaRPr lang="en-US" dirty="0"/>
          </a:p>
        </p:txBody>
      </p:sp>
      <p:sp>
        <p:nvSpPr>
          <p:cNvPr id="21" name="Subtitle 2"/>
          <p:cNvSpPr>
            <a:spLocks noGrp="1"/>
          </p:cNvSpPr>
          <p:nvPr>
            <p:ph type="subTitle" idx="1" hasCustomPrompt="1"/>
          </p:nvPr>
        </p:nvSpPr>
        <p:spPr>
          <a:xfrm>
            <a:off x="1371600" y="2209800"/>
            <a:ext cx="6400800" cy="415498"/>
          </a:xfrm>
          <a:prstGeom prst="rect">
            <a:avLst/>
          </a:prstGeom>
        </p:spPr>
        <p:txBody>
          <a:bodyPr>
            <a:spAutoFit/>
          </a:bodyPr>
          <a:lstStyle>
            <a:lvl1pPr marL="0" indent="0" algn="ctr">
              <a:buNone/>
              <a:defRPr sz="2100">
                <a:solidFill>
                  <a:schemeClr val="tx1">
                    <a:lumMod val="65000"/>
                    <a:lumOff val="35000"/>
                  </a:schemeClr>
                </a:solidFill>
                <a:latin typeface="Times"/>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add subtitle</a:t>
            </a:r>
          </a:p>
        </p:txBody>
      </p:sp>
      <p:sp>
        <p:nvSpPr>
          <p:cNvPr id="23" name="Text Placeholder 2"/>
          <p:cNvSpPr>
            <a:spLocks noGrp="1"/>
          </p:cNvSpPr>
          <p:nvPr>
            <p:ph type="body" sz="quarter" idx="10" hasCustomPrompt="1"/>
          </p:nvPr>
        </p:nvSpPr>
        <p:spPr>
          <a:xfrm>
            <a:off x="5855306" y="6400800"/>
            <a:ext cx="914400" cy="381000"/>
          </a:xfrm>
          <a:prstGeom prst="rect">
            <a:avLst/>
          </a:prstGeom>
        </p:spPr>
        <p:txBody>
          <a:bodyPr vert="horz" wrap="none" anchor="ctr" anchorCtr="0"/>
          <a:lstStyle>
            <a:lvl1pPr marL="0" indent="0" algn="r">
              <a:buFontTx/>
              <a:buNone/>
              <a:defRPr sz="900">
                <a:solidFill>
                  <a:schemeClr val="bg2"/>
                </a:solidFill>
                <a:latin typeface="Times"/>
              </a:defRPr>
            </a:lvl1pPr>
            <a:lvl2pPr marL="342900" indent="0">
              <a:buFontTx/>
              <a:buNone/>
              <a:defRPr sz="900">
                <a:solidFill>
                  <a:schemeClr val="bg2"/>
                </a:solidFill>
                <a:latin typeface="Times"/>
              </a:defRPr>
            </a:lvl2pPr>
            <a:lvl3pPr marL="685800" indent="0">
              <a:buFontTx/>
              <a:buNone/>
              <a:defRPr sz="900">
                <a:solidFill>
                  <a:schemeClr val="bg2"/>
                </a:solidFill>
                <a:latin typeface="Times"/>
              </a:defRPr>
            </a:lvl3pPr>
            <a:lvl4pPr marL="1028700" indent="0">
              <a:buFontTx/>
              <a:buNone/>
              <a:defRPr sz="900">
                <a:solidFill>
                  <a:schemeClr val="bg2"/>
                </a:solidFill>
                <a:latin typeface="Times"/>
              </a:defRPr>
            </a:lvl4pPr>
            <a:lvl5pPr marL="1371600" indent="0">
              <a:buFontTx/>
              <a:buNone/>
              <a:defRPr sz="900">
                <a:solidFill>
                  <a:schemeClr val="bg2"/>
                </a:solidFill>
                <a:latin typeface="Times"/>
              </a:defRPr>
            </a:lvl5pPr>
          </a:lstStyle>
          <a:p>
            <a:pPr lvl="0"/>
            <a:r>
              <a:rPr lang="en-US" dirty="0"/>
              <a:t>6/22/15</a:t>
            </a:r>
          </a:p>
        </p:txBody>
      </p:sp>
      <p:pic>
        <p:nvPicPr>
          <p:cNvPr id="10" name="Picture 9" descr="biltmore_core_alt_rev.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37476" y="6499225"/>
            <a:ext cx="1268086" cy="214552"/>
          </a:xfrm>
          <a:prstGeom prst="rect">
            <a:avLst/>
          </a:prstGeom>
          <a:effectLst>
            <a:outerShdw blurRad="50800" dist="38100" dir="2700000" algn="tl" rotWithShape="0">
              <a:schemeClr val="tx1">
                <a:alpha val="43000"/>
              </a:schemeClr>
            </a:outerShdw>
          </a:effectLst>
        </p:spPr>
      </p:pic>
      <p:sp>
        <p:nvSpPr>
          <p:cNvPr id="12" name="Slide Number Placeholder 5"/>
          <p:cNvSpPr>
            <a:spLocks noGrp="1"/>
          </p:cNvSpPr>
          <p:nvPr>
            <p:ph type="sldNum" sz="quarter" idx="12"/>
          </p:nvPr>
        </p:nvSpPr>
        <p:spPr>
          <a:xfrm>
            <a:off x="457200" y="6388656"/>
            <a:ext cx="609600" cy="349249"/>
          </a:xfrm>
          <a:prstGeom prst="rect">
            <a:avLst/>
          </a:prstGeom>
        </p:spPr>
        <p:txBody>
          <a:bodyPr vert="horz" lIns="91440" tIns="45720" rIns="91440" bIns="45720" rtlCol="0" anchor="ctr"/>
          <a:lstStyle>
            <a:lvl1pPr algn="l">
              <a:defRPr sz="900" b="0" i="0">
                <a:solidFill>
                  <a:srgbClr val="FFFBF7"/>
                </a:solidFill>
                <a:latin typeface="Times"/>
                <a:cs typeface="Times"/>
              </a:defRPr>
            </a:lvl1pPr>
          </a:lstStyle>
          <a:p>
            <a:fld id="{D7E63A33-8271-4DD0-9C48-789913D7C115}" type="slidenum">
              <a:rPr lang="en-US" smtClean="0"/>
              <a:pPr/>
              <a:t>‹#›</a:t>
            </a:fld>
            <a:endParaRPr lang="en-US" dirty="0"/>
          </a:p>
        </p:txBody>
      </p:sp>
    </p:spTree>
    <p:extLst>
      <p:ext uri="{BB962C8B-B14F-4D97-AF65-F5344CB8AC3E}">
        <p14:creationId xmlns:p14="http://schemas.microsoft.com/office/powerpoint/2010/main" val="41946211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Layout">
    <p:spTree>
      <p:nvGrpSpPr>
        <p:cNvPr id="1" name=""/>
        <p:cNvGrpSpPr/>
        <p:nvPr/>
      </p:nvGrpSpPr>
      <p:grpSpPr>
        <a:xfrm>
          <a:off x="0" y="0"/>
          <a:ext cx="0" cy="0"/>
          <a:chOff x="0" y="0"/>
          <a:chExt cx="0" cy="0"/>
        </a:xfrm>
      </p:grpSpPr>
      <p:sp>
        <p:nvSpPr>
          <p:cNvPr id="3" name="Text Placeholder 2"/>
          <p:cNvSpPr>
            <a:spLocks noGrp="1"/>
          </p:cNvSpPr>
          <p:nvPr>
            <p:ph idx="1"/>
          </p:nvPr>
        </p:nvSpPr>
        <p:spPr>
          <a:xfrm>
            <a:off x="457200" y="1447802"/>
            <a:ext cx="8229600" cy="4525963"/>
          </a:xfrm>
          <a:prstGeom prst="rect">
            <a:avLst/>
          </a:prstGeom>
        </p:spPr>
        <p:txBody>
          <a:bodyPr vert="horz" lIns="91440" tIns="45720" rIns="91440" bIns="45720" rtlCol="0">
            <a:normAutofit/>
          </a:bodyPr>
          <a:lstStyle>
            <a:lvl1pPr marL="0" indent="0">
              <a:buNone/>
              <a:defRPr/>
            </a:lvl1pPr>
            <a:lvl2pPr marL="685800" indent="-342900">
              <a:buFont typeface="Arial"/>
              <a:buChar cha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Placeholder 1"/>
          <p:cNvSpPr>
            <a:spLocks noGrp="1"/>
          </p:cNvSpPr>
          <p:nvPr>
            <p:ph type="title" hasCustomPrompt="1"/>
          </p:nvPr>
        </p:nvSpPr>
        <p:spPr>
          <a:xfrm>
            <a:off x="152400" y="7131"/>
            <a:ext cx="8839200" cy="1059671"/>
          </a:xfrm>
          <a:prstGeom prst="rect">
            <a:avLst/>
          </a:prstGeom>
        </p:spPr>
        <p:txBody>
          <a:bodyPr vert="horz" lIns="91440" tIns="45720" rIns="91440" bIns="45720" rtlCol="0" anchor="ctr">
            <a:normAutofit/>
          </a:bodyPr>
          <a:lstStyle/>
          <a:p>
            <a:r>
              <a:rPr lang="en-US" dirty="0"/>
              <a:t>CLICK TO ADD TITLE</a:t>
            </a:r>
          </a:p>
        </p:txBody>
      </p:sp>
      <p:sp>
        <p:nvSpPr>
          <p:cNvPr id="6" name="Footer Placeholder 4"/>
          <p:cNvSpPr>
            <a:spLocks noGrp="1"/>
          </p:cNvSpPr>
          <p:nvPr>
            <p:ph type="ftr" sz="quarter" idx="11"/>
          </p:nvPr>
        </p:nvSpPr>
        <p:spPr>
          <a:xfrm>
            <a:off x="1219200" y="6388655"/>
            <a:ext cx="4191000" cy="365125"/>
          </a:xfrm>
          <a:prstGeom prst="rect">
            <a:avLst/>
          </a:prstGeom>
        </p:spPr>
        <p:txBody>
          <a:bodyPr vert="horz" lIns="91440" tIns="45720" rIns="91440" bIns="45720" rtlCol="0" anchor="ctr"/>
          <a:lstStyle>
            <a:lvl1pPr algn="l">
              <a:defRPr sz="900" b="0" i="0" cap="all">
                <a:solidFill>
                  <a:schemeClr val="tx1"/>
                </a:solidFill>
                <a:latin typeface="Times"/>
                <a:cs typeface="Times"/>
              </a:defRPr>
            </a:lvl1pPr>
          </a:lstStyle>
          <a:p>
            <a:endParaRPr lang="en-US" dirty="0">
              <a:solidFill>
                <a:prstClr val="black"/>
              </a:solidFill>
            </a:endParaRPr>
          </a:p>
        </p:txBody>
      </p:sp>
      <p:sp>
        <p:nvSpPr>
          <p:cNvPr id="7" name="Slide Number Placeholder 5"/>
          <p:cNvSpPr>
            <a:spLocks noGrp="1"/>
          </p:cNvSpPr>
          <p:nvPr>
            <p:ph type="sldNum" sz="quarter" idx="12"/>
          </p:nvPr>
        </p:nvSpPr>
        <p:spPr>
          <a:xfrm>
            <a:off x="457200" y="6388656"/>
            <a:ext cx="609600" cy="349249"/>
          </a:xfrm>
          <a:prstGeom prst="rect">
            <a:avLst/>
          </a:prstGeom>
        </p:spPr>
        <p:txBody>
          <a:bodyPr vert="horz" lIns="91440" tIns="45720" rIns="91440" bIns="45720" rtlCol="0" anchor="ctr"/>
          <a:lstStyle>
            <a:lvl1pPr algn="l">
              <a:defRPr sz="900" b="0" i="0">
                <a:solidFill>
                  <a:srgbClr val="000000"/>
                </a:solidFill>
                <a:latin typeface="Times"/>
                <a:cs typeface="Times"/>
              </a:defRPr>
            </a:lvl1pPr>
          </a:lstStyle>
          <a:p>
            <a:fld id="{D7E63A33-8271-4DD0-9C48-789913D7C115}" type="slidenum">
              <a:rPr lang="en-US" smtClean="0"/>
              <a:pPr/>
              <a:t>‹#›</a:t>
            </a:fld>
            <a:endParaRPr lang="en-US" dirty="0"/>
          </a:p>
        </p:txBody>
      </p:sp>
    </p:spTree>
    <p:extLst>
      <p:ext uri="{BB962C8B-B14F-4D97-AF65-F5344CB8AC3E}">
        <p14:creationId xmlns:p14="http://schemas.microsoft.com/office/powerpoint/2010/main" val="5077908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535347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1447802"/>
            <a:ext cx="5486400" cy="3962399"/>
          </a:xfrm>
          <a:solidFill>
            <a:schemeClr val="bg1"/>
          </a:solidFill>
          <a:ln w="6350">
            <a:solidFill>
              <a:schemeClr val="tx1">
                <a:lumMod val="65000"/>
                <a:lumOff val="35000"/>
              </a:schemeClr>
            </a:solidFill>
          </a:ln>
          <a:effectLst>
            <a:glow rad="101600">
              <a:srgbClr val="F8F1EF">
                <a:alpha val="49000"/>
              </a:srgbClr>
            </a:glow>
          </a:effectLst>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457200" y="1447800"/>
            <a:ext cx="2590800" cy="3962400"/>
          </a:xfrm>
        </p:spPr>
        <p:txBody>
          <a:bodyPr>
            <a:normAutofit/>
          </a:bodyPr>
          <a:lstStyle>
            <a:lvl1pPr marL="0" indent="0">
              <a:buNone/>
              <a:defRPr sz="21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15" name="Title 14"/>
          <p:cNvSpPr>
            <a:spLocks noGrp="1"/>
          </p:cNvSpPr>
          <p:nvPr>
            <p:ph type="title" hasCustomPrompt="1"/>
          </p:nvPr>
        </p:nvSpPr>
        <p:spPr/>
        <p:txBody>
          <a:bodyPr/>
          <a:lstStyle/>
          <a:p>
            <a:r>
              <a:rPr lang="en-US" dirty="0"/>
              <a:t>CLICK TO ADD TITLE</a:t>
            </a:r>
          </a:p>
        </p:txBody>
      </p:sp>
      <p:sp>
        <p:nvSpPr>
          <p:cNvPr id="13" name="Footer Placeholder 4"/>
          <p:cNvSpPr>
            <a:spLocks noGrp="1"/>
          </p:cNvSpPr>
          <p:nvPr>
            <p:ph type="ftr" sz="quarter" idx="11"/>
          </p:nvPr>
        </p:nvSpPr>
        <p:spPr>
          <a:xfrm>
            <a:off x="1219200" y="6388655"/>
            <a:ext cx="4191000" cy="365125"/>
          </a:xfrm>
          <a:prstGeom prst="rect">
            <a:avLst/>
          </a:prstGeom>
        </p:spPr>
        <p:txBody>
          <a:bodyPr vert="horz" lIns="91440" tIns="45720" rIns="91440" bIns="45720" rtlCol="0" anchor="ctr"/>
          <a:lstStyle>
            <a:lvl1pPr algn="l">
              <a:defRPr sz="900" b="0" i="0" cap="all">
                <a:solidFill>
                  <a:schemeClr val="tx1"/>
                </a:solidFill>
                <a:latin typeface="Times"/>
                <a:cs typeface="Times"/>
              </a:defRPr>
            </a:lvl1pPr>
          </a:lstStyle>
          <a:p>
            <a:endParaRPr lang="en-US" dirty="0">
              <a:solidFill>
                <a:prstClr val="black"/>
              </a:solidFill>
            </a:endParaRPr>
          </a:p>
        </p:txBody>
      </p:sp>
      <p:sp>
        <p:nvSpPr>
          <p:cNvPr id="14" name="Slide Number Placeholder 5"/>
          <p:cNvSpPr>
            <a:spLocks noGrp="1"/>
          </p:cNvSpPr>
          <p:nvPr>
            <p:ph type="sldNum" sz="quarter" idx="12"/>
          </p:nvPr>
        </p:nvSpPr>
        <p:spPr>
          <a:xfrm>
            <a:off x="457200" y="6388656"/>
            <a:ext cx="609600" cy="349249"/>
          </a:xfrm>
          <a:prstGeom prst="rect">
            <a:avLst/>
          </a:prstGeom>
        </p:spPr>
        <p:txBody>
          <a:bodyPr vert="horz" lIns="91440" tIns="45720" rIns="91440" bIns="45720" rtlCol="0" anchor="ctr"/>
          <a:lstStyle>
            <a:lvl1pPr algn="l">
              <a:defRPr sz="900" b="0" i="0">
                <a:solidFill>
                  <a:srgbClr val="000000"/>
                </a:solidFill>
                <a:latin typeface="Times"/>
                <a:cs typeface="Times"/>
              </a:defRPr>
            </a:lvl1pPr>
          </a:lstStyle>
          <a:p>
            <a:fld id="{D7E63A33-8271-4DD0-9C48-789913D7C115}" type="slidenum">
              <a:rPr lang="en-US" smtClean="0"/>
              <a:pPr/>
              <a:t>‹#›</a:t>
            </a:fld>
            <a:endParaRPr lang="en-US" dirty="0"/>
          </a:p>
        </p:txBody>
      </p:sp>
    </p:spTree>
    <p:extLst>
      <p:ext uri="{BB962C8B-B14F-4D97-AF65-F5344CB8AC3E}">
        <p14:creationId xmlns:p14="http://schemas.microsoft.com/office/powerpoint/2010/main" val="34767816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userDrawn="1"/>
        </p:nvSpPr>
        <p:spPr>
          <a:xfrm>
            <a:off x="0" y="0"/>
            <a:ext cx="9144000" cy="4114800"/>
          </a:xfrm>
          <a:prstGeom prst="rect">
            <a:avLst/>
          </a:prstGeom>
          <a:solidFill>
            <a:srgbClr val="FFFB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3575050" y="381003"/>
            <a:ext cx="5111750" cy="5486399"/>
          </a:xfrm>
        </p:spPr>
        <p:txBody>
          <a:bodyPr/>
          <a:lstStyle>
            <a:lvl1pPr>
              <a:defRPr sz="2100"/>
            </a:lvl1pPr>
            <a:lvl2pPr>
              <a:defRPr sz="18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1905002"/>
            <a:ext cx="3008313" cy="4035205"/>
          </a:xfrm>
        </p:spPr>
        <p:txBody>
          <a:bodyPr>
            <a:normAutofit/>
          </a:bodyPr>
          <a:lstStyle>
            <a:lvl1pPr marL="0" indent="0">
              <a:buNone/>
              <a:defRPr sz="21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2" name="Title 1"/>
          <p:cNvSpPr>
            <a:spLocks noGrp="1"/>
          </p:cNvSpPr>
          <p:nvPr>
            <p:ph type="title" hasCustomPrompt="1"/>
          </p:nvPr>
        </p:nvSpPr>
        <p:spPr>
          <a:xfrm>
            <a:off x="457201" y="381003"/>
            <a:ext cx="3008313" cy="1384995"/>
          </a:xfrm>
          <a:prstGeom prst="rect">
            <a:avLst/>
          </a:prstGeom>
        </p:spPr>
        <p:txBody>
          <a:bodyPr anchor="t" anchorCtr="0">
            <a:noAutofit/>
          </a:bodyPr>
          <a:lstStyle>
            <a:lvl1pPr algn="l">
              <a:defRPr sz="2100" b="1" i="0" cap="none" baseline="0"/>
            </a:lvl1pPr>
          </a:lstStyle>
          <a:p>
            <a:r>
              <a:rPr lang="en-US" dirty="0"/>
              <a:t>Click to edit Master subtitle style</a:t>
            </a:r>
          </a:p>
        </p:txBody>
      </p:sp>
      <p:sp>
        <p:nvSpPr>
          <p:cNvPr id="14" name="Footer Placeholder 4"/>
          <p:cNvSpPr>
            <a:spLocks noGrp="1"/>
          </p:cNvSpPr>
          <p:nvPr>
            <p:ph type="ftr" sz="quarter" idx="11"/>
          </p:nvPr>
        </p:nvSpPr>
        <p:spPr>
          <a:xfrm>
            <a:off x="1219200" y="6388655"/>
            <a:ext cx="4191000" cy="365125"/>
          </a:xfrm>
          <a:prstGeom prst="rect">
            <a:avLst/>
          </a:prstGeom>
        </p:spPr>
        <p:txBody>
          <a:bodyPr vert="horz" lIns="91440" tIns="45720" rIns="91440" bIns="45720" rtlCol="0" anchor="ctr"/>
          <a:lstStyle>
            <a:lvl1pPr algn="l">
              <a:defRPr sz="900" b="0" i="0" cap="all">
                <a:solidFill>
                  <a:schemeClr val="tx1"/>
                </a:solidFill>
                <a:latin typeface="Times"/>
                <a:cs typeface="Times"/>
              </a:defRPr>
            </a:lvl1pPr>
          </a:lstStyle>
          <a:p>
            <a:endParaRPr lang="en-US" dirty="0">
              <a:solidFill>
                <a:prstClr val="black"/>
              </a:solidFill>
            </a:endParaRPr>
          </a:p>
        </p:txBody>
      </p:sp>
      <p:sp>
        <p:nvSpPr>
          <p:cNvPr id="15" name="Slide Number Placeholder 5"/>
          <p:cNvSpPr>
            <a:spLocks noGrp="1"/>
          </p:cNvSpPr>
          <p:nvPr>
            <p:ph type="sldNum" sz="quarter" idx="12"/>
          </p:nvPr>
        </p:nvSpPr>
        <p:spPr>
          <a:xfrm>
            <a:off x="457200" y="6388656"/>
            <a:ext cx="609600" cy="349249"/>
          </a:xfrm>
          <a:prstGeom prst="rect">
            <a:avLst/>
          </a:prstGeom>
        </p:spPr>
        <p:txBody>
          <a:bodyPr vert="horz" lIns="91440" tIns="45720" rIns="91440" bIns="45720" rtlCol="0" anchor="ctr"/>
          <a:lstStyle>
            <a:lvl1pPr algn="l">
              <a:defRPr sz="900" b="0" i="0">
                <a:solidFill>
                  <a:srgbClr val="000000"/>
                </a:solidFill>
                <a:latin typeface="Times"/>
                <a:cs typeface="Times"/>
              </a:defRPr>
            </a:lvl1pPr>
          </a:lstStyle>
          <a:p>
            <a:fld id="{D7E63A33-8271-4DD0-9C48-789913D7C115}" type="slidenum">
              <a:rPr lang="en-US" smtClean="0"/>
              <a:pPr/>
              <a:t>‹#›</a:t>
            </a:fld>
            <a:endParaRPr lang="en-US" dirty="0"/>
          </a:p>
        </p:txBody>
      </p:sp>
    </p:spTree>
    <p:extLst>
      <p:ext uri="{BB962C8B-B14F-4D97-AF65-F5344CB8AC3E}">
        <p14:creationId xmlns:p14="http://schemas.microsoft.com/office/powerpoint/2010/main" val="16757326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with Subheadings">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71600"/>
            <a:ext cx="4040188" cy="868362"/>
          </a:xfrm>
        </p:spPr>
        <p:txBody>
          <a:bodyPr anchor="b">
            <a:noAutofit/>
          </a:bodyPr>
          <a:lstStyle>
            <a:lvl1pPr marL="0" indent="0">
              <a:buNone/>
              <a:defRPr sz="21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457200" y="2286001"/>
            <a:ext cx="4040188" cy="38401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6" y="1371600"/>
            <a:ext cx="4041775" cy="868362"/>
          </a:xfrm>
        </p:spPr>
        <p:txBody>
          <a:bodyPr anchor="b">
            <a:noAutofit/>
          </a:bodyPr>
          <a:lstStyle>
            <a:lvl1pPr marL="0" indent="0">
              <a:buNone/>
              <a:defRPr sz="21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286001"/>
            <a:ext cx="4041775" cy="38401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Placeholder 1"/>
          <p:cNvSpPr>
            <a:spLocks noGrp="1"/>
          </p:cNvSpPr>
          <p:nvPr>
            <p:ph type="title" hasCustomPrompt="1"/>
          </p:nvPr>
        </p:nvSpPr>
        <p:spPr>
          <a:xfrm>
            <a:off x="152400" y="7131"/>
            <a:ext cx="8839200" cy="1059671"/>
          </a:xfrm>
          <a:prstGeom prst="rect">
            <a:avLst/>
          </a:prstGeom>
        </p:spPr>
        <p:txBody>
          <a:bodyPr vert="horz" lIns="91440" tIns="45720" rIns="91440" bIns="45720" rtlCol="0" anchor="ctr">
            <a:normAutofit/>
          </a:bodyPr>
          <a:lstStyle/>
          <a:p>
            <a:r>
              <a:rPr lang="en-US" dirty="0"/>
              <a:t>CLICK TO ADD TITLE</a:t>
            </a:r>
          </a:p>
        </p:txBody>
      </p:sp>
      <p:sp>
        <p:nvSpPr>
          <p:cNvPr id="15" name="Footer Placeholder 4"/>
          <p:cNvSpPr>
            <a:spLocks noGrp="1"/>
          </p:cNvSpPr>
          <p:nvPr>
            <p:ph type="ftr" sz="quarter" idx="11"/>
          </p:nvPr>
        </p:nvSpPr>
        <p:spPr>
          <a:xfrm>
            <a:off x="1219200" y="6388655"/>
            <a:ext cx="4191000" cy="365125"/>
          </a:xfrm>
          <a:prstGeom prst="rect">
            <a:avLst/>
          </a:prstGeom>
        </p:spPr>
        <p:txBody>
          <a:bodyPr vert="horz" lIns="91440" tIns="45720" rIns="91440" bIns="45720" rtlCol="0" anchor="ctr"/>
          <a:lstStyle>
            <a:lvl1pPr algn="l">
              <a:defRPr sz="900" b="0" i="0" cap="all">
                <a:solidFill>
                  <a:schemeClr val="tx1"/>
                </a:solidFill>
                <a:latin typeface="Times"/>
                <a:cs typeface="Times"/>
              </a:defRPr>
            </a:lvl1pPr>
          </a:lstStyle>
          <a:p>
            <a:endParaRPr lang="en-US" dirty="0">
              <a:solidFill>
                <a:prstClr val="black"/>
              </a:solidFill>
            </a:endParaRPr>
          </a:p>
        </p:txBody>
      </p:sp>
      <p:sp>
        <p:nvSpPr>
          <p:cNvPr id="16" name="Slide Number Placeholder 5"/>
          <p:cNvSpPr>
            <a:spLocks noGrp="1"/>
          </p:cNvSpPr>
          <p:nvPr>
            <p:ph type="sldNum" sz="quarter" idx="12"/>
          </p:nvPr>
        </p:nvSpPr>
        <p:spPr>
          <a:xfrm>
            <a:off x="457200" y="6388656"/>
            <a:ext cx="609600" cy="349249"/>
          </a:xfrm>
          <a:prstGeom prst="rect">
            <a:avLst/>
          </a:prstGeom>
        </p:spPr>
        <p:txBody>
          <a:bodyPr vert="horz" lIns="91440" tIns="45720" rIns="91440" bIns="45720" rtlCol="0" anchor="ctr"/>
          <a:lstStyle>
            <a:lvl1pPr algn="l">
              <a:defRPr sz="900" b="0" i="0">
                <a:solidFill>
                  <a:srgbClr val="000000"/>
                </a:solidFill>
                <a:latin typeface="Times"/>
                <a:cs typeface="Times"/>
              </a:defRPr>
            </a:lvl1pPr>
          </a:lstStyle>
          <a:p>
            <a:fld id="{D7E63A33-8271-4DD0-9C48-789913D7C115}" type="slidenum">
              <a:rPr lang="en-US" smtClean="0"/>
              <a:pPr/>
              <a:t>‹#›</a:t>
            </a:fld>
            <a:endParaRPr lang="en-US" dirty="0"/>
          </a:p>
        </p:txBody>
      </p:sp>
    </p:spTree>
    <p:extLst>
      <p:ext uri="{BB962C8B-B14F-4D97-AF65-F5344CB8AC3E}">
        <p14:creationId xmlns:p14="http://schemas.microsoft.com/office/powerpoint/2010/main" val="29368270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ngle Block-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Rectangle 6"/>
          <p:cNvSpPr/>
          <p:nvPr userDrawn="1"/>
        </p:nvSpPr>
        <p:spPr>
          <a:xfrm>
            <a:off x="0" y="4038600"/>
            <a:ext cx="9144000" cy="2819400"/>
          </a:xfrm>
          <a:prstGeom prst="rect">
            <a:avLst/>
          </a:prstGeom>
          <a:solidFill>
            <a:srgbClr val="FFFBF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 name="Text Placeholder 2"/>
          <p:cNvSpPr>
            <a:spLocks noGrp="1"/>
          </p:cNvSpPr>
          <p:nvPr>
            <p:ph idx="1"/>
          </p:nvPr>
        </p:nvSpPr>
        <p:spPr>
          <a:xfrm>
            <a:off x="457200" y="1447802"/>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1219200" y="6388655"/>
            <a:ext cx="4191000" cy="365125"/>
          </a:xfrm>
          <a:prstGeom prst="rect">
            <a:avLst/>
          </a:prstGeom>
        </p:spPr>
        <p:txBody>
          <a:bodyPr vert="horz" lIns="91440" tIns="45720" rIns="91440" bIns="45720" rtlCol="0" anchor="ctr"/>
          <a:lstStyle>
            <a:lvl1pPr algn="l">
              <a:defRPr sz="900" b="0" i="0" cap="all">
                <a:solidFill>
                  <a:schemeClr val="tx1"/>
                </a:solidFill>
                <a:latin typeface="Times"/>
                <a:cs typeface="Times"/>
              </a:defRPr>
            </a:lvl1pPr>
          </a:lstStyle>
          <a:p>
            <a:endParaRPr lang="en-US" dirty="0">
              <a:solidFill>
                <a:prstClr val="black"/>
              </a:solidFill>
            </a:endParaRPr>
          </a:p>
        </p:txBody>
      </p:sp>
      <p:sp>
        <p:nvSpPr>
          <p:cNvPr id="6" name="Slide Number Placeholder 5"/>
          <p:cNvSpPr>
            <a:spLocks noGrp="1"/>
          </p:cNvSpPr>
          <p:nvPr>
            <p:ph type="sldNum" sz="quarter" idx="12"/>
          </p:nvPr>
        </p:nvSpPr>
        <p:spPr>
          <a:xfrm>
            <a:off x="457200" y="6388656"/>
            <a:ext cx="609600" cy="349249"/>
          </a:xfrm>
          <a:prstGeom prst="rect">
            <a:avLst/>
          </a:prstGeom>
        </p:spPr>
        <p:txBody>
          <a:bodyPr vert="horz" lIns="91440" tIns="45720" rIns="91440" bIns="45720" rtlCol="0" anchor="ctr"/>
          <a:lstStyle>
            <a:lvl1pPr algn="l">
              <a:defRPr sz="900" b="0" i="0">
                <a:solidFill>
                  <a:srgbClr val="000000"/>
                </a:solidFill>
                <a:latin typeface="Times"/>
                <a:cs typeface="Times"/>
              </a:defRPr>
            </a:lvl1pPr>
          </a:lstStyle>
          <a:p>
            <a:fld id="{D7E63A33-8271-4DD0-9C48-789913D7C115}" type="slidenum">
              <a:rPr lang="en-US" smtClean="0"/>
              <a:pPr/>
              <a:t>‹#›</a:t>
            </a:fld>
            <a:endParaRPr lang="en-US" dirty="0"/>
          </a:p>
        </p:txBody>
      </p:sp>
    </p:spTree>
    <p:extLst>
      <p:ext uri="{BB962C8B-B14F-4D97-AF65-F5344CB8AC3E}">
        <p14:creationId xmlns:p14="http://schemas.microsoft.com/office/powerpoint/2010/main" val="25131161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imple-White Backgroun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5" name="Picture 4" descr="biltmoreLogo-grey.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32980" y="6502659"/>
            <a:ext cx="1274530" cy="215643"/>
          </a:xfrm>
          <a:prstGeom prst="rect">
            <a:avLst/>
          </a:prstGeom>
        </p:spPr>
      </p:pic>
      <p:pic>
        <p:nvPicPr>
          <p:cNvPr id="6" name="Picture 5" descr="line-flourish.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984731"/>
            <a:ext cx="8674100" cy="146244"/>
          </a:xfrm>
          <a:prstGeom prst="rect">
            <a:avLst/>
          </a:prstGeom>
        </p:spPr>
      </p:pic>
      <p:sp>
        <p:nvSpPr>
          <p:cNvPr id="7" name="Footer Placeholder 4"/>
          <p:cNvSpPr>
            <a:spLocks noGrp="1"/>
          </p:cNvSpPr>
          <p:nvPr>
            <p:ph type="ftr" sz="quarter" idx="11"/>
          </p:nvPr>
        </p:nvSpPr>
        <p:spPr>
          <a:xfrm>
            <a:off x="1219200" y="6388655"/>
            <a:ext cx="4191000" cy="365125"/>
          </a:xfrm>
          <a:prstGeom prst="rect">
            <a:avLst/>
          </a:prstGeom>
        </p:spPr>
        <p:txBody>
          <a:bodyPr vert="horz" lIns="91440" tIns="45720" rIns="91440" bIns="45720" rtlCol="0" anchor="ctr"/>
          <a:lstStyle>
            <a:lvl1pPr algn="l">
              <a:defRPr sz="900" b="0" i="0" cap="all">
                <a:solidFill>
                  <a:schemeClr val="tx1"/>
                </a:solidFill>
                <a:latin typeface="Times"/>
                <a:cs typeface="Times"/>
              </a:defRPr>
            </a:lvl1pPr>
          </a:lstStyle>
          <a:p>
            <a:endParaRPr lang="en-US" dirty="0">
              <a:solidFill>
                <a:prstClr val="black"/>
              </a:solidFill>
            </a:endParaRPr>
          </a:p>
        </p:txBody>
      </p:sp>
      <p:sp>
        <p:nvSpPr>
          <p:cNvPr id="8" name="Slide Number Placeholder 5"/>
          <p:cNvSpPr>
            <a:spLocks noGrp="1"/>
          </p:cNvSpPr>
          <p:nvPr>
            <p:ph type="sldNum" sz="quarter" idx="12"/>
          </p:nvPr>
        </p:nvSpPr>
        <p:spPr>
          <a:xfrm>
            <a:off x="457200" y="6388656"/>
            <a:ext cx="609600" cy="349249"/>
          </a:xfrm>
          <a:prstGeom prst="rect">
            <a:avLst/>
          </a:prstGeom>
        </p:spPr>
        <p:txBody>
          <a:bodyPr vert="horz" lIns="91440" tIns="45720" rIns="91440" bIns="45720" rtlCol="0" anchor="ctr"/>
          <a:lstStyle>
            <a:lvl1pPr algn="l">
              <a:defRPr sz="900" b="0" i="0">
                <a:solidFill>
                  <a:srgbClr val="000000"/>
                </a:solidFill>
                <a:latin typeface="Times"/>
                <a:cs typeface="Times"/>
              </a:defRPr>
            </a:lvl1pPr>
          </a:lstStyle>
          <a:p>
            <a:fld id="{D7E63A33-8271-4DD0-9C48-789913D7C115}" type="slidenum">
              <a:rPr lang="en-US" smtClean="0"/>
              <a:pPr/>
              <a:t>‹#›</a:t>
            </a:fld>
            <a:endParaRPr lang="en-US" dirty="0"/>
          </a:p>
        </p:txBody>
      </p:sp>
    </p:spTree>
    <p:extLst>
      <p:ext uri="{BB962C8B-B14F-4D97-AF65-F5344CB8AC3E}">
        <p14:creationId xmlns:p14="http://schemas.microsoft.com/office/powerpoint/2010/main" val="40585612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imple-Cream Background">
    <p:bg>
      <p:bgPr>
        <a:solidFill>
          <a:srgbClr val="FFFBF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3" name="Picture 2" descr="biltmoreLogo-grey.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32980" y="6502659"/>
            <a:ext cx="1274530" cy="215643"/>
          </a:xfrm>
          <a:prstGeom prst="rect">
            <a:avLst/>
          </a:prstGeom>
        </p:spPr>
      </p:pic>
      <p:pic>
        <p:nvPicPr>
          <p:cNvPr id="4" name="Picture 3" descr="line-flourish.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984731"/>
            <a:ext cx="8674100" cy="146244"/>
          </a:xfrm>
          <a:prstGeom prst="rect">
            <a:avLst/>
          </a:prstGeom>
        </p:spPr>
      </p:pic>
      <p:sp>
        <p:nvSpPr>
          <p:cNvPr id="7" name="Footer Placeholder 4"/>
          <p:cNvSpPr>
            <a:spLocks noGrp="1"/>
          </p:cNvSpPr>
          <p:nvPr>
            <p:ph type="ftr" sz="quarter" idx="11"/>
          </p:nvPr>
        </p:nvSpPr>
        <p:spPr>
          <a:xfrm>
            <a:off x="1219200" y="6388655"/>
            <a:ext cx="4191000" cy="365125"/>
          </a:xfrm>
          <a:prstGeom prst="rect">
            <a:avLst/>
          </a:prstGeom>
        </p:spPr>
        <p:txBody>
          <a:bodyPr vert="horz" lIns="91440" tIns="45720" rIns="91440" bIns="45720" rtlCol="0" anchor="ctr"/>
          <a:lstStyle>
            <a:lvl1pPr algn="l">
              <a:defRPr sz="900" b="0" i="0" cap="all">
                <a:solidFill>
                  <a:schemeClr val="tx1"/>
                </a:solidFill>
                <a:latin typeface="Times"/>
                <a:cs typeface="Times"/>
              </a:defRPr>
            </a:lvl1pPr>
          </a:lstStyle>
          <a:p>
            <a:endParaRPr lang="en-US" dirty="0">
              <a:solidFill>
                <a:prstClr val="black"/>
              </a:solidFill>
            </a:endParaRPr>
          </a:p>
        </p:txBody>
      </p:sp>
      <p:sp>
        <p:nvSpPr>
          <p:cNvPr id="8" name="Slide Number Placeholder 5"/>
          <p:cNvSpPr>
            <a:spLocks noGrp="1"/>
          </p:cNvSpPr>
          <p:nvPr>
            <p:ph type="sldNum" sz="quarter" idx="12"/>
          </p:nvPr>
        </p:nvSpPr>
        <p:spPr>
          <a:xfrm>
            <a:off x="457200" y="6388656"/>
            <a:ext cx="609600" cy="349249"/>
          </a:xfrm>
          <a:prstGeom prst="rect">
            <a:avLst/>
          </a:prstGeom>
        </p:spPr>
        <p:txBody>
          <a:bodyPr vert="horz" lIns="91440" tIns="45720" rIns="91440" bIns="45720" rtlCol="0" anchor="ctr"/>
          <a:lstStyle>
            <a:lvl1pPr algn="l">
              <a:defRPr sz="900" b="0" i="0">
                <a:solidFill>
                  <a:srgbClr val="000000"/>
                </a:solidFill>
                <a:latin typeface="Times"/>
                <a:cs typeface="Times"/>
              </a:defRPr>
            </a:lvl1pPr>
          </a:lstStyle>
          <a:p>
            <a:fld id="{D7E63A33-8271-4DD0-9C48-789913D7C115}" type="slidenum">
              <a:rPr lang="en-US" smtClean="0"/>
              <a:pPr/>
              <a:t>‹#›</a:t>
            </a:fld>
            <a:endParaRPr lang="en-US" dirty="0"/>
          </a:p>
        </p:txBody>
      </p:sp>
    </p:spTree>
    <p:extLst>
      <p:ext uri="{BB962C8B-B14F-4D97-AF65-F5344CB8AC3E}">
        <p14:creationId xmlns:p14="http://schemas.microsoft.com/office/powerpoint/2010/main" val="1683291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041478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ull page photo">
    <p:bg>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 y="-1526"/>
            <a:ext cx="9143999" cy="6859526"/>
          </a:xfrm>
          <a:solidFill>
            <a:schemeClr val="bg1"/>
          </a:solidFill>
          <a:ln w="6350">
            <a:noFill/>
          </a:ln>
          <a:effectLst/>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Tree>
    <p:extLst>
      <p:ext uri="{BB962C8B-B14F-4D97-AF65-F5344CB8AC3E}">
        <p14:creationId xmlns:p14="http://schemas.microsoft.com/office/powerpoint/2010/main" val="34302624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2BB5CABF-BDAB-4E81-8A24-3A6C714E6A61}" type="datetimeFigureOut">
              <a:rPr lang="en-US" smtClean="0">
                <a:solidFill>
                  <a:prstClr val="black"/>
                </a:solidFill>
              </a:rPr>
              <a:pPr/>
              <a:t>9/29/2017</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70494DA1-A57E-413B-AE7E-7B1D5BC07501}" type="slidenum">
              <a:rPr lang="en-US" smtClean="0"/>
              <a:pPr/>
              <a:t>‹#›</a:t>
            </a:fld>
            <a:endParaRPr lang="en-US"/>
          </a:p>
        </p:txBody>
      </p:sp>
    </p:spTree>
    <p:extLst>
      <p:ext uri="{BB962C8B-B14F-4D97-AF65-F5344CB8AC3E}">
        <p14:creationId xmlns:p14="http://schemas.microsoft.com/office/powerpoint/2010/main" val="14553752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resentation Title">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11" name="Picture 10" descr="biltmore_core_alt_rev.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00801" y="6019802"/>
            <a:ext cx="2251853" cy="380999"/>
          </a:xfrm>
          <a:prstGeom prst="rect">
            <a:avLst/>
          </a:prstGeom>
          <a:effectLst>
            <a:outerShdw blurRad="50800" dist="38100" dir="2700000" algn="tl" rotWithShape="0">
              <a:schemeClr val="tx1">
                <a:alpha val="43000"/>
              </a:schemeClr>
            </a:outerShdw>
          </a:effectLst>
        </p:spPr>
      </p:pic>
      <p:sp>
        <p:nvSpPr>
          <p:cNvPr id="5" name="Title 1"/>
          <p:cNvSpPr>
            <a:spLocks noGrp="1"/>
          </p:cNvSpPr>
          <p:nvPr>
            <p:ph type="title"/>
          </p:nvPr>
        </p:nvSpPr>
        <p:spPr>
          <a:xfrm>
            <a:off x="457200" y="687171"/>
            <a:ext cx="8229600" cy="1292662"/>
          </a:xfrm>
        </p:spPr>
        <p:txBody>
          <a:bodyPr/>
          <a:lstStyle/>
          <a:p>
            <a:r>
              <a:rPr lang="en-US" dirty="0"/>
              <a:t>Click to edit Master title style</a:t>
            </a:r>
          </a:p>
        </p:txBody>
      </p:sp>
    </p:spTree>
    <p:extLst>
      <p:ext uri="{BB962C8B-B14F-4D97-AF65-F5344CB8AC3E}">
        <p14:creationId xmlns:p14="http://schemas.microsoft.com/office/powerpoint/2010/main" val="34491258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10253"/>
            <a:ext cx="8229600" cy="1246495"/>
          </a:xfrm>
        </p:spPr>
        <p:txBody>
          <a:bodyPr/>
          <a:lstStyle>
            <a:lvl1pPr>
              <a:defRPr sz="3750" cap="all"/>
            </a:lvl1pPr>
          </a:lstStyle>
          <a:p>
            <a:r>
              <a:rPr lang="en-US" dirty="0"/>
              <a:t>Click to edit Master title style</a:t>
            </a:r>
          </a:p>
        </p:txBody>
      </p:sp>
      <p:sp>
        <p:nvSpPr>
          <p:cNvPr id="13" name="Footer Placeholder 4"/>
          <p:cNvSpPr>
            <a:spLocks noGrp="1"/>
          </p:cNvSpPr>
          <p:nvPr>
            <p:ph type="ftr" sz="quarter" idx="3"/>
          </p:nvPr>
        </p:nvSpPr>
        <p:spPr>
          <a:xfrm>
            <a:off x="1213634" y="6388655"/>
            <a:ext cx="4343400" cy="365125"/>
          </a:xfrm>
          <a:prstGeom prst="rect">
            <a:avLst/>
          </a:prstGeom>
        </p:spPr>
        <p:txBody>
          <a:bodyPr vert="horz" lIns="91440" tIns="45720" rIns="91440" bIns="45720" rtlCol="0" anchor="ctr"/>
          <a:lstStyle>
            <a:lvl1pPr algn="l">
              <a:defRPr sz="900" cap="all">
                <a:solidFill>
                  <a:srgbClr val="EEECE1"/>
                </a:solidFill>
                <a:latin typeface="Times"/>
                <a:cs typeface="Times"/>
              </a:defRPr>
            </a:lvl1pPr>
          </a:lstStyle>
          <a:p>
            <a:endParaRPr lang="en-US" dirty="0"/>
          </a:p>
        </p:txBody>
      </p:sp>
      <p:sp>
        <p:nvSpPr>
          <p:cNvPr id="21" name="Subtitle 2"/>
          <p:cNvSpPr>
            <a:spLocks noGrp="1"/>
          </p:cNvSpPr>
          <p:nvPr>
            <p:ph type="subTitle" idx="1" hasCustomPrompt="1"/>
          </p:nvPr>
        </p:nvSpPr>
        <p:spPr>
          <a:xfrm>
            <a:off x="1371600" y="2209800"/>
            <a:ext cx="6400800" cy="415498"/>
          </a:xfrm>
          <a:prstGeom prst="rect">
            <a:avLst/>
          </a:prstGeom>
        </p:spPr>
        <p:txBody>
          <a:bodyPr>
            <a:spAutoFit/>
          </a:bodyPr>
          <a:lstStyle>
            <a:lvl1pPr marL="0" indent="0" algn="ctr">
              <a:buNone/>
              <a:defRPr sz="2100">
                <a:solidFill>
                  <a:schemeClr val="tx1">
                    <a:lumMod val="65000"/>
                    <a:lumOff val="35000"/>
                  </a:schemeClr>
                </a:solidFill>
                <a:latin typeface="Times"/>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add subtitle</a:t>
            </a:r>
          </a:p>
        </p:txBody>
      </p:sp>
      <p:sp>
        <p:nvSpPr>
          <p:cNvPr id="23" name="Text Placeholder 2"/>
          <p:cNvSpPr>
            <a:spLocks noGrp="1"/>
          </p:cNvSpPr>
          <p:nvPr>
            <p:ph type="body" sz="quarter" idx="10" hasCustomPrompt="1"/>
          </p:nvPr>
        </p:nvSpPr>
        <p:spPr>
          <a:xfrm>
            <a:off x="5855306" y="6400800"/>
            <a:ext cx="914400" cy="381000"/>
          </a:xfrm>
          <a:prstGeom prst="rect">
            <a:avLst/>
          </a:prstGeom>
        </p:spPr>
        <p:txBody>
          <a:bodyPr vert="horz" wrap="none" anchor="ctr" anchorCtr="0"/>
          <a:lstStyle>
            <a:lvl1pPr marL="0" indent="0" algn="r">
              <a:buFontTx/>
              <a:buNone/>
              <a:defRPr sz="900">
                <a:solidFill>
                  <a:schemeClr val="bg2"/>
                </a:solidFill>
                <a:latin typeface="Times"/>
              </a:defRPr>
            </a:lvl1pPr>
            <a:lvl2pPr marL="342900" indent="0">
              <a:buFontTx/>
              <a:buNone/>
              <a:defRPr sz="900">
                <a:solidFill>
                  <a:schemeClr val="bg2"/>
                </a:solidFill>
                <a:latin typeface="Times"/>
              </a:defRPr>
            </a:lvl2pPr>
            <a:lvl3pPr marL="685800" indent="0">
              <a:buFontTx/>
              <a:buNone/>
              <a:defRPr sz="900">
                <a:solidFill>
                  <a:schemeClr val="bg2"/>
                </a:solidFill>
                <a:latin typeface="Times"/>
              </a:defRPr>
            </a:lvl3pPr>
            <a:lvl4pPr marL="1028700" indent="0">
              <a:buFontTx/>
              <a:buNone/>
              <a:defRPr sz="900">
                <a:solidFill>
                  <a:schemeClr val="bg2"/>
                </a:solidFill>
                <a:latin typeface="Times"/>
              </a:defRPr>
            </a:lvl4pPr>
            <a:lvl5pPr marL="1371600" indent="0">
              <a:buFontTx/>
              <a:buNone/>
              <a:defRPr sz="900">
                <a:solidFill>
                  <a:schemeClr val="bg2"/>
                </a:solidFill>
                <a:latin typeface="Times"/>
              </a:defRPr>
            </a:lvl5pPr>
          </a:lstStyle>
          <a:p>
            <a:pPr lvl="0"/>
            <a:r>
              <a:rPr lang="en-US" dirty="0"/>
              <a:t>6/22/15</a:t>
            </a:r>
          </a:p>
        </p:txBody>
      </p:sp>
      <p:pic>
        <p:nvPicPr>
          <p:cNvPr id="10" name="Picture 9" descr="biltmore_core_alt_rev.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37476" y="6499225"/>
            <a:ext cx="1268086" cy="214552"/>
          </a:xfrm>
          <a:prstGeom prst="rect">
            <a:avLst/>
          </a:prstGeom>
          <a:effectLst>
            <a:outerShdw blurRad="50800" dist="38100" dir="2700000" algn="tl" rotWithShape="0">
              <a:schemeClr val="tx1">
                <a:alpha val="43000"/>
              </a:schemeClr>
            </a:outerShdw>
          </a:effectLst>
        </p:spPr>
      </p:pic>
      <p:sp>
        <p:nvSpPr>
          <p:cNvPr id="12" name="Slide Number Placeholder 5"/>
          <p:cNvSpPr>
            <a:spLocks noGrp="1"/>
          </p:cNvSpPr>
          <p:nvPr>
            <p:ph type="sldNum" sz="quarter" idx="12"/>
          </p:nvPr>
        </p:nvSpPr>
        <p:spPr>
          <a:xfrm>
            <a:off x="457200" y="6388656"/>
            <a:ext cx="609600" cy="349249"/>
          </a:xfrm>
          <a:prstGeom prst="rect">
            <a:avLst/>
          </a:prstGeom>
        </p:spPr>
        <p:txBody>
          <a:bodyPr vert="horz" lIns="91440" tIns="45720" rIns="91440" bIns="45720" rtlCol="0" anchor="ctr"/>
          <a:lstStyle>
            <a:lvl1pPr algn="l">
              <a:defRPr sz="900" b="0" i="0">
                <a:solidFill>
                  <a:srgbClr val="FFFBF7"/>
                </a:solidFill>
                <a:latin typeface="Times"/>
                <a:cs typeface="Times"/>
              </a:defRPr>
            </a:lvl1pPr>
          </a:lstStyle>
          <a:p>
            <a:fld id="{D7E63A33-8271-4DD0-9C48-789913D7C115}" type="slidenum">
              <a:rPr lang="en-US" smtClean="0"/>
              <a:pPr/>
              <a:t>‹#›</a:t>
            </a:fld>
            <a:endParaRPr lang="en-US" dirty="0"/>
          </a:p>
        </p:txBody>
      </p:sp>
    </p:spTree>
    <p:extLst>
      <p:ext uri="{BB962C8B-B14F-4D97-AF65-F5344CB8AC3E}">
        <p14:creationId xmlns:p14="http://schemas.microsoft.com/office/powerpoint/2010/main" val="5996285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2"/>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2"/>
            <a:ext cx="2133600" cy="365125"/>
          </a:xfrm>
          <a:prstGeom prst="rect">
            <a:avLst/>
          </a:prstGeom>
        </p:spPr>
        <p:txBody>
          <a:bodyPr/>
          <a:lstStyle>
            <a:lvl1pPr>
              <a:defRPr/>
            </a:lvl1pPr>
          </a:lstStyle>
          <a:p>
            <a:pPr>
              <a:defRPr/>
            </a:pPr>
            <a:fld id="{98A583AB-3EDF-48AE-8AE2-C5610C4B0240}" type="datetimeFigureOut">
              <a:rPr lang="en-US">
                <a:solidFill>
                  <a:prstClr val="black">
                    <a:tint val="75000"/>
                  </a:prstClr>
                </a:solidFill>
              </a:rPr>
              <a:pPr>
                <a:defRPr/>
              </a:pPr>
              <a:t>9/29/2017</a:t>
            </a:fld>
            <a:endParaRPr lang="en-US" dirty="0">
              <a:solidFill>
                <a:prstClr val="black">
                  <a:tint val="75000"/>
                </a:prstClr>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lvl1pPr>
              <a:defRPr/>
            </a:lvl1pPr>
          </a:lstStyle>
          <a:p>
            <a:pPr>
              <a:defRPr/>
            </a:pPr>
            <a:fld id="{D11F8F15-D5FD-4CD8-8E29-6DE326857C92}" type="slidenum">
              <a:rPr lang="en-US" altLang="en-US">
                <a:solidFill>
                  <a:prstClr val="black"/>
                </a:solidFill>
              </a:rPr>
              <a:pPr>
                <a:defRPr/>
              </a:pPr>
              <a:t>‹#›</a:t>
            </a:fld>
            <a:endParaRPr lang="en-US" altLang="en-US" dirty="0">
              <a:solidFill>
                <a:prstClr val="black"/>
              </a:solidFill>
            </a:endParaRPr>
          </a:p>
        </p:txBody>
      </p:sp>
    </p:spTree>
    <p:extLst>
      <p:ext uri="{BB962C8B-B14F-4D97-AF65-F5344CB8AC3E}">
        <p14:creationId xmlns:p14="http://schemas.microsoft.com/office/powerpoint/2010/main" val="428728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1447802"/>
            <a:ext cx="5486400" cy="3962399"/>
          </a:xfrm>
          <a:solidFill>
            <a:schemeClr val="bg1"/>
          </a:solidFill>
          <a:ln w="6350">
            <a:solidFill>
              <a:schemeClr val="tx1">
                <a:lumMod val="65000"/>
                <a:lumOff val="35000"/>
              </a:schemeClr>
            </a:solidFill>
          </a:ln>
          <a:effectLst>
            <a:glow rad="101600">
              <a:srgbClr val="F8F1EF">
                <a:alpha val="49000"/>
              </a:srgbClr>
            </a:glow>
          </a:effectLst>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457200" y="1447800"/>
            <a:ext cx="2590800" cy="3962400"/>
          </a:xfrm>
        </p:spPr>
        <p:txBody>
          <a:bodyPr>
            <a:normAutofit/>
          </a:bodyPr>
          <a:lstStyle>
            <a:lvl1pPr marL="0" indent="0">
              <a:buNone/>
              <a:defRPr sz="21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15" name="Title 14"/>
          <p:cNvSpPr>
            <a:spLocks noGrp="1"/>
          </p:cNvSpPr>
          <p:nvPr>
            <p:ph type="title" hasCustomPrompt="1"/>
          </p:nvPr>
        </p:nvSpPr>
        <p:spPr/>
        <p:txBody>
          <a:bodyPr/>
          <a:lstStyle/>
          <a:p>
            <a:r>
              <a:rPr lang="en-US" dirty="0"/>
              <a:t>CLICK TO ADD TITLE</a:t>
            </a:r>
          </a:p>
        </p:txBody>
      </p:sp>
      <p:sp>
        <p:nvSpPr>
          <p:cNvPr id="13" name="Footer Placeholder 4"/>
          <p:cNvSpPr>
            <a:spLocks noGrp="1"/>
          </p:cNvSpPr>
          <p:nvPr>
            <p:ph type="ftr" sz="quarter" idx="11"/>
          </p:nvPr>
        </p:nvSpPr>
        <p:spPr>
          <a:xfrm>
            <a:off x="1219200" y="6388655"/>
            <a:ext cx="4191000" cy="365125"/>
          </a:xfrm>
          <a:prstGeom prst="rect">
            <a:avLst/>
          </a:prstGeom>
        </p:spPr>
        <p:txBody>
          <a:bodyPr vert="horz" lIns="91440" tIns="45720" rIns="91440" bIns="45720" rtlCol="0" anchor="ctr"/>
          <a:lstStyle>
            <a:lvl1pPr algn="l">
              <a:defRPr sz="900" b="0" i="0" cap="all">
                <a:solidFill>
                  <a:schemeClr val="tx1"/>
                </a:solidFill>
                <a:latin typeface="Times"/>
                <a:cs typeface="Times"/>
              </a:defRPr>
            </a:lvl1pPr>
          </a:lstStyle>
          <a:p>
            <a:endParaRPr lang="en-US" dirty="0"/>
          </a:p>
        </p:txBody>
      </p:sp>
      <p:sp>
        <p:nvSpPr>
          <p:cNvPr id="14" name="Slide Number Placeholder 5"/>
          <p:cNvSpPr>
            <a:spLocks noGrp="1"/>
          </p:cNvSpPr>
          <p:nvPr>
            <p:ph type="sldNum" sz="quarter" idx="12"/>
          </p:nvPr>
        </p:nvSpPr>
        <p:spPr>
          <a:xfrm>
            <a:off x="457200" y="6388656"/>
            <a:ext cx="609600" cy="349249"/>
          </a:xfrm>
          <a:prstGeom prst="rect">
            <a:avLst/>
          </a:prstGeom>
        </p:spPr>
        <p:txBody>
          <a:bodyPr vert="horz" lIns="91440" tIns="45720" rIns="91440" bIns="45720" rtlCol="0" anchor="ctr"/>
          <a:lstStyle>
            <a:lvl1pPr algn="l">
              <a:defRPr sz="900" b="0" i="0">
                <a:solidFill>
                  <a:srgbClr val="000000"/>
                </a:solidFill>
                <a:latin typeface="Times"/>
                <a:cs typeface="Times"/>
              </a:defRPr>
            </a:lvl1pPr>
          </a:lstStyle>
          <a:p>
            <a:fld id="{D7E63A33-8271-4DD0-9C48-789913D7C115}" type="slidenum">
              <a:rPr lang="en-US" smtClean="0"/>
              <a:pPr/>
              <a:t>‹#›</a:t>
            </a:fld>
            <a:endParaRPr lang="en-US" dirty="0"/>
          </a:p>
        </p:txBody>
      </p:sp>
    </p:spTree>
    <p:extLst>
      <p:ext uri="{BB962C8B-B14F-4D97-AF65-F5344CB8AC3E}">
        <p14:creationId xmlns:p14="http://schemas.microsoft.com/office/powerpoint/2010/main" val="1802927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userDrawn="1"/>
        </p:nvSpPr>
        <p:spPr>
          <a:xfrm>
            <a:off x="0" y="0"/>
            <a:ext cx="9144000" cy="4114800"/>
          </a:xfrm>
          <a:prstGeom prst="rect">
            <a:avLst/>
          </a:prstGeom>
          <a:solidFill>
            <a:srgbClr val="FFFB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575050" y="381003"/>
            <a:ext cx="5111750" cy="5486399"/>
          </a:xfrm>
        </p:spPr>
        <p:txBody>
          <a:bodyPr/>
          <a:lstStyle>
            <a:lvl1pPr>
              <a:defRPr sz="2100"/>
            </a:lvl1pPr>
            <a:lvl2pPr>
              <a:defRPr sz="18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1905002"/>
            <a:ext cx="3008313" cy="4035205"/>
          </a:xfrm>
        </p:spPr>
        <p:txBody>
          <a:bodyPr>
            <a:normAutofit/>
          </a:bodyPr>
          <a:lstStyle>
            <a:lvl1pPr marL="0" indent="0">
              <a:buNone/>
              <a:defRPr sz="21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2" name="Title 1"/>
          <p:cNvSpPr>
            <a:spLocks noGrp="1"/>
          </p:cNvSpPr>
          <p:nvPr>
            <p:ph type="title" hasCustomPrompt="1"/>
          </p:nvPr>
        </p:nvSpPr>
        <p:spPr>
          <a:xfrm>
            <a:off x="457201" y="381003"/>
            <a:ext cx="3008313" cy="1384995"/>
          </a:xfrm>
          <a:prstGeom prst="rect">
            <a:avLst/>
          </a:prstGeom>
        </p:spPr>
        <p:txBody>
          <a:bodyPr anchor="t" anchorCtr="0">
            <a:noAutofit/>
          </a:bodyPr>
          <a:lstStyle>
            <a:lvl1pPr algn="l">
              <a:defRPr sz="2100" b="1" i="0" cap="none" baseline="0"/>
            </a:lvl1pPr>
          </a:lstStyle>
          <a:p>
            <a:r>
              <a:rPr lang="en-US" dirty="0"/>
              <a:t>Click to edit Master subtitle style</a:t>
            </a:r>
          </a:p>
        </p:txBody>
      </p:sp>
      <p:sp>
        <p:nvSpPr>
          <p:cNvPr id="14" name="Footer Placeholder 4"/>
          <p:cNvSpPr>
            <a:spLocks noGrp="1"/>
          </p:cNvSpPr>
          <p:nvPr>
            <p:ph type="ftr" sz="quarter" idx="11"/>
          </p:nvPr>
        </p:nvSpPr>
        <p:spPr>
          <a:xfrm>
            <a:off x="1219200" y="6388655"/>
            <a:ext cx="4191000" cy="365125"/>
          </a:xfrm>
          <a:prstGeom prst="rect">
            <a:avLst/>
          </a:prstGeom>
        </p:spPr>
        <p:txBody>
          <a:bodyPr vert="horz" lIns="91440" tIns="45720" rIns="91440" bIns="45720" rtlCol="0" anchor="ctr"/>
          <a:lstStyle>
            <a:lvl1pPr algn="l">
              <a:defRPr sz="900" b="0" i="0" cap="all">
                <a:solidFill>
                  <a:schemeClr val="tx1"/>
                </a:solidFill>
                <a:latin typeface="Times"/>
                <a:cs typeface="Times"/>
              </a:defRPr>
            </a:lvl1pPr>
          </a:lstStyle>
          <a:p>
            <a:endParaRPr lang="en-US" dirty="0"/>
          </a:p>
        </p:txBody>
      </p:sp>
      <p:sp>
        <p:nvSpPr>
          <p:cNvPr id="15" name="Slide Number Placeholder 5"/>
          <p:cNvSpPr>
            <a:spLocks noGrp="1"/>
          </p:cNvSpPr>
          <p:nvPr>
            <p:ph type="sldNum" sz="quarter" idx="12"/>
          </p:nvPr>
        </p:nvSpPr>
        <p:spPr>
          <a:xfrm>
            <a:off x="457200" y="6388656"/>
            <a:ext cx="609600" cy="349249"/>
          </a:xfrm>
          <a:prstGeom prst="rect">
            <a:avLst/>
          </a:prstGeom>
        </p:spPr>
        <p:txBody>
          <a:bodyPr vert="horz" lIns="91440" tIns="45720" rIns="91440" bIns="45720" rtlCol="0" anchor="ctr"/>
          <a:lstStyle>
            <a:lvl1pPr algn="l">
              <a:defRPr sz="900" b="0" i="0">
                <a:solidFill>
                  <a:srgbClr val="000000"/>
                </a:solidFill>
                <a:latin typeface="Times"/>
                <a:cs typeface="Times"/>
              </a:defRPr>
            </a:lvl1pPr>
          </a:lstStyle>
          <a:p>
            <a:fld id="{D7E63A33-8271-4DD0-9C48-789913D7C115}" type="slidenum">
              <a:rPr lang="en-US" smtClean="0"/>
              <a:pPr/>
              <a:t>‹#›</a:t>
            </a:fld>
            <a:endParaRPr lang="en-US" dirty="0"/>
          </a:p>
        </p:txBody>
      </p:sp>
    </p:spTree>
    <p:extLst>
      <p:ext uri="{BB962C8B-B14F-4D97-AF65-F5344CB8AC3E}">
        <p14:creationId xmlns:p14="http://schemas.microsoft.com/office/powerpoint/2010/main" val="3605914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with Subheadings">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71600"/>
            <a:ext cx="4040188" cy="868362"/>
          </a:xfrm>
        </p:spPr>
        <p:txBody>
          <a:bodyPr anchor="b">
            <a:noAutofit/>
          </a:bodyPr>
          <a:lstStyle>
            <a:lvl1pPr marL="0" indent="0">
              <a:buNone/>
              <a:defRPr sz="21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457200" y="2286001"/>
            <a:ext cx="4040188" cy="38401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6" y="1371600"/>
            <a:ext cx="4041775" cy="868362"/>
          </a:xfrm>
        </p:spPr>
        <p:txBody>
          <a:bodyPr anchor="b">
            <a:noAutofit/>
          </a:bodyPr>
          <a:lstStyle>
            <a:lvl1pPr marL="0" indent="0">
              <a:buNone/>
              <a:defRPr sz="21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286001"/>
            <a:ext cx="4041775" cy="38401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Placeholder 1"/>
          <p:cNvSpPr>
            <a:spLocks noGrp="1"/>
          </p:cNvSpPr>
          <p:nvPr>
            <p:ph type="title" hasCustomPrompt="1"/>
          </p:nvPr>
        </p:nvSpPr>
        <p:spPr>
          <a:xfrm>
            <a:off x="152400" y="7131"/>
            <a:ext cx="8839200" cy="1059671"/>
          </a:xfrm>
          <a:prstGeom prst="rect">
            <a:avLst/>
          </a:prstGeom>
        </p:spPr>
        <p:txBody>
          <a:bodyPr vert="horz" lIns="91440" tIns="45720" rIns="91440" bIns="45720" rtlCol="0" anchor="ctr">
            <a:normAutofit/>
          </a:bodyPr>
          <a:lstStyle/>
          <a:p>
            <a:r>
              <a:rPr lang="en-US" dirty="0"/>
              <a:t>CLICK TO ADD TITLE</a:t>
            </a:r>
          </a:p>
        </p:txBody>
      </p:sp>
      <p:sp>
        <p:nvSpPr>
          <p:cNvPr id="15" name="Footer Placeholder 4"/>
          <p:cNvSpPr>
            <a:spLocks noGrp="1"/>
          </p:cNvSpPr>
          <p:nvPr>
            <p:ph type="ftr" sz="quarter" idx="11"/>
          </p:nvPr>
        </p:nvSpPr>
        <p:spPr>
          <a:xfrm>
            <a:off x="1219200" y="6388655"/>
            <a:ext cx="4191000" cy="365125"/>
          </a:xfrm>
          <a:prstGeom prst="rect">
            <a:avLst/>
          </a:prstGeom>
        </p:spPr>
        <p:txBody>
          <a:bodyPr vert="horz" lIns="91440" tIns="45720" rIns="91440" bIns="45720" rtlCol="0" anchor="ctr"/>
          <a:lstStyle>
            <a:lvl1pPr algn="l">
              <a:defRPr sz="900" b="0" i="0" cap="all">
                <a:solidFill>
                  <a:schemeClr val="tx1"/>
                </a:solidFill>
                <a:latin typeface="Times"/>
                <a:cs typeface="Times"/>
              </a:defRPr>
            </a:lvl1pPr>
          </a:lstStyle>
          <a:p>
            <a:endParaRPr lang="en-US" dirty="0"/>
          </a:p>
        </p:txBody>
      </p:sp>
      <p:sp>
        <p:nvSpPr>
          <p:cNvPr id="16" name="Slide Number Placeholder 5"/>
          <p:cNvSpPr>
            <a:spLocks noGrp="1"/>
          </p:cNvSpPr>
          <p:nvPr>
            <p:ph type="sldNum" sz="quarter" idx="12"/>
          </p:nvPr>
        </p:nvSpPr>
        <p:spPr>
          <a:xfrm>
            <a:off x="457200" y="6388656"/>
            <a:ext cx="609600" cy="349249"/>
          </a:xfrm>
          <a:prstGeom prst="rect">
            <a:avLst/>
          </a:prstGeom>
        </p:spPr>
        <p:txBody>
          <a:bodyPr vert="horz" lIns="91440" tIns="45720" rIns="91440" bIns="45720" rtlCol="0" anchor="ctr"/>
          <a:lstStyle>
            <a:lvl1pPr algn="l">
              <a:defRPr sz="900" b="0" i="0">
                <a:solidFill>
                  <a:srgbClr val="000000"/>
                </a:solidFill>
                <a:latin typeface="Times"/>
                <a:cs typeface="Times"/>
              </a:defRPr>
            </a:lvl1pPr>
          </a:lstStyle>
          <a:p>
            <a:fld id="{D7E63A33-8271-4DD0-9C48-789913D7C115}" type="slidenum">
              <a:rPr lang="en-US" smtClean="0"/>
              <a:pPr/>
              <a:t>‹#›</a:t>
            </a:fld>
            <a:endParaRPr lang="en-US" dirty="0"/>
          </a:p>
        </p:txBody>
      </p:sp>
    </p:spTree>
    <p:extLst>
      <p:ext uri="{BB962C8B-B14F-4D97-AF65-F5344CB8AC3E}">
        <p14:creationId xmlns:p14="http://schemas.microsoft.com/office/powerpoint/2010/main" val="2979705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ngle Block-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Rectangle 6"/>
          <p:cNvSpPr/>
          <p:nvPr userDrawn="1"/>
        </p:nvSpPr>
        <p:spPr>
          <a:xfrm>
            <a:off x="0" y="4038600"/>
            <a:ext cx="9144000" cy="2819400"/>
          </a:xfrm>
          <a:prstGeom prst="rect">
            <a:avLst/>
          </a:prstGeom>
          <a:solidFill>
            <a:srgbClr val="FFFBF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2"/>
          <p:cNvSpPr>
            <a:spLocks noGrp="1"/>
          </p:cNvSpPr>
          <p:nvPr>
            <p:ph idx="1"/>
          </p:nvPr>
        </p:nvSpPr>
        <p:spPr>
          <a:xfrm>
            <a:off x="457200" y="1447802"/>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1219200" y="6388655"/>
            <a:ext cx="4191000" cy="365125"/>
          </a:xfrm>
          <a:prstGeom prst="rect">
            <a:avLst/>
          </a:prstGeom>
        </p:spPr>
        <p:txBody>
          <a:bodyPr vert="horz" lIns="91440" tIns="45720" rIns="91440" bIns="45720" rtlCol="0" anchor="ctr"/>
          <a:lstStyle>
            <a:lvl1pPr algn="l">
              <a:defRPr sz="900" b="0" i="0" cap="all">
                <a:solidFill>
                  <a:schemeClr val="tx1"/>
                </a:solidFill>
                <a:latin typeface="Times"/>
                <a:cs typeface="Times"/>
              </a:defRPr>
            </a:lvl1pPr>
          </a:lstStyle>
          <a:p>
            <a:endParaRPr lang="en-US" dirty="0"/>
          </a:p>
        </p:txBody>
      </p:sp>
      <p:sp>
        <p:nvSpPr>
          <p:cNvPr id="6" name="Slide Number Placeholder 5"/>
          <p:cNvSpPr>
            <a:spLocks noGrp="1"/>
          </p:cNvSpPr>
          <p:nvPr>
            <p:ph type="sldNum" sz="quarter" idx="12"/>
          </p:nvPr>
        </p:nvSpPr>
        <p:spPr>
          <a:xfrm>
            <a:off x="457200" y="6388656"/>
            <a:ext cx="609600" cy="349249"/>
          </a:xfrm>
          <a:prstGeom prst="rect">
            <a:avLst/>
          </a:prstGeom>
        </p:spPr>
        <p:txBody>
          <a:bodyPr vert="horz" lIns="91440" tIns="45720" rIns="91440" bIns="45720" rtlCol="0" anchor="ctr"/>
          <a:lstStyle>
            <a:lvl1pPr algn="l">
              <a:defRPr sz="900" b="0" i="0">
                <a:solidFill>
                  <a:srgbClr val="000000"/>
                </a:solidFill>
                <a:latin typeface="Times"/>
                <a:cs typeface="Times"/>
              </a:defRPr>
            </a:lvl1pPr>
          </a:lstStyle>
          <a:p>
            <a:fld id="{D7E63A33-8271-4DD0-9C48-789913D7C115}" type="slidenum">
              <a:rPr lang="en-US" smtClean="0"/>
              <a:pPr/>
              <a:t>‹#›</a:t>
            </a:fld>
            <a:endParaRPr lang="en-US" dirty="0"/>
          </a:p>
        </p:txBody>
      </p:sp>
    </p:spTree>
    <p:extLst>
      <p:ext uri="{BB962C8B-B14F-4D97-AF65-F5344CB8AC3E}">
        <p14:creationId xmlns:p14="http://schemas.microsoft.com/office/powerpoint/2010/main" val="2988424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imple-White Backgroun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5" name="Picture 4" descr="biltmoreLogo-grey.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32980" y="6502659"/>
            <a:ext cx="1274530" cy="215643"/>
          </a:xfrm>
          <a:prstGeom prst="rect">
            <a:avLst/>
          </a:prstGeom>
        </p:spPr>
      </p:pic>
      <p:pic>
        <p:nvPicPr>
          <p:cNvPr id="6" name="Picture 5" descr="line-flourish.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984731"/>
            <a:ext cx="8674100" cy="146244"/>
          </a:xfrm>
          <a:prstGeom prst="rect">
            <a:avLst/>
          </a:prstGeom>
        </p:spPr>
      </p:pic>
      <p:sp>
        <p:nvSpPr>
          <p:cNvPr id="7" name="Footer Placeholder 4"/>
          <p:cNvSpPr>
            <a:spLocks noGrp="1"/>
          </p:cNvSpPr>
          <p:nvPr>
            <p:ph type="ftr" sz="quarter" idx="11"/>
          </p:nvPr>
        </p:nvSpPr>
        <p:spPr>
          <a:xfrm>
            <a:off x="1219200" y="6388655"/>
            <a:ext cx="4191000" cy="365125"/>
          </a:xfrm>
          <a:prstGeom prst="rect">
            <a:avLst/>
          </a:prstGeom>
        </p:spPr>
        <p:txBody>
          <a:bodyPr vert="horz" lIns="91440" tIns="45720" rIns="91440" bIns="45720" rtlCol="0" anchor="ctr"/>
          <a:lstStyle>
            <a:lvl1pPr algn="l">
              <a:defRPr sz="900" b="0" i="0" cap="all">
                <a:solidFill>
                  <a:schemeClr val="tx1"/>
                </a:solidFill>
                <a:latin typeface="Times"/>
                <a:cs typeface="Times"/>
              </a:defRPr>
            </a:lvl1pPr>
          </a:lstStyle>
          <a:p>
            <a:endParaRPr lang="en-US" dirty="0"/>
          </a:p>
        </p:txBody>
      </p:sp>
      <p:sp>
        <p:nvSpPr>
          <p:cNvPr id="8" name="Slide Number Placeholder 5"/>
          <p:cNvSpPr>
            <a:spLocks noGrp="1"/>
          </p:cNvSpPr>
          <p:nvPr>
            <p:ph type="sldNum" sz="quarter" idx="12"/>
          </p:nvPr>
        </p:nvSpPr>
        <p:spPr>
          <a:xfrm>
            <a:off x="457200" y="6388656"/>
            <a:ext cx="609600" cy="349249"/>
          </a:xfrm>
          <a:prstGeom prst="rect">
            <a:avLst/>
          </a:prstGeom>
        </p:spPr>
        <p:txBody>
          <a:bodyPr vert="horz" lIns="91440" tIns="45720" rIns="91440" bIns="45720" rtlCol="0" anchor="ctr"/>
          <a:lstStyle>
            <a:lvl1pPr algn="l">
              <a:defRPr sz="900" b="0" i="0">
                <a:solidFill>
                  <a:srgbClr val="000000"/>
                </a:solidFill>
                <a:latin typeface="Times"/>
                <a:cs typeface="Times"/>
              </a:defRPr>
            </a:lvl1pPr>
          </a:lstStyle>
          <a:p>
            <a:fld id="{D7E63A33-8271-4DD0-9C48-789913D7C115}" type="slidenum">
              <a:rPr lang="en-US" smtClean="0"/>
              <a:pPr/>
              <a:t>‹#›</a:t>
            </a:fld>
            <a:endParaRPr lang="en-US" dirty="0"/>
          </a:p>
        </p:txBody>
      </p:sp>
    </p:spTree>
    <p:extLst>
      <p:ext uri="{BB962C8B-B14F-4D97-AF65-F5344CB8AC3E}">
        <p14:creationId xmlns:p14="http://schemas.microsoft.com/office/powerpoint/2010/main" val="3685193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imple-Cream Background">
    <p:bg>
      <p:bgPr>
        <a:solidFill>
          <a:srgbClr val="FFFBF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3" name="Picture 2" descr="biltmoreLogo-grey.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32980" y="6502659"/>
            <a:ext cx="1274530" cy="215643"/>
          </a:xfrm>
          <a:prstGeom prst="rect">
            <a:avLst/>
          </a:prstGeom>
        </p:spPr>
      </p:pic>
      <p:pic>
        <p:nvPicPr>
          <p:cNvPr id="4" name="Picture 3" descr="line-flourish.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984731"/>
            <a:ext cx="8674100" cy="146244"/>
          </a:xfrm>
          <a:prstGeom prst="rect">
            <a:avLst/>
          </a:prstGeom>
        </p:spPr>
      </p:pic>
      <p:sp>
        <p:nvSpPr>
          <p:cNvPr id="7" name="Footer Placeholder 4"/>
          <p:cNvSpPr>
            <a:spLocks noGrp="1"/>
          </p:cNvSpPr>
          <p:nvPr>
            <p:ph type="ftr" sz="quarter" idx="11"/>
          </p:nvPr>
        </p:nvSpPr>
        <p:spPr>
          <a:xfrm>
            <a:off x="1219200" y="6388655"/>
            <a:ext cx="4191000" cy="365125"/>
          </a:xfrm>
          <a:prstGeom prst="rect">
            <a:avLst/>
          </a:prstGeom>
        </p:spPr>
        <p:txBody>
          <a:bodyPr vert="horz" lIns="91440" tIns="45720" rIns="91440" bIns="45720" rtlCol="0" anchor="ctr"/>
          <a:lstStyle>
            <a:lvl1pPr algn="l">
              <a:defRPr sz="900" b="0" i="0" cap="all">
                <a:solidFill>
                  <a:schemeClr val="tx1"/>
                </a:solidFill>
                <a:latin typeface="Times"/>
                <a:cs typeface="Times"/>
              </a:defRPr>
            </a:lvl1pPr>
          </a:lstStyle>
          <a:p>
            <a:endParaRPr lang="en-US" dirty="0"/>
          </a:p>
        </p:txBody>
      </p:sp>
      <p:sp>
        <p:nvSpPr>
          <p:cNvPr id="8" name="Slide Number Placeholder 5"/>
          <p:cNvSpPr>
            <a:spLocks noGrp="1"/>
          </p:cNvSpPr>
          <p:nvPr>
            <p:ph type="sldNum" sz="quarter" idx="12"/>
          </p:nvPr>
        </p:nvSpPr>
        <p:spPr>
          <a:xfrm>
            <a:off x="457200" y="6388656"/>
            <a:ext cx="609600" cy="349249"/>
          </a:xfrm>
          <a:prstGeom prst="rect">
            <a:avLst/>
          </a:prstGeom>
        </p:spPr>
        <p:txBody>
          <a:bodyPr vert="horz" lIns="91440" tIns="45720" rIns="91440" bIns="45720" rtlCol="0" anchor="ctr"/>
          <a:lstStyle>
            <a:lvl1pPr algn="l">
              <a:defRPr sz="900" b="0" i="0">
                <a:solidFill>
                  <a:srgbClr val="000000"/>
                </a:solidFill>
                <a:latin typeface="Times"/>
                <a:cs typeface="Times"/>
              </a:defRPr>
            </a:lvl1pPr>
          </a:lstStyle>
          <a:p>
            <a:fld id="{D7E63A33-8271-4DD0-9C48-789913D7C115}" type="slidenum">
              <a:rPr lang="en-US" smtClean="0"/>
              <a:pPr/>
              <a:t>‹#›</a:t>
            </a:fld>
            <a:endParaRPr lang="en-US" dirty="0"/>
          </a:p>
        </p:txBody>
      </p:sp>
    </p:spTree>
    <p:extLst>
      <p:ext uri="{BB962C8B-B14F-4D97-AF65-F5344CB8AC3E}">
        <p14:creationId xmlns:p14="http://schemas.microsoft.com/office/powerpoint/2010/main" val="293188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 page photo">
    <p:bg>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 y="-1526"/>
            <a:ext cx="9143999" cy="6859526"/>
          </a:xfrm>
          <a:solidFill>
            <a:schemeClr val="bg1"/>
          </a:solidFill>
          <a:ln w="6350">
            <a:noFill/>
          </a:ln>
          <a:effectLst/>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Tree>
    <p:extLst>
      <p:ext uri="{BB962C8B-B14F-4D97-AF65-F5344CB8AC3E}">
        <p14:creationId xmlns:p14="http://schemas.microsoft.com/office/powerpoint/2010/main" val="961604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image" Target="../media/image4.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jp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3.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5" Type="http://schemas.openxmlformats.org/officeDocument/2006/relationships/image" Target="../media/image4.jpg"/><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1"/>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2"/>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Placeholder 1"/>
          <p:cNvSpPr>
            <a:spLocks noGrp="1"/>
          </p:cNvSpPr>
          <p:nvPr>
            <p:ph type="title"/>
          </p:nvPr>
        </p:nvSpPr>
        <p:spPr>
          <a:xfrm>
            <a:off x="152400" y="7131"/>
            <a:ext cx="8839200" cy="1059671"/>
          </a:xfrm>
          <a:prstGeom prst="rect">
            <a:avLst/>
          </a:prstGeom>
        </p:spPr>
        <p:txBody>
          <a:bodyPr vert="horz" lIns="91440" tIns="45720" rIns="91440" bIns="45720" rtlCol="0" anchor="ctr">
            <a:normAutofit/>
          </a:bodyPr>
          <a:lstStyle/>
          <a:p>
            <a:r>
              <a:rPr lang="en-US" dirty="0"/>
              <a:t>CLICK TO ADD TITLE</a:t>
            </a:r>
          </a:p>
        </p:txBody>
      </p:sp>
      <p:sp>
        <p:nvSpPr>
          <p:cNvPr id="4" name="Footer Placeholder 4"/>
          <p:cNvSpPr>
            <a:spLocks noGrp="1"/>
          </p:cNvSpPr>
          <p:nvPr>
            <p:ph type="ftr" sz="quarter" idx="3"/>
          </p:nvPr>
        </p:nvSpPr>
        <p:spPr>
          <a:xfrm>
            <a:off x="1219200" y="6388655"/>
            <a:ext cx="4191000" cy="365125"/>
          </a:xfrm>
          <a:prstGeom prst="rect">
            <a:avLst/>
          </a:prstGeom>
        </p:spPr>
        <p:txBody>
          <a:bodyPr vert="horz" lIns="91440" tIns="45720" rIns="91440" bIns="45720" rtlCol="0" anchor="ctr"/>
          <a:lstStyle>
            <a:lvl1pPr algn="l">
              <a:defRPr sz="900" b="0" i="0" cap="all">
                <a:solidFill>
                  <a:schemeClr val="tx1"/>
                </a:solidFill>
                <a:latin typeface="Times"/>
                <a:cs typeface="Times"/>
              </a:defRPr>
            </a:lvl1pPr>
          </a:lstStyle>
          <a:p>
            <a:endParaRPr lang="en-US" dirty="0"/>
          </a:p>
        </p:txBody>
      </p:sp>
      <p:sp>
        <p:nvSpPr>
          <p:cNvPr id="5" name="Slide Number Placeholder 5"/>
          <p:cNvSpPr>
            <a:spLocks noGrp="1"/>
          </p:cNvSpPr>
          <p:nvPr>
            <p:ph type="sldNum" sz="quarter" idx="4"/>
          </p:nvPr>
        </p:nvSpPr>
        <p:spPr>
          <a:xfrm>
            <a:off x="457200" y="6388656"/>
            <a:ext cx="609600" cy="349249"/>
          </a:xfrm>
          <a:prstGeom prst="rect">
            <a:avLst/>
          </a:prstGeom>
        </p:spPr>
        <p:txBody>
          <a:bodyPr vert="horz" lIns="91440" tIns="45720" rIns="91440" bIns="45720" rtlCol="0" anchor="ctr"/>
          <a:lstStyle>
            <a:lvl1pPr algn="l">
              <a:defRPr sz="900" b="0" i="0">
                <a:solidFill>
                  <a:srgbClr val="000000"/>
                </a:solidFill>
                <a:latin typeface="Times"/>
                <a:cs typeface="Times"/>
              </a:defRPr>
            </a:lvl1pPr>
          </a:lstStyle>
          <a:p>
            <a:fld id="{D7E63A33-8271-4DD0-9C48-789913D7C115}" type="slidenum">
              <a:rPr lang="en-US" smtClean="0"/>
              <a:pPr/>
              <a:t>‹#›</a:t>
            </a:fld>
            <a:endParaRPr lang="en-US" dirty="0"/>
          </a:p>
        </p:txBody>
      </p:sp>
    </p:spTree>
    <p:extLst>
      <p:ext uri="{BB962C8B-B14F-4D97-AF65-F5344CB8AC3E}">
        <p14:creationId xmlns:p14="http://schemas.microsoft.com/office/powerpoint/2010/main" val="2687629808"/>
      </p:ext>
    </p:extLst>
  </p:cSld>
  <p:clrMap bg1="lt1" tx1="dk1" bg2="lt2" tx2="dk2" accent1="accent1" accent2="accent2" accent3="accent3" accent4="accent4" accent5="accent5" accent6="accent6" hlink="hlink" folHlink="folHlink"/>
  <p:sldLayoutIdLst>
    <p:sldLayoutId id="2147483726" r:id="rId1"/>
    <p:sldLayoutId id="2147483739" r:id="rId2"/>
    <p:sldLayoutId id="2147483715" r:id="rId3"/>
    <p:sldLayoutId id="2147483714" r:id="rId4"/>
    <p:sldLayoutId id="2147483711" r:id="rId5"/>
    <p:sldLayoutId id="2147483737" r:id="rId6"/>
    <p:sldLayoutId id="2147483738" r:id="rId7"/>
    <p:sldLayoutId id="2147483740" r:id="rId8"/>
    <p:sldLayoutId id="2147483741" r:id="rId9"/>
  </p:sldLayoutIdLst>
  <p:hf sldNum="0" hdr="0" ftr="0" dt="0"/>
  <p:txStyles>
    <p:titleStyle>
      <a:lvl1pPr algn="ctr" defTabSz="342900" rtl="0" eaLnBrk="1" latinLnBrk="0" hangingPunct="1">
        <a:spcBef>
          <a:spcPct val="0"/>
        </a:spcBef>
        <a:buNone/>
        <a:defRPr sz="2700" kern="1200" cap="none" baseline="0">
          <a:solidFill>
            <a:schemeClr val="tx1"/>
          </a:solidFill>
          <a:latin typeface="Times"/>
          <a:ea typeface="+mj-ea"/>
          <a:cs typeface="Times"/>
        </a:defRPr>
      </a:lvl1pPr>
    </p:titleStyle>
    <p:bodyStyle>
      <a:lvl1pPr marL="0" indent="0" algn="l" defTabSz="342900" rtl="0" eaLnBrk="1" latinLnBrk="0" hangingPunct="1">
        <a:spcBef>
          <a:spcPct val="20000"/>
        </a:spcBef>
        <a:buFont typeface="Arial"/>
        <a:buNone/>
        <a:defRPr sz="2400" kern="1200">
          <a:solidFill>
            <a:schemeClr val="tx1"/>
          </a:solidFill>
          <a:latin typeface="Times"/>
          <a:ea typeface="+mn-ea"/>
          <a:cs typeface="+mn-cs"/>
        </a:defRPr>
      </a:lvl1pPr>
      <a:lvl2pPr marL="685800" indent="-342900" algn="l" defTabSz="342900" rtl="0" eaLnBrk="1" latinLnBrk="0" hangingPunct="1">
        <a:spcBef>
          <a:spcPct val="20000"/>
        </a:spcBef>
        <a:buFont typeface="Arial"/>
        <a:buChar char="•"/>
        <a:defRPr sz="2100" kern="1200">
          <a:solidFill>
            <a:schemeClr val="tx1"/>
          </a:solidFill>
          <a:latin typeface="Times"/>
          <a:ea typeface="+mn-ea"/>
          <a:cs typeface="+mn-cs"/>
        </a:defRPr>
      </a:lvl2pPr>
      <a:lvl3pPr marL="942975" indent="-257175" algn="l" defTabSz="342900" rtl="0" eaLnBrk="1" latinLnBrk="0" hangingPunct="1">
        <a:spcBef>
          <a:spcPct val="20000"/>
        </a:spcBef>
        <a:buSzPct val="82000"/>
        <a:buFont typeface="Courier New"/>
        <a:buChar char="o"/>
        <a:defRPr sz="1800" kern="1200">
          <a:solidFill>
            <a:schemeClr val="tx1"/>
          </a:solidFill>
          <a:latin typeface="Times"/>
          <a:ea typeface="+mn-ea"/>
          <a:cs typeface="+mn-cs"/>
        </a:defRPr>
      </a:lvl3pPr>
      <a:lvl4pPr marL="1200150" indent="-171450" algn="l" defTabSz="342900" rtl="0" eaLnBrk="1" latinLnBrk="0" hangingPunct="1">
        <a:spcBef>
          <a:spcPct val="20000"/>
        </a:spcBef>
        <a:buClrTx/>
        <a:buSzPct val="80000"/>
        <a:buFont typeface="Wingdings" charset="2"/>
        <a:buChar char="§"/>
        <a:defRPr sz="1800" kern="1200">
          <a:solidFill>
            <a:schemeClr val="tx1"/>
          </a:solidFill>
          <a:latin typeface="Times"/>
          <a:ea typeface="+mn-ea"/>
          <a:cs typeface="+mn-cs"/>
        </a:defRPr>
      </a:lvl4pPr>
      <a:lvl5pPr marL="1543050" indent="-171450" algn="l" defTabSz="342900" rtl="0" eaLnBrk="1" latinLnBrk="0" hangingPunct="1">
        <a:spcBef>
          <a:spcPct val="20000"/>
        </a:spcBef>
        <a:buSzPct val="50000"/>
        <a:buFont typeface="Wingdings" charset="2"/>
        <a:buChar char="q"/>
        <a:defRPr sz="1500" kern="1200">
          <a:solidFill>
            <a:schemeClr val="tx1"/>
          </a:solidFill>
          <a:latin typeface="Times"/>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87171"/>
            <a:ext cx="8229600" cy="1292662"/>
          </a:xfrm>
          <a:prstGeom prst="rect">
            <a:avLst/>
          </a:prstGeom>
        </p:spPr>
        <p:txBody>
          <a:bodyPr vert="horz" lIns="91440" tIns="45720" rIns="91440" bIns="45720" rtlCol="0" anchor="ctr">
            <a:spAutoFit/>
          </a:bodyPr>
          <a:lstStyle/>
          <a:p>
            <a:r>
              <a:rPr lang="en-US" dirty="0"/>
              <a:t>Click to edit Master title style</a:t>
            </a:r>
          </a:p>
        </p:txBody>
      </p:sp>
    </p:spTree>
    <p:extLst>
      <p:ext uri="{BB962C8B-B14F-4D97-AF65-F5344CB8AC3E}">
        <p14:creationId xmlns:p14="http://schemas.microsoft.com/office/powerpoint/2010/main" val="2587473097"/>
      </p:ext>
    </p:extLst>
  </p:cSld>
  <p:clrMap bg1="lt1" tx1="dk1" bg2="lt2" tx2="dk2" accent1="accent1" accent2="accent2" accent3="accent3" accent4="accent4" accent5="accent5" accent6="accent6" hlink="hlink" folHlink="folHlink"/>
  <p:sldLayoutIdLst>
    <p:sldLayoutId id="2147483725" r:id="rId1"/>
    <p:sldLayoutId id="2147483723" r:id="rId2"/>
  </p:sldLayoutIdLst>
  <p:hf sldNum="0" hdr="0" ftr="0" dt="0"/>
  <p:txStyles>
    <p:titleStyle>
      <a:lvl1pPr algn="ctr" defTabSz="342900" rtl="0" eaLnBrk="1" latinLnBrk="0" hangingPunct="1">
        <a:spcBef>
          <a:spcPct val="0"/>
        </a:spcBef>
        <a:buNone/>
        <a:defRPr sz="3900" kern="1200" cap="all">
          <a:solidFill>
            <a:schemeClr val="tx1"/>
          </a:solidFill>
          <a:latin typeface="Times"/>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1">
          <a:blip r:embed="rId12"/>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2"/>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Placeholder 1"/>
          <p:cNvSpPr>
            <a:spLocks noGrp="1"/>
          </p:cNvSpPr>
          <p:nvPr>
            <p:ph type="title"/>
          </p:nvPr>
        </p:nvSpPr>
        <p:spPr>
          <a:xfrm>
            <a:off x="152400" y="7131"/>
            <a:ext cx="8839200" cy="1059671"/>
          </a:xfrm>
          <a:prstGeom prst="rect">
            <a:avLst/>
          </a:prstGeom>
        </p:spPr>
        <p:txBody>
          <a:bodyPr vert="horz" lIns="91440" tIns="45720" rIns="91440" bIns="45720" rtlCol="0" anchor="ctr">
            <a:normAutofit/>
          </a:bodyPr>
          <a:lstStyle/>
          <a:p>
            <a:r>
              <a:rPr lang="en-US" dirty="0"/>
              <a:t>CLICK TO ADD TITLE</a:t>
            </a:r>
          </a:p>
        </p:txBody>
      </p:sp>
      <p:sp>
        <p:nvSpPr>
          <p:cNvPr id="4" name="Footer Placeholder 4"/>
          <p:cNvSpPr>
            <a:spLocks noGrp="1"/>
          </p:cNvSpPr>
          <p:nvPr>
            <p:ph type="ftr" sz="quarter" idx="3"/>
          </p:nvPr>
        </p:nvSpPr>
        <p:spPr>
          <a:xfrm>
            <a:off x="1219200" y="6388655"/>
            <a:ext cx="4191000" cy="365125"/>
          </a:xfrm>
          <a:prstGeom prst="rect">
            <a:avLst/>
          </a:prstGeom>
        </p:spPr>
        <p:txBody>
          <a:bodyPr vert="horz" lIns="91440" tIns="45720" rIns="91440" bIns="45720" rtlCol="0" anchor="ctr"/>
          <a:lstStyle>
            <a:lvl1pPr algn="l">
              <a:defRPr sz="900" b="0" i="0" cap="all">
                <a:solidFill>
                  <a:schemeClr val="tx1"/>
                </a:solidFill>
                <a:latin typeface="Times"/>
                <a:cs typeface="Times"/>
              </a:defRPr>
            </a:lvl1pPr>
          </a:lstStyle>
          <a:p>
            <a:endParaRPr lang="en-US" dirty="0">
              <a:solidFill>
                <a:prstClr val="black"/>
              </a:solidFill>
            </a:endParaRPr>
          </a:p>
        </p:txBody>
      </p:sp>
      <p:sp>
        <p:nvSpPr>
          <p:cNvPr id="5" name="Slide Number Placeholder 5"/>
          <p:cNvSpPr>
            <a:spLocks noGrp="1"/>
          </p:cNvSpPr>
          <p:nvPr>
            <p:ph type="sldNum" sz="quarter" idx="4"/>
          </p:nvPr>
        </p:nvSpPr>
        <p:spPr>
          <a:xfrm>
            <a:off x="457200" y="6388656"/>
            <a:ext cx="609600" cy="349249"/>
          </a:xfrm>
          <a:prstGeom prst="rect">
            <a:avLst/>
          </a:prstGeom>
        </p:spPr>
        <p:txBody>
          <a:bodyPr vert="horz" lIns="91440" tIns="45720" rIns="91440" bIns="45720" rtlCol="0" anchor="ctr"/>
          <a:lstStyle>
            <a:lvl1pPr algn="l">
              <a:defRPr sz="900" b="0" i="0">
                <a:solidFill>
                  <a:srgbClr val="000000"/>
                </a:solidFill>
                <a:latin typeface="Times"/>
                <a:cs typeface="Times"/>
              </a:defRPr>
            </a:lvl1pPr>
          </a:lstStyle>
          <a:p>
            <a:fld id="{D7E63A33-8271-4DD0-9C48-789913D7C115}" type="slidenum">
              <a:rPr lang="en-US" smtClean="0"/>
              <a:pPr/>
              <a:t>‹#›</a:t>
            </a:fld>
            <a:endParaRPr lang="en-US" dirty="0"/>
          </a:p>
        </p:txBody>
      </p:sp>
    </p:spTree>
    <p:extLst>
      <p:ext uri="{BB962C8B-B14F-4D97-AF65-F5344CB8AC3E}">
        <p14:creationId xmlns:p14="http://schemas.microsoft.com/office/powerpoint/2010/main" val="2637061645"/>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Lst>
  <p:hf hdr="0"/>
  <p:txStyles>
    <p:titleStyle>
      <a:lvl1pPr algn="ctr" defTabSz="342900" rtl="0" eaLnBrk="1" latinLnBrk="0" hangingPunct="1">
        <a:spcBef>
          <a:spcPct val="0"/>
        </a:spcBef>
        <a:buNone/>
        <a:defRPr sz="2700" kern="1200" cap="none" baseline="0">
          <a:solidFill>
            <a:schemeClr val="tx1"/>
          </a:solidFill>
          <a:latin typeface="Times"/>
          <a:ea typeface="+mj-ea"/>
          <a:cs typeface="Times"/>
        </a:defRPr>
      </a:lvl1pPr>
    </p:titleStyle>
    <p:bodyStyle>
      <a:lvl1pPr marL="0" indent="0" algn="l" defTabSz="342900" rtl="0" eaLnBrk="1" latinLnBrk="0" hangingPunct="1">
        <a:spcBef>
          <a:spcPct val="20000"/>
        </a:spcBef>
        <a:buFont typeface="Arial"/>
        <a:buNone/>
        <a:defRPr sz="2400" kern="1200">
          <a:solidFill>
            <a:schemeClr val="tx1"/>
          </a:solidFill>
          <a:latin typeface="Times"/>
          <a:ea typeface="+mn-ea"/>
          <a:cs typeface="+mn-cs"/>
        </a:defRPr>
      </a:lvl1pPr>
      <a:lvl2pPr marL="685800" indent="-342900" algn="l" defTabSz="342900" rtl="0" eaLnBrk="1" latinLnBrk="0" hangingPunct="1">
        <a:spcBef>
          <a:spcPct val="20000"/>
        </a:spcBef>
        <a:buFont typeface="Arial"/>
        <a:buChar char="•"/>
        <a:defRPr sz="2100" kern="1200">
          <a:solidFill>
            <a:schemeClr val="tx1"/>
          </a:solidFill>
          <a:latin typeface="Times"/>
          <a:ea typeface="+mn-ea"/>
          <a:cs typeface="+mn-cs"/>
        </a:defRPr>
      </a:lvl2pPr>
      <a:lvl3pPr marL="942975" indent="-257175" algn="l" defTabSz="342900" rtl="0" eaLnBrk="1" latinLnBrk="0" hangingPunct="1">
        <a:spcBef>
          <a:spcPct val="20000"/>
        </a:spcBef>
        <a:buSzPct val="82000"/>
        <a:buFont typeface="Courier New"/>
        <a:buChar char="o"/>
        <a:defRPr sz="1800" kern="1200">
          <a:solidFill>
            <a:schemeClr val="tx1"/>
          </a:solidFill>
          <a:latin typeface="Times"/>
          <a:ea typeface="+mn-ea"/>
          <a:cs typeface="+mn-cs"/>
        </a:defRPr>
      </a:lvl3pPr>
      <a:lvl4pPr marL="1200150" indent="-171450" algn="l" defTabSz="342900" rtl="0" eaLnBrk="1" latinLnBrk="0" hangingPunct="1">
        <a:spcBef>
          <a:spcPct val="20000"/>
        </a:spcBef>
        <a:buClrTx/>
        <a:buSzPct val="80000"/>
        <a:buFont typeface="Wingdings" charset="2"/>
        <a:buChar char="§"/>
        <a:defRPr sz="1800" kern="1200">
          <a:solidFill>
            <a:schemeClr val="tx1"/>
          </a:solidFill>
          <a:latin typeface="Times"/>
          <a:ea typeface="+mn-ea"/>
          <a:cs typeface="+mn-cs"/>
        </a:defRPr>
      </a:lvl4pPr>
      <a:lvl5pPr marL="1543050" indent="-171450" algn="l" defTabSz="342900" rtl="0" eaLnBrk="1" latinLnBrk="0" hangingPunct="1">
        <a:spcBef>
          <a:spcPct val="20000"/>
        </a:spcBef>
        <a:buSzPct val="50000"/>
        <a:buFont typeface="Wingdings" charset="2"/>
        <a:buChar char="q"/>
        <a:defRPr sz="1500" kern="1200">
          <a:solidFill>
            <a:schemeClr val="tx1"/>
          </a:solidFill>
          <a:latin typeface="Times"/>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5"/>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87171"/>
            <a:ext cx="8229600" cy="1292662"/>
          </a:xfrm>
          <a:prstGeom prst="rect">
            <a:avLst/>
          </a:prstGeom>
        </p:spPr>
        <p:txBody>
          <a:bodyPr vert="horz" lIns="91440" tIns="45720" rIns="91440" bIns="45720" rtlCol="0" anchor="ctr">
            <a:spAutoFit/>
          </a:bodyPr>
          <a:lstStyle/>
          <a:p>
            <a:r>
              <a:rPr lang="en-US" dirty="0"/>
              <a:t>Click to edit Master title style</a:t>
            </a:r>
          </a:p>
        </p:txBody>
      </p:sp>
    </p:spTree>
    <p:extLst>
      <p:ext uri="{BB962C8B-B14F-4D97-AF65-F5344CB8AC3E}">
        <p14:creationId xmlns:p14="http://schemas.microsoft.com/office/powerpoint/2010/main" val="3143930825"/>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Lst>
  <p:hf hdr="0"/>
  <p:txStyles>
    <p:titleStyle>
      <a:lvl1pPr algn="ctr" defTabSz="342900" rtl="0" eaLnBrk="1" latinLnBrk="0" hangingPunct="1">
        <a:spcBef>
          <a:spcPct val="0"/>
        </a:spcBef>
        <a:buNone/>
        <a:defRPr sz="3900" kern="1200" cap="all">
          <a:solidFill>
            <a:schemeClr val="tx1"/>
          </a:solidFill>
          <a:latin typeface="Times"/>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303378"/>
            <a:ext cx="6858000" cy="1107996"/>
          </a:xfrm>
        </p:spPr>
        <p:txBody>
          <a:bodyPr/>
          <a:lstStyle/>
          <a:p>
            <a:r>
              <a:rPr lang="en-US" sz="3300" dirty="0"/>
              <a:t>An Institutional advantage: </a:t>
            </a:r>
            <a:r>
              <a:rPr lang="en-US" sz="3300" i="1" dirty="0"/>
              <a:t>Gracious </a:t>
            </a:r>
            <a:r>
              <a:rPr lang="en-US" sz="3300" i="1" dirty="0"/>
              <a:t>hospitality</a:t>
            </a:r>
          </a:p>
        </p:txBody>
      </p:sp>
      <p:sp>
        <p:nvSpPr>
          <p:cNvPr id="4" name="Subtitle 3"/>
          <p:cNvSpPr>
            <a:spLocks noGrp="1"/>
          </p:cNvSpPr>
          <p:nvPr>
            <p:ph type="subTitle" idx="1"/>
          </p:nvPr>
        </p:nvSpPr>
        <p:spPr>
          <a:xfrm>
            <a:off x="1894448" y="2533100"/>
            <a:ext cx="5200559" cy="415498"/>
          </a:xfrm>
        </p:spPr>
        <p:txBody>
          <a:bodyPr/>
          <a:lstStyle/>
          <a:p>
            <a:r>
              <a:rPr lang="en-US" dirty="0"/>
              <a:t>Biltmore Center for Professional Development</a:t>
            </a:r>
          </a:p>
        </p:txBody>
      </p:sp>
    </p:spTree>
    <p:extLst>
      <p:ext uri="{BB962C8B-B14F-4D97-AF65-F5344CB8AC3E}">
        <p14:creationId xmlns:p14="http://schemas.microsoft.com/office/powerpoint/2010/main" val="14554108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START WITH WHY</a:t>
            </a:r>
          </a:p>
        </p:txBody>
      </p:sp>
      <p:sp>
        <p:nvSpPr>
          <p:cNvPr id="5" name="Footer Placeholder 4"/>
          <p:cNvSpPr>
            <a:spLocks noGrp="1"/>
          </p:cNvSpPr>
          <p:nvPr>
            <p:ph type="ftr" sz="quarter" idx="11"/>
          </p:nvPr>
        </p:nvSpPr>
        <p:spPr>
          <a:xfrm>
            <a:off x="2057400" y="5648741"/>
            <a:ext cx="3143250"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1485900" y="5648742"/>
            <a:ext cx="457200" cy="261937"/>
          </a:xfrm>
          <a:prstGeom prst="rect">
            <a:avLst/>
          </a:prstGeom>
        </p:spPr>
        <p:txBody>
          <a:bodyPr/>
          <a:lstStyle/>
          <a:p>
            <a:fld id="{D7E63A33-8271-4DD0-9C48-789913D7C115}" type="slidenum">
              <a:rPr lang="en-US" smtClean="0"/>
              <a:pPr/>
              <a:t>10</a:t>
            </a:fld>
            <a:endParaRPr lang="en-US" dirty="0"/>
          </a:p>
        </p:txBody>
      </p:sp>
      <p:sp>
        <p:nvSpPr>
          <p:cNvPr id="10" name="Title 6"/>
          <p:cNvSpPr txBox="1">
            <a:spLocks/>
          </p:cNvSpPr>
          <p:nvPr/>
        </p:nvSpPr>
        <p:spPr>
          <a:xfrm>
            <a:off x="5105401" y="3160419"/>
            <a:ext cx="2930720" cy="794753"/>
          </a:xfrm>
          <a:prstGeom prst="rect">
            <a:avLst/>
          </a:prstGeom>
        </p:spPr>
        <p:txBody>
          <a:bodyPr vert="horz" lIns="68580" tIns="34290" rIns="68580" bIns="34290" rtlCol="0" anchor="ctr">
            <a:noAutofit/>
          </a:bodyPr>
          <a:lstStyle>
            <a:lvl1pPr algn="ctr" defTabSz="457200" rtl="0" eaLnBrk="1" latinLnBrk="0" hangingPunct="1">
              <a:spcBef>
                <a:spcPct val="0"/>
              </a:spcBef>
              <a:buNone/>
              <a:defRPr sz="3600" kern="1200" cap="none" baseline="0">
                <a:solidFill>
                  <a:schemeClr val="tx1"/>
                </a:solidFill>
                <a:latin typeface="Times"/>
                <a:ea typeface="+mj-ea"/>
                <a:cs typeface="Times"/>
              </a:defRPr>
            </a:lvl1pPr>
          </a:lstStyle>
          <a:p>
            <a:pPr fontAlgn="auto">
              <a:spcAft>
                <a:spcPts val="0"/>
              </a:spcAft>
            </a:pPr>
            <a:r>
              <a:rPr lang="en-US" dirty="0"/>
              <a:t>What is </a:t>
            </a:r>
            <a:r>
              <a:rPr lang="en-US" i="1" dirty="0"/>
              <a:t>your</a:t>
            </a:r>
            <a:r>
              <a:rPr lang="en-US" dirty="0"/>
              <a:t> WHY?</a:t>
            </a:r>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4405" r="6771"/>
          <a:stretch/>
        </p:blipFill>
        <p:spPr>
          <a:xfrm>
            <a:off x="1356213" y="1948636"/>
            <a:ext cx="3811466" cy="3218318"/>
          </a:xfrm>
          <a:ln>
            <a:solidFill>
              <a:schemeClr val="tx1"/>
            </a:solidFill>
          </a:ln>
        </p:spPr>
      </p:pic>
    </p:spTree>
    <p:extLst>
      <p:ext uri="{BB962C8B-B14F-4D97-AF65-F5344CB8AC3E}">
        <p14:creationId xmlns:p14="http://schemas.microsoft.com/office/powerpoint/2010/main" val="39509878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460414"/>
            <a:ext cx="8229600" cy="4525963"/>
          </a:xfrm>
        </p:spPr>
        <p:txBody>
          <a:bodyPr/>
          <a:lstStyle/>
          <a:p>
            <a:r>
              <a:rPr lang="en-US" dirty="0" smtClean="0"/>
              <a:t>Authenticity drives relationships</a:t>
            </a:r>
          </a:p>
          <a:p>
            <a:r>
              <a:rPr lang="en-US" dirty="0" smtClean="0"/>
              <a:t>Relationships drive engagement</a:t>
            </a:r>
          </a:p>
          <a:p>
            <a:r>
              <a:rPr lang="en-US" dirty="0" smtClean="0"/>
              <a:t>Engagement drives results</a:t>
            </a:r>
            <a:endParaRPr lang="en-US" dirty="0"/>
          </a:p>
        </p:txBody>
      </p:sp>
      <p:sp>
        <p:nvSpPr>
          <p:cNvPr id="4" name="Title 3"/>
          <p:cNvSpPr>
            <a:spLocks noGrp="1"/>
          </p:cNvSpPr>
          <p:nvPr>
            <p:ph type="title"/>
          </p:nvPr>
        </p:nvSpPr>
        <p:spPr/>
        <p:txBody>
          <a:bodyPr/>
          <a:lstStyle/>
          <a:p>
            <a:r>
              <a:rPr lang="en-US" dirty="0" smtClean="0"/>
              <a:t>Why is this a competitive edge?</a:t>
            </a:r>
            <a:endParaRPr lang="en-US" dirty="0"/>
          </a:p>
        </p:txBody>
      </p:sp>
    </p:spTree>
    <p:extLst>
      <p:ext uri="{BB962C8B-B14F-4D97-AF65-F5344CB8AC3E}">
        <p14:creationId xmlns:p14="http://schemas.microsoft.com/office/powerpoint/2010/main" val="1983168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85763" indent="-385763">
              <a:buAutoNum type="arabicPeriod"/>
            </a:pPr>
            <a:r>
              <a:rPr lang="en-US" dirty="0" smtClean="0"/>
              <a:t>Welcome</a:t>
            </a:r>
          </a:p>
          <a:p>
            <a:pPr marL="385763" indent="-385763">
              <a:buAutoNum type="arabicPeriod"/>
            </a:pPr>
            <a:r>
              <a:rPr lang="en-US" dirty="0" smtClean="0"/>
              <a:t>Anticipation</a:t>
            </a:r>
          </a:p>
          <a:p>
            <a:pPr marL="385763" indent="-385763">
              <a:buAutoNum type="arabicPeriod"/>
            </a:pPr>
            <a:r>
              <a:rPr lang="en-US" dirty="0" smtClean="0"/>
              <a:t>Ownership</a:t>
            </a:r>
          </a:p>
          <a:p>
            <a:pPr marL="385763" indent="-385763">
              <a:buAutoNum type="arabicPeriod"/>
            </a:pPr>
            <a:r>
              <a:rPr lang="en-US" dirty="0" smtClean="0"/>
              <a:t>Internal Service</a:t>
            </a:r>
          </a:p>
          <a:p>
            <a:pPr marL="385763" indent="-385763">
              <a:buAutoNum type="arabicPeriod"/>
            </a:pPr>
            <a:r>
              <a:rPr lang="en-US" dirty="0" smtClean="0"/>
              <a:t>Lasting Impression    </a:t>
            </a:r>
          </a:p>
        </p:txBody>
      </p:sp>
      <p:sp>
        <p:nvSpPr>
          <p:cNvPr id="3" name="Title 2"/>
          <p:cNvSpPr>
            <a:spLocks noGrp="1"/>
          </p:cNvSpPr>
          <p:nvPr>
            <p:ph type="title"/>
          </p:nvPr>
        </p:nvSpPr>
        <p:spPr/>
        <p:txBody>
          <a:bodyPr/>
          <a:lstStyle/>
          <a:p>
            <a:r>
              <a:rPr lang="en-US" dirty="0" smtClean="0"/>
              <a:t>The Five Pivotal Points of Gracious Hospitality</a:t>
            </a:r>
            <a:endParaRPr lang="en-US" dirty="0"/>
          </a:p>
        </p:txBody>
      </p:sp>
    </p:spTree>
    <p:extLst>
      <p:ext uri="{BB962C8B-B14F-4D97-AF65-F5344CB8AC3E}">
        <p14:creationId xmlns:p14="http://schemas.microsoft.com/office/powerpoint/2010/main" val="31708354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r>
              <a:rPr lang="en-US" dirty="0"/>
              <a:t>A plan to help you identify and act upon your most critical take-</a:t>
            </a:r>
            <a:r>
              <a:rPr lang="en-US" dirty="0" err="1"/>
              <a:t>aways</a:t>
            </a:r>
            <a:r>
              <a:rPr lang="en-US" dirty="0"/>
              <a:t> for success</a:t>
            </a:r>
          </a:p>
          <a:p>
            <a:pPr algn="ctr"/>
            <a:endParaRPr lang="en-US" dirty="0"/>
          </a:p>
          <a:p>
            <a:pPr algn="ctr"/>
            <a:endParaRPr lang="en-US" dirty="0"/>
          </a:p>
          <a:p>
            <a:pPr algn="ctr"/>
            <a:endParaRPr lang="en-US" dirty="0"/>
          </a:p>
          <a:p>
            <a:pPr algn="ctr"/>
            <a:r>
              <a:rPr lang="en-US" i="1" dirty="0"/>
              <a:t> Traction Plan Take-Away</a:t>
            </a:r>
          </a:p>
        </p:txBody>
      </p:sp>
      <p:sp>
        <p:nvSpPr>
          <p:cNvPr id="2" name="Title 1"/>
          <p:cNvSpPr>
            <a:spLocks noGrp="1"/>
          </p:cNvSpPr>
          <p:nvPr>
            <p:ph type="title"/>
          </p:nvPr>
        </p:nvSpPr>
        <p:spPr/>
        <p:txBody>
          <a:bodyPr/>
          <a:lstStyle/>
          <a:p>
            <a:r>
              <a:rPr lang="en-US" dirty="0"/>
              <a:t>Traction Plan</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30972" t="13951" r="31111" b="16914"/>
          <a:stretch/>
        </p:blipFill>
        <p:spPr>
          <a:xfrm>
            <a:off x="4302680" y="2628156"/>
            <a:ext cx="538639" cy="552450"/>
          </a:xfrm>
          <a:prstGeom prst="rect">
            <a:avLst/>
          </a:prstGeom>
        </p:spPr>
      </p:pic>
    </p:spTree>
    <p:extLst>
      <p:ext uri="{BB962C8B-B14F-4D97-AF65-F5344CB8AC3E}">
        <p14:creationId xmlns:p14="http://schemas.microsoft.com/office/powerpoint/2010/main" val="38709466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pPr algn="ctr"/>
            <a:r>
              <a:rPr lang="en-US" dirty="0"/>
              <a:t>What first impression do you want to create for your customers?  </a:t>
            </a:r>
          </a:p>
          <a:p>
            <a:pPr algn="ctr"/>
            <a:endParaRPr lang="en-US" sz="825" dirty="0"/>
          </a:p>
          <a:p>
            <a:pPr algn="ctr"/>
            <a:r>
              <a:rPr lang="en-US" dirty="0"/>
              <a:t>How do you want them to feel from the very start of their experience with you?</a:t>
            </a:r>
          </a:p>
          <a:p>
            <a:pPr algn="ctr"/>
            <a:endParaRPr lang="en-US" dirty="0"/>
          </a:p>
          <a:p>
            <a:pPr algn="ctr"/>
            <a:r>
              <a:rPr lang="en-US" sz="4500" i="1" dirty="0"/>
              <a:t>Relational vs. Transactional</a:t>
            </a:r>
          </a:p>
        </p:txBody>
      </p:sp>
      <p:sp>
        <p:nvSpPr>
          <p:cNvPr id="7" name="Title 6"/>
          <p:cNvSpPr>
            <a:spLocks noGrp="1"/>
          </p:cNvSpPr>
          <p:nvPr>
            <p:ph type="title"/>
          </p:nvPr>
        </p:nvSpPr>
        <p:spPr/>
        <p:txBody>
          <a:bodyPr/>
          <a:lstStyle/>
          <a:p>
            <a:r>
              <a:rPr lang="en-US" dirty="0"/>
              <a:t>PIVOTAL POINT #1- </a:t>
            </a:r>
            <a:r>
              <a:rPr lang="en-US" i="1" dirty="0"/>
              <a:t>Welcome</a:t>
            </a:r>
          </a:p>
        </p:txBody>
      </p:sp>
      <p:sp>
        <p:nvSpPr>
          <p:cNvPr id="5" name="Footer Placeholder 4"/>
          <p:cNvSpPr>
            <a:spLocks noGrp="1"/>
          </p:cNvSpPr>
          <p:nvPr>
            <p:ph type="ftr" sz="quarter" idx="11"/>
          </p:nvPr>
        </p:nvSpPr>
        <p:spPr>
          <a:xfrm>
            <a:off x="2057400" y="5648741"/>
            <a:ext cx="3143250" cy="273844"/>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1485900" y="5648742"/>
            <a:ext cx="457200" cy="261937"/>
          </a:xfrm>
          <a:prstGeom prst="rect">
            <a:avLst/>
          </a:prstGeom>
        </p:spPr>
        <p:txBody>
          <a:bodyPr/>
          <a:lstStyle/>
          <a:p>
            <a:fld id="{D7E63A33-8271-4DD0-9C48-789913D7C115}" type="slidenum">
              <a:rPr lang="en-US" smtClean="0"/>
              <a:pPr/>
              <a:t>14</a:t>
            </a:fld>
            <a:endParaRPr lang="en-US" dirty="0"/>
          </a:p>
        </p:txBody>
      </p:sp>
    </p:spTree>
    <p:extLst>
      <p:ext uri="{BB962C8B-B14F-4D97-AF65-F5344CB8AC3E}">
        <p14:creationId xmlns:p14="http://schemas.microsoft.com/office/powerpoint/2010/main" val="218290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595804" y="1955810"/>
            <a:ext cx="6172200" cy="3394472"/>
          </a:xfrm>
        </p:spPr>
        <p:txBody>
          <a:bodyPr/>
          <a:lstStyle/>
          <a:p>
            <a:pPr marL="171450" indent="-171450" defTabSz="685800">
              <a:lnSpc>
                <a:spcPct val="90000"/>
              </a:lnSpc>
              <a:spcBef>
                <a:spcPts val="750"/>
              </a:spcBef>
              <a:buFont typeface="Arial" panose="020B0604020202020204" pitchFamily="34" charset="0"/>
              <a:buChar char="•"/>
            </a:pPr>
            <a:r>
              <a:rPr lang="en-US" dirty="0">
                <a:solidFill>
                  <a:prstClr val="black"/>
                </a:solidFill>
                <a:latin typeface="Times New Roman" panose="02020603050405020304" pitchFamily="18" charset="0"/>
                <a:cs typeface="Times New Roman" panose="02020603050405020304" pitchFamily="18" charset="0"/>
              </a:rPr>
              <a:t>GO </a:t>
            </a:r>
            <a:r>
              <a:rPr lang="en-US" dirty="0" smtClean="0">
                <a:solidFill>
                  <a:prstClr val="black"/>
                </a:solidFill>
                <a:latin typeface="Times New Roman" panose="02020603050405020304" pitchFamily="18" charset="0"/>
                <a:cs typeface="Times New Roman" panose="02020603050405020304" pitchFamily="18" charset="0"/>
              </a:rPr>
              <a:t>FIRST!</a:t>
            </a:r>
            <a:endParaRPr lang="en-US" dirty="0">
              <a:solidFill>
                <a:prstClr val="black"/>
              </a:solidFill>
              <a:latin typeface="Times New Roman" panose="02020603050405020304" pitchFamily="18" charset="0"/>
              <a:cs typeface="Times New Roman" panose="02020603050405020304" pitchFamily="18" charset="0"/>
            </a:endParaRPr>
          </a:p>
          <a:p>
            <a:pPr marL="171450" indent="-171450" defTabSz="685800">
              <a:lnSpc>
                <a:spcPct val="90000"/>
              </a:lnSpc>
              <a:spcBef>
                <a:spcPts val="750"/>
              </a:spcBef>
              <a:buFont typeface="Arial" panose="020B0604020202020204" pitchFamily="34" charset="0"/>
              <a:buChar char="•"/>
            </a:pPr>
            <a:r>
              <a:rPr lang="en-US" dirty="0" smtClean="0">
                <a:solidFill>
                  <a:prstClr val="black"/>
                </a:solidFill>
                <a:latin typeface="Times New Roman" panose="02020603050405020304" pitchFamily="18" charset="0"/>
                <a:cs typeface="Times New Roman" panose="02020603050405020304" pitchFamily="18" charset="0"/>
              </a:rPr>
              <a:t>Take </a:t>
            </a:r>
            <a:r>
              <a:rPr lang="en-US" dirty="0">
                <a:solidFill>
                  <a:prstClr val="black"/>
                </a:solidFill>
                <a:latin typeface="Times New Roman" panose="02020603050405020304" pitchFamily="18" charset="0"/>
                <a:cs typeface="Times New Roman" panose="02020603050405020304" pitchFamily="18" charset="0"/>
              </a:rPr>
              <a:t>off our blinders around clients.</a:t>
            </a:r>
          </a:p>
          <a:p>
            <a:pPr marL="171450" indent="-171450" defTabSz="685800">
              <a:lnSpc>
                <a:spcPct val="90000"/>
              </a:lnSpc>
              <a:spcBef>
                <a:spcPts val="750"/>
              </a:spcBef>
              <a:buFont typeface="Arial" panose="020B0604020202020204" pitchFamily="34" charset="0"/>
              <a:buChar char="•"/>
            </a:pPr>
            <a:r>
              <a:rPr lang="en-US" dirty="0" smtClean="0">
                <a:solidFill>
                  <a:prstClr val="black"/>
                </a:solidFill>
                <a:latin typeface="Times New Roman" panose="02020603050405020304" pitchFamily="18" charset="0"/>
                <a:cs typeface="Times New Roman" panose="02020603050405020304" pitchFamily="18" charset="0"/>
              </a:rPr>
              <a:t>Set </a:t>
            </a:r>
            <a:r>
              <a:rPr lang="en-US" dirty="0">
                <a:solidFill>
                  <a:prstClr val="black"/>
                </a:solidFill>
                <a:latin typeface="Times New Roman" panose="02020603050405020304" pitchFamily="18" charset="0"/>
                <a:cs typeface="Times New Roman" panose="02020603050405020304" pitchFamily="18" charset="0"/>
              </a:rPr>
              <a:t>a positive tone for the customer experience.</a:t>
            </a:r>
          </a:p>
          <a:p>
            <a:pPr marL="171450" indent="-171450" defTabSz="685800">
              <a:lnSpc>
                <a:spcPct val="90000"/>
              </a:lnSpc>
              <a:spcBef>
                <a:spcPts val="750"/>
              </a:spcBef>
              <a:buFont typeface="Arial" panose="020B0604020202020204" pitchFamily="34" charset="0"/>
              <a:buChar char="•"/>
            </a:pPr>
            <a:r>
              <a:rPr lang="en-US" dirty="0">
                <a:solidFill>
                  <a:prstClr val="black"/>
                </a:solidFill>
                <a:latin typeface="Times New Roman" panose="02020603050405020304" pitchFamily="18" charset="0"/>
                <a:cs typeface="Times New Roman" panose="02020603050405020304" pitchFamily="18" charset="0"/>
              </a:rPr>
              <a:t>Must be personalized rather than robotic</a:t>
            </a:r>
            <a:r>
              <a:rPr lang="en-US" dirty="0" smtClean="0">
                <a:solidFill>
                  <a:prstClr val="black"/>
                </a:solidFill>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
            </a:r>
            <a:br>
              <a:rPr lang="en-US" i="1" dirty="0">
                <a:latin typeface="Times New Roman" panose="02020603050405020304" pitchFamily="18" charset="0"/>
                <a:cs typeface="Times New Roman" panose="02020603050405020304" pitchFamily="18" charset="0"/>
              </a:rPr>
            </a:br>
            <a:endParaRPr lang="en-US" i="1" dirty="0">
              <a:latin typeface="Times New Roman" panose="02020603050405020304" pitchFamily="18" charset="0"/>
              <a:cs typeface="Times New Roman" panose="02020603050405020304" pitchFamily="18" charset="0"/>
            </a:endParaRPr>
          </a:p>
        </p:txBody>
      </p:sp>
      <p:sp>
        <p:nvSpPr>
          <p:cNvPr id="7" name="Title 6"/>
          <p:cNvSpPr>
            <a:spLocks noGrp="1"/>
          </p:cNvSpPr>
          <p:nvPr>
            <p:ph type="title"/>
          </p:nvPr>
        </p:nvSpPr>
        <p:spPr/>
        <p:txBody>
          <a:bodyPr/>
          <a:lstStyle/>
          <a:p>
            <a:r>
              <a:rPr lang="en-US" dirty="0"/>
              <a:t>PROACTIVELY INITIATE</a:t>
            </a:r>
          </a:p>
        </p:txBody>
      </p:sp>
      <p:sp>
        <p:nvSpPr>
          <p:cNvPr id="5" name="Footer Placeholder 4"/>
          <p:cNvSpPr>
            <a:spLocks noGrp="1"/>
          </p:cNvSpPr>
          <p:nvPr>
            <p:ph type="ftr" sz="quarter" idx="11"/>
          </p:nvPr>
        </p:nvSpPr>
        <p:spPr>
          <a:xfrm>
            <a:off x="2057400" y="5648741"/>
            <a:ext cx="3143250" cy="273844"/>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1485900" y="5648742"/>
            <a:ext cx="457200" cy="261937"/>
          </a:xfrm>
          <a:prstGeom prst="rect">
            <a:avLst/>
          </a:prstGeom>
        </p:spPr>
        <p:txBody>
          <a:bodyPr/>
          <a:lstStyle/>
          <a:p>
            <a:fld id="{D7E63A33-8271-4DD0-9C48-789913D7C115}" type="slidenum">
              <a:rPr lang="en-US" smtClean="0"/>
              <a:pPr/>
              <a:t>15</a:t>
            </a:fld>
            <a:endParaRPr lang="en-US" dirty="0"/>
          </a:p>
        </p:txBody>
      </p:sp>
    </p:spTree>
    <p:extLst>
      <p:ext uri="{BB962C8B-B14F-4D97-AF65-F5344CB8AC3E}">
        <p14:creationId xmlns:p14="http://schemas.microsoft.com/office/powerpoint/2010/main" val="2340486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pPr algn="ctr"/>
            <a:r>
              <a:rPr lang="en-US" dirty="0">
                <a:solidFill>
                  <a:schemeClr val="bg1">
                    <a:lumMod val="50000"/>
                  </a:schemeClr>
                </a:solidFill>
              </a:rPr>
              <a:t>Greet our guests by name with </a:t>
            </a:r>
            <a:r>
              <a:rPr lang="en-US" i="1" dirty="0">
                <a:solidFill>
                  <a:schemeClr val="bg1">
                    <a:lumMod val="50000"/>
                  </a:schemeClr>
                </a:solidFill>
              </a:rPr>
              <a:t>warmth,</a:t>
            </a:r>
            <a:r>
              <a:rPr lang="en-US" dirty="0">
                <a:solidFill>
                  <a:schemeClr val="bg1">
                    <a:lumMod val="50000"/>
                  </a:schemeClr>
                </a:solidFill>
              </a:rPr>
              <a:t> </a:t>
            </a:r>
            <a:r>
              <a:rPr lang="en-US" i="1" dirty="0">
                <a:solidFill>
                  <a:schemeClr val="bg1">
                    <a:lumMod val="50000"/>
                  </a:schemeClr>
                </a:solidFill>
              </a:rPr>
              <a:t>sincerity</a:t>
            </a:r>
            <a:r>
              <a:rPr lang="en-US" dirty="0">
                <a:solidFill>
                  <a:schemeClr val="bg1">
                    <a:lumMod val="50000"/>
                  </a:schemeClr>
                </a:solidFill>
              </a:rPr>
              <a:t>, and a </a:t>
            </a:r>
            <a:r>
              <a:rPr lang="en-US" i="1" dirty="0">
                <a:solidFill>
                  <a:schemeClr val="bg1">
                    <a:lumMod val="50000"/>
                  </a:schemeClr>
                </a:solidFill>
              </a:rPr>
              <a:t>smile</a:t>
            </a:r>
            <a:r>
              <a:rPr lang="en-US" dirty="0">
                <a:solidFill>
                  <a:schemeClr val="bg1">
                    <a:lumMod val="50000"/>
                  </a:schemeClr>
                </a:solidFill>
              </a:rPr>
              <a:t>.</a:t>
            </a:r>
          </a:p>
          <a:p>
            <a:pPr algn="ctr"/>
            <a:endParaRPr lang="en-US" sz="900" dirty="0"/>
          </a:p>
          <a:p>
            <a:pPr algn="ctr"/>
            <a:endParaRPr lang="en-US" dirty="0"/>
          </a:p>
          <a:p>
            <a:pPr algn="ctr"/>
            <a:endParaRPr lang="en-US" sz="3000" dirty="0" smtClean="0"/>
          </a:p>
          <a:p>
            <a:pPr algn="ctr"/>
            <a:endParaRPr lang="en-US" sz="3000" dirty="0"/>
          </a:p>
          <a:p>
            <a:pPr algn="ctr"/>
            <a:r>
              <a:rPr lang="en-US" sz="3000" dirty="0" smtClean="0"/>
              <a:t>What </a:t>
            </a:r>
            <a:r>
              <a:rPr lang="en-US" sz="3000" dirty="0"/>
              <a:t>should be </a:t>
            </a:r>
            <a:r>
              <a:rPr lang="en-US" sz="3000" i="1" dirty="0"/>
              <a:t>emphasized</a:t>
            </a:r>
            <a:r>
              <a:rPr lang="en-US" sz="3000" dirty="0"/>
              <a:t> in your organization’s welcome to customers?</a:t>
            </a:r>
          </a:p>
          <a:p>
            <a:pPr algn="ctr"/>
            <a:endParaRPr lang="en-US" dirty="0"/>
          </a:p>
        </p:txBody>
      </p:sp>
      <p:sp>
        <p:nvSpPr>
          <p:cNvPr id="7" name="Title 6"/>
          <p:cNvSpPr>
            <a:spLocks noGrp="1"/>
          </p:cNvSpPr>
          <p:nvPr>
            <p:ph type="title"/>
          </p:nvPr>
        </p:nvSpPr>
        <p:spPr/>
        <p:txBody>
          <a:bodyPr/>
          <a:lstStyle/>
          <a:p>
            <a:r>
              <a:rPr lang="en-US" dirty="0"/>
              <a:t>PIVOTAL POINT #1- </a:t>
            </a:r>
            <a:r>
              <a:rPr lang="en-US" i="1" dirty="0"/>
              <a:t>Welcome</a:t>
            </a:r>
            <a:endParaRPr lang="en-US" dirty="0"/>
          </a:p>
        </p:txBody>
      </p:sp>
      <p:sp>
        <p:nvSpPr>
          <p:cNvPr id="5" name="Footer Placeholder 4"/>
          <p:cNvSpPr>
            <a:spLocks noGrp="1"/>
          </p:cNvSpPr>
          <p:nvPr>
            <p:ph type="ftr" sz="quarter" idx="11"/>
          </p:nvPr>
        </p:nvSpPr>
        <p:spPr>
          <a:xfrm>
            <a:off x="2057400" y="5648741"/>
            <a:ext cx="3143250" cy="273844"/>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1485900" y="5648742"/>
            <a:ext cx="457200" cy="261937"/>
          </a:xfrm>
          <a:prstGeom prst="rect">
            <a:avLst/>
          </a:prstGeom>
        </p:spPr>
        <p:txBody>
          <a:bodyPr/>
          <a:lstStyle/>
          <a:p>
            <a:fld id="{D7E63A33-8271-4DD0-9C48-789913D7C115}" type="slidenum">
              <a:rPr lang="en-US" smtClean="0"/>
              <a:pPr/>
              <a:t>16</a:t>
            </a:fld>
            <a:endParaRPr lang="en-US" dirty="0"/>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30972" t="13951" r="31111" b="16914"/>
          <a:stretch/>
        </p:blipFill>
        <p:spPr>
          <a:xfrm>
            <a:off x="4302681" y="2481470"/>
            <a:ext cx="538639" cy="552450"/>
          </a:xfrm>
          <a:prstGeom prst="rect">
            <a:avLst/>
          </a:prstGeom>
        </p:spPr>
      </p:pic>
    </p:spTree>
    <p:extLst>
      <p:ext uri="{BB962C8B-B14F-4D97-AF65-F5344CB8AC3E}">
        <p14:creationId xmlns:p14="http://schemas.microsoft.com/office/powerpoint/2010/main" val="299983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53124" y="2193435"/>
            <a:ext cx="4784501" cy="2368102"/>
          </a:xfrm>
        </p:spPr>
        <p:txBody>
          <a:bodyPr>
            <a:normAutofit/>
          </a:bodyPr>
          <a:lstStyle/>
          <a:p>
            <a:pPr algn="ctr"/>
            <a:r>
              <a:rPr lang="en-US" sz="2700" dirty="0"/>
              <a:t>What are the </a:t>
            </a:r>
            <a:r>
              <a:rPr lang="en-US" sz="2700" i="1" dirty="0"/>
              <a:t>unexpressed</a:t>
            </a:r>
            <a:r>
              <a:rPr lang="en-US" sz="2700" dirty="0"/>
              <a:t> needs                                 of your customers</a:t>
            </a:r>
            <a:r>
              <a:rPr lang="en-US" sz="2700" dirty="0"/>
              <a:t>?</a:t>
            </a:r>
          </a:p>
          <a:p>
            <a:pPr algn="ctr"/>
            <a:endParaRPr lang="en-US" sz="2700" dirty="0"/>
          </a:p>
          <a:p>
            <a:pPr algn="ctr"/>
            <a:r>
              <a:rPr lang="en-US" sz="2700" dirty="0"/>
              <a:t>How can you research those needs?</a:t>
            </a:r>
            <a:endParaRPr lang="en-US" sz="2700" dirty="0"/>
          </a:p>
          <a:p>
            <a:pPr algn="ctr"/>
            <a:endParaRPr lang="en-US" sz="2700" dirty="0"/>
          </a:p>
        </p:txBody>
      </p:sp>
      <p:sp>
        <p:nvSpPr>
          <p:cNvPr id="7" name="Title 6"/>
          <p:cNvSpPr>
            <a:spLocks noGrp="1"/>
          </p:cNvSpPr>
          <p:nvPr>
            <p:ph type="title"/>
          </p:nvPr>
        </p:nvSpPr>
        <p:spPr/>
        <p:txBody>
          <a:bodyPr>
            <a:normAutofit/>
          </a:bodyPr>
          <a:lstStyle/>
          <a:p>
            <a:r>
              <a:rPr lang="en-US" dirty="0"/>
              <a:t>PIVOTAL POINT #2 – </a:t>
            </a:r>
            <a:r>
              <a:rPr lang="en-US" i="1" dirty="0"/>
              <a:t>Anticipation</a:t>
            </a:r>
            <a:endParaRPr lang="en-US" dirty="0"/>
          </a:p>
        </p:txBody>
      </p:sp>
      <p:sp>
        <p:nvSpPr>
          <p:cNvPr id="5" name="Footer Placeholder 4"/>
          <p:cNvSpPr>
            <a:spLocks noGrp="1"/>
          </p:cNvSpPr>
          <p:nvPr>
            <p:ph type="ftr" sz="quarter" idx="11"/>
          </p:nvPr>
        </p:nvSpPr>
        <p:spPr>
          <a:xfrm>
            <a:off x="2057400" y="5648741"/>
            <a:ext cx="3143250" cy="273844"/>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1485900" y="5648742"/>
            <a:ext cx="457200" cy="261937"/>
          </a:xfrm>
          <a:prstGeom prst="rect">
            <a:avLst/>
          </a:prstGeom>
        </p:spPr>
        <p:txBody>
          <a:bodyPr/>
          <a:lstStyle/>
          <a:p>
            <a:fld id="{D7E63A33-8271-4DD0-9C48-789913D7C115}" type="slidenum">
              <a:rPr lang="en-US" smtClean="0"/>
              <a:pPr/>
              <a:t>17</a:t>
            </a:fld>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9171" y="2022508"/>
            <a:ext cx="4091405" cy="2709954"/>
          </a:xfrm>
          <a:prstGeom prst="rect">
            <a:avLst/>
          </a:prstGeom>
        </p:spPr>
      </p:pic>
    </p:spTree>
    <p:extLst>
      <p:ext uri="{BB962C8B-B14F-4D97-AF65-F5344CB8AC3E}">
        <p14:creationId xmlns:p14="http://schemas.microsoft.com/office/powerpoint/2010/main" val="57139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257301" y="2242705"/>
            <a:ext cx="3424814" cy="3394472"/>
          </a:xfrm>
        </p:spPr>
        <p:txBody>
          <a:bodyPr>
            <a:normAutofit/>
          </a:bodyPr>
          <a:lstStyle/>
          <a:p>
            <a:pPr algn="ctr"/>
            <a:endParaRPr lang="en-US" sz="2700" dirty="0"/>
          </a:p>
          <a:p>
            <a:pPr algn="ctr"/>
            <a:r>
              <a:rPr lang="en-US" sz="2700" dirty="0"/>
              <a:t>How can you </a:t>
            </a:r>
            <a:r>
              <a:rPr lang="en-US" sz="2700" i="1" dirty="0"/>
              <a:t>address</a:t>
            </a:r>
            <a:r>
              <a:rPr lang="en-US" sz="2700" dirty="0"/>
              <a:t> those needs, and set </a:t>
            </a:r>
            <a:r>
              <a:rPr lang="en-US" sz="2700" i="1" dirty="0"/>
              <a:t>expectations</a:t>
            </a:r>
            <a:r>
              <a:rPr lang="en-US" sz="2700" dirty="0"/>
              <a:t>?</a:t>
            </a:r>
          </a:p>
          <a:p>
            <a:pPr algn="ctr"/>
            <a:endParaRPr lang="en-US" sz="2700" dirty="0"/>
          </a:p>
        </p:txBody>
      </p:sp>
      <p:sp>
        <p:nvSpPr>
          <p:cNvPr id="7" name="Title 6"/>
          <p:cNvSpPr>
            <a:spLocks noGrp="1"/>
          </p:cNvSpPr>
          <p:nvPr>
            <p:ph type="title"/>
          </p:nvPr>
        </p:nvSpPr>
        <p:spPr/>
        <p:txBody>
          <a:bodyPr/>
          <a:lstStyle/>
          <a:p>
            <a:r>
              <a:rPr lang="en-US" dirty="0"/>
              <a:t>PIVOTAL POINT #2- </a:t>
            </a:r>
            <a:r>
              <a:rPr lang="en-US" i="1" dirty="0"/>
              <a:t>Anticipation</a:t>
            </a:r>
            <a:endParaRPr lang="en-US" dirty="0"/>
          </a:p>
        </p:txBody>
      </p:sp>
      <p:sp>
        <p:nvSpPr>
          <p:cNvPr id="5" name="Footer Placeholder 4"/>
          <p:cNvSpPr>
            <a:spLocks noGrp="1"/>
          </p:cNvSpPr>
          <p:nvPr>
            <p:ph type="ftr" sz="quarter" idx="11"/>
          </p:nvPr>
        </p:nvSpPr>
        <p:spPr>
          <a:xfrm>
            <a:off x="2057400" y="5648741"/>
            <a:ext cx="3143250"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1485900" y="5648742"/>
            <a:ext cx="457200" cy="261937"/>
          </a:xfrm>
          <a:prstGeom prst="rect">
            <a:avLst/>
          </a:prstGeom>
        </p:spPr>
        <p:txBody>
          <a:bodyPr/>
          <a:lstStyle/>
          <a:p>
            <a:fld id="{D7E63A33-8271-4DD0-9C48-789913D7C115}" type="slidenum">
              <a:rPr lang="en-US" smtClean="0"/>
              <a:pPr/>
              <a:t>18</a:t>
            </a:fld>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3795" y="2242703"/>
            <a:ext cx="2820683" cy="2820683"/>
          </a:xfrm>
          <a:prstGeom prst="rect">
            <a:avLst/>
          </a:prstGeom>
          <a:ln>
            <a:solidFill>
              <a:schemeClr val="tx1"/>
            </a:solidFill>
          </a:ln>
        </p:spPr>
      </p:pic>
    </p:spTree>
    <p:extLst>
      <p:ext uri="{BB962C8B-B14F-4D97-AF65-F5344CB8AC3E}">
        <p14:creationId xmlns:p14="http://schemas.microsoft.com/office/powerpoint/2010/main" val="1064217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485900" y="1481960"/>
            <a:ext cx="6172200" cy="3855614"/>
          </a:xfrm>
        </p:spPr>
        <p:txBody>
          <a:bodyPr/>
          <a:lstStyle/>
          <a:p>
            <a:pPr algn="ctr"/>
            <a:r>
              <a:rPr lang="en-US" dirty="0">
                <a:solidFill>
                  <a:schemeClr val="bg1">
                    <a:lumMod val="50000"/>
                  </a:schemeClr>
                </a:solidFill>
              </a:rPr>
              <a:t>Understand and anticipate guests’ needs.</a:t>
            </a:r>
          </a:p>
          <a:p>
            <a:pPr algn="ctr"/>
            <a:endParaRPr lang="en-US" sz="900" dirty="0"/>
          </a:p>
          <a:p>
            <a:pPr algn="ctr"/>
            <a:endParaRPr lang="en-US" dirty="0"/>
          </a:p>
          <a:p>
            <a:pPr algn="ctr"/>
            <a:endParaRPr lang="en-US" sz="3000" dirty="0" smtClean="0"/>
          </a:p>
          <a:p>
            <a:pPr algn="ctr"/>
            <a:endParaRPr lang="en-US" sz="3000" dirty="0"/>
          </a:p>
          <a:p>
            <a:pPr algn="ctr"/>
            <a:r>
              <a:rPr lang="en-US" sz="3000" dirty="0" smtClean="0"/>
              <a:t>What </a:t>
            </a:r>
            <a:r>
              <a:rPr lang="en-US" sz="3000" dirty="0"/>
              <a:t>should be </a:t>
            </a:r>
            <a:r>
              <a:rPr lang="en-US" sz="3000" i="1" dirty="0"/>
              <a:t>emphasized</a:t>
            </a:r>
            <a:r>
              <a:rPr lang="en-US" sz="3000" dirty="0"/>
              <a:t> in understanding and anticipating your customers’ needs?</a:t>
            </a:r>
          </a:p>
          <a:p>
            <a:pPr algn="ctr"/>
            <a:endParaRPr lang="en-US" dirty="0"/>
          </a:p>
        </p:txBody>
      </p:sp>
      <p:sp>
        <p:nvSpPr>
          <p:cNvPr id="7" name="Title 6"/>
          <p:cNvSpPr>
            <a:spLocks noGrp="1"/>
          </p:cNvSpPr>
          <p:nvPr>
            <p:ph type="title"/>
          </p:nvPr>
        </p:nvSpPr>
        <p:spPr/>
        <p:txBody>
          <a:bodyPr/>
          <a:lstStyle/>
          <a:p>
            <a:r>
              <a:rPr lang="en-US" dirty="0"/>
              <a:t>PIVOTAL POINT #2 - </a:t>
            </a:r>
            <a:r>
              <a:rPr lang="en-US" i="1" dirty="0"/>
              <a:t>Anticipation</a:t>
            </a:r>
            <a:endParaRPr lang="en-US" dirty="0"/>
          </a:p>
        </p:txBody>
      </p:sp>
      <p:sp>
        <p:nvSpPr>
          <p:cNvPr id="5" name="Footer Placeholder 4"/>
          <p:cNvSpPr>
            <a:spLocks noGrp="1"/>
          </p:cNvSpPr>
          <p:nvPr>
            <p:ph type="ftr" sz="quarter" idx="11"/>
          </p:nvPr>
        </p:nvSpPr>
        <p:spPr>
          <a:xfrm>
            <a:off x="2057400" y="5648741"/>
            <a:ext cx="3143250"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1485900" y="5648742"/>
            <a:ext cx="457200" cy="261937"/>
          </a:xfrm>
          <a:prstGeom prst="rect">
            <a:avLst/>
          </a:prstGeom>
        </p:spPr>
        <p:txBody>
          <a:bodyPr/>
          <a:lstStyle/>
          <a:p>
            <a:fld id="{D7E63A33-8271-4DD0-9C48-789913D7C115}" type="slidenum">
              <a:rPr lang="en-US" smtClean="0"/>
              <a:pPr/>
              <a:t>19</a:t>
            </a:fld>
            <a:endParaRPr lang="en-US" dirty="0"/>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30972" t="13951" r="31111" b="16914"/>
          <a:stretch/>
        </p:blipFill>
        <p:spPr>
          <a:xfrm>
            <a:off x="4302681" y="2660979"/>
            <a:ext cx="538639" cy="552450"/>
          </a:xfrm>
          <a:prstGeom prst="rect">
            <a:avLst/>
          </a:prstGeom>
        </p:spPr>
      </p:pic>
    </p:spTree>
    <p:extLst>
      <p:ext uri="{BB962C8B-B14F-4D97-AF65-F5344CB8AC3E}">
        <p14:creationId xmlns:p14="http://schemas.microsoft.com/office/powerpoint/2010/main" val="3667419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r>
              <a:rPr lang="en-US" sz="4000" i="1" dirty="0" smtClean="0"/>
              <a:t>Full Day Workshops at the Inn on Biltmore Estate</a:t>
            </a:r>
          </a:p>
          <a:p>
            <a:endParaRPr lang="en-US" dirty="0" smtClean="0"/>
          </a:p>
          <a:p>
            <a:r>
              <a:rPr lang="en-US" dirty="0" smtClean="0"/>
              <a:t>Gracious Hospitality – March 12</a:t>
            </a:r>
          </a:p>
          <a:p>
            <a:r>
              <a:rPr lang="en-US" dirty="0" smtClean="0"/>
              <a:t>Employee Engagement – March 13</a:t>
            </a:r>
          </a:p>
          <a:p>
            <a:endParaRPr lang="en-US" dirty="0"/>
          </a:p>
          <a:p>
            <a:r>
              <a:rPr lang="en-US" dirty="0" smtClean="0"/>
              <a:t>Cultivating Change – July 9</a:t>
            </a:r>
          </a:p>
          <a:p>
            <a:r>
              <a:rPr lang="en-US" dirty="0" smtClean="0"/>
              <a:t>Storytelling as a Business Strategy – July 10</a:t>
            </a:r>
            <a:endParaRPr lang="en-US" dirty="0"/>
          </a:p>
        </p:txBody>
      </p:sp>
      <p:sp>
        <p:nvSpPr>
          <p:cNvPr id="2" name="Title 1"/>
          <p:cNvSpPr>
            <a:spLocks noGrp="1"/>
          </p:cNvSpPr>
          <p:nvPr>
            <p:ph type="title"/>
          </p:nvPr>
        </p:nvSpPr>
        <p:spPr/>
        <p:txBody>
          <a:bodyPr/>
          <a:lstStyle/>
          <a:p>
            <a:r>
              <a:rPr lang="en-US" dirty="0" smtClean="0"/>
              <a:t>Upcoming 2018 Workshops</a:t>
            </a:r>
            <a:endParaRPr lang="en-US" dirty="0"/>
          </a:p>
        </p:txBody>
      </p:sp>
    </p:spTree>
    <p:extLst>
      <p:ext uri="{BB962C8B-B14F-4D97-AF65-F5344CB8AC3E}">
        <p14:creationId xmlns:p14="http://schemas.microsoft.com/office/powerpoint/2010/main" val="26156424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485900" y="2995333"/>
            <a:ext cx="6172200" cy="2342240"/>
          </a:xfrm>
        </p:spPr>
        <p:txBody>
          <a:bodyPr>
            <a:normAutofit/>
          </a:bodyPr>
          <a:lstStyle/>
          <a:p>
            <a:pPr algn="ctr"/>
            <a:r>
              <a:rPr lang="en-US" sz="3300" dirty="0"/>
              <a:t>The customer is </a:t>
            </a:r>
            <a:r>
              <a:rPr lang="en-US" sz="3300" i="1" dirty="0"/>
              <a:t>not</a:t>
            </a:r>
            <a:r>
              <a:rPr lang="en-US" sz="3300" dirty="0"/>
              <a:t> always right.</a:t>
            </a:r>
          </a:p>
          <a:p>
            <a:pPr algn="ctr"/>
            <a:endParaRPr lang="en-US" sz="3300" dirty="0"/>
          </a:p>
          <a:p>
            <a:pPr algn="ctr"/>
            <a:endParaRPr lang="en-US" dirty="0"/>
          </a:p>
          <a:p>
            <a:pPr algn="ctr"/>
            <a:endParaRPr lang="en-US" dirty="0"/>
          </a:p>
        </p:txBody>
      </p:sp>
      <p:sp>
        <p:nvSpPr>
          <p:cNvPr id="7" name="Title 6"/>
          <p:cNvSpPr>
            <a:spLocks noGrp="1"/>
          </p:cNvSpPr>
          <p:nvPr>
            <p:ph type="title"/>
          </p:nvPr>
        </p:nvSpPr>
        <p:spPr/>
        <p:txBody>
          <a:bodyPr/>
          <a:lstStyle/>
          <a:p>
            <a:r>
              <a:rPr lang="en-US" dirty="0"/>
              <a:t>PIVOTAL POINT #3 – </a:t>
            </a:r>
            <a:r>
              <a:rPr lang="en-US" i="1" dirty="0"/>
              <a:t>Ownership</a:t>
            </a:r>
          </a:p>
        </p:txBody>
      </p:sp>
      <p:sp>
        <p:nvSpPr>
          <p:cNvPr id="5" name="Footer Placeholder 4"/>
          <p:cNvSpPr>
            <a:spLocks noGrp="1"/>
          </p:cNvSpPr>
          <p:nvPr>
            <p:ph type="ftr" sz="quarter" idx="11"/>
          </p:nvPr>
        </p:nvSpPr>
        <p:spPr>
          <a:xfrm>
            <a:off x="2057400" y="5648741"/>
            <a:ext cx="3143250"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1485900" y="5648742"/>
            <a:ext cx="457200" cy="261937"/>
          </a:xfrm>
          <a:prstGeom prst="rect">
            <a:avLst/>
          </a:prstGeom>
        </p:spPr>
        <p:txBody>
          <a:bodyPr/>
          <a:lstStyle/>
          <a:p>
            <a:fld id="{D7E63A33-8271-4DD0-9C48-789913D7C115}" type="slidenum">
              <a:rPr lang="en-US" smtClean="0"/>
              <a:pPr/>
              <a:t>20</a:t>
            </a:fld>
            <a:endParaRPr lang="en-US" dirty="0"/>
          </a:p>
        </p:txBody>
      </p:sp>
    </p:spTree>
    <p:extLst>
      <p:ext uri="{BB962C8B-B14F-4D97-AF65-F5344CB8AC3E}">
        <p14:creationId xmlns:p14="http://schemas.microsoft.com/office/powerpoint/2010/main" val="3297561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485900" y="2117110"/>
            <a:ext cx="6172200" cy="3394472"/>
          </a:xfrm>
        </p:spPr>
        <p:txBody>
          <a:bodyPr>
            <a:normAutofit/>
          </a:bodyPr>
          <a:lstStyle/>
          <a:p>
            <a:pPr algn="ctr"/>
            <a:r>
              <a:rPr lang="en-US" sz="4500" i="1" dirty="0"/>
              <a:t>The most important customer is the one standing in front of you</a:t>
            </a:r>
          </a:p>
          <a:p>
            <a:pPr algn="ctr"/>
            <a:r>
              <a:rPr lang="en-US" sz="4500" b="1" dirty="0">
                <a:solidFill>
                  <a:schemeClr val="bg1">
                    <a:lumMod val="50000"/>
                  </a:schemeClr>
                </a:solidFill>
              </a:rPr>
              <a:t>BE FULLY PRESENT</a:t>
            </a:r>
          </a:p>
          <a:p>
            <a:pPr algn="ctr"/>
            <a:endParaRPr lang="en-US" dirty="0"/>
          </a:p>
        </p:txBody>
      </p:sp>
      <p:sp>
        <p:nvSpPr>
          <p:cNvPr id="5" name="Footer Placeholder 4"/>
          <p:cNvSpPr>
            <a:spLocks noGrp="1"/>
          </p:cNvSpPr>
          <p:nvPr>
            <p:ph type="ftr" sz="quarter" idx="11"/>
          </p:nvPr>
        </p:nvSpPr>
        <p:spPr>
          <a:xfrm>
            <a:off x="2057400" y="5648741"/>
            <a:ext cx="3143250"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1485900" y="5648742"/>
            <a:ext cx="457200" cy="261937"/>
          </a:xfrm>
          <a:prstGeom prst="rect">
            <a:avLst/>
          </a:prstGeom>
        </p:spPr>
        <p:txBody>
          <a:bodyPr/>
          <a:lstStyle/>
          <a:p>
            <a:fld id="{D7E63A33-8271-4DD0-9C48-789913D7C115}" type="slidenum">
              <a:rPr lang="en-US" smtClean="0"/>
              <a:pPr/>
              <a:t>21</a:t>
            </a:fld>
            <a:endParaRPr lang="en-US" dirty="0"/>
          </a:p>
        </p:txBody>
      </p:sp>
    </p:spTree>
    <p:extLst>
      <p:ext uri="{BB962C8B-B14F-4D97-AF65-F5344CB8AC3E}">
        <p14:creationId xmlns:p14="http://schemas.microsoft.com/office/powerpoint/2010/main" val="1307560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pPr defTabSz="685800">
              <a:lnSpc>
                <a:spcPct val="90000"/>
              </a:lnSpc>
              <a:spcBef>
                <a:spcPts val="750"/>
              </a:spcBef>
            </a:pPr>
            <a:r>
              <a:rPr lang="en-US" sz="2100" dirty="0">
                <a:solidFill>
                  <a:prstClr val="black"/>
                </a:solidFill>
                <a:latin typeface="Times New Roman" panose="02020603050405020304" pitchFamily="18" charset="0"/>
                <a:cs typeface="Times New Roman" panose="02020603050405020304" pitchFamily="18" charset="0"/>
              </a:rPr>
              <a:t>Regardless of the reason for dissatisfaction, </a:t>
            </a:r>
            <a:r>
              <a:rPr lang="en-US" sz="2100" i="1" dirty="0">
                <a:solidFill>
                  <a:prstClr val="black"/>
                </a:solidFill>
                <a:latin typeface="Times New Roman" panose="02020603050405020304" pitchFamily="18" charset="0"/>
                <a:cs typeface="Times New Roman" panose="02020603050405020304" pitchFamily="18" charset="0"/>
              </a:rPr>
              <a:t>we</a:t>
            </a:r>
            <a:r>
              <a:rPr lang="en-US" sz="2100" dirty="0">
                <a:solidFill>
                  <a:prstClr val="black"/>
                </a:solidFill>
                <a:latin typeface="Times New Roman" panose="02020603050405020304" pitchFamily="18" charset="0"/>
                <a:cs typeface="Times New Roman" panose="02020603050405020304" pitchFamily="18" charset="0"/>
              </a:rPr>
              <a:t> </a:t>
            </a:r>
            <a:r>
              <a:rPr lang="en-US" sz="2100" dirty="0">
                <a:solidFill>
                  <a:prstClr val="black"/>
                </a:solidFill>
                <a:latin typeface="Times New Roman" panose="02020603050405020304" pitchFamily="18" charset="0"/>
                <a:cs typeface="Times New Roman" panose="02020603050405020304" pitchFamily="18" charset="0"/>
              </a:rPr>
              <a:t>must </a:t>
            </a:r>
            <a:r>
              <a:rPr lang="en-US" sz="2100" dirty="0">
                <a:solidFill>
                  <a:prstClr val="black"/>
                </a:solidFill>
                <a:latin typeface="Times New Roman" panose="02020603050405020304" pitchFamily="18" charset="0"/>
                <a:cs typeface="Times New Roman" panose="02020603050405020304" pitchFamily="18" charset="0"/>
              </a:rPr>
              <a:t>solve the problem.</a:t>
            </a:r>
          </a:p>
          <a:p>
            <a:pPr marL="342900" lvl="1" indent="0" defTabSz="685800">
              <a:lnSpc>
                <a:spcPct val="90000"/>
              </a:lnSpc>
              <a:spcBef>
                <a:spcPts val="375"/>
              </a:spcBef>
              <a:buNone/>
            </a:pPr>
            <a:r>
              <a:rPr lang="en-US" sz="1800" dirty="0">
                <a:solidFill>
                  <a:prstClr val="black"/>
                </a:solidFill>
                <a:latin typeface="Times New Roman" panose="02020603050405020304" pitchFamily="18" charset="0"/>
                <a:cs typeface="Times New Roman" panose="02020603050405020304" pitchFamily="18" charset="0"/>
              </a:rPr>
              <a:t>	</a:t>
            </a:r>
            <a:r>
              <a:rPr lang="en-US" sz="1800" dirty="0">
                <a:solidFill>
                  <a:prstClr val="black"/>
                </a:solidFill>
                <a:latin typeface="Times New Roman" panose="02020603050405020304" pitchFamily="18" charset="0"/>
                <a:cs typeface="Times New Roman" panose="02020603050405020304" pitchFamily="18" charset="0"/>
              </a:rPr>
              <a:t> </a:t>
            </a:r>
            <a:r>
              <a:rPr lang="en-US" sz="1800" dirty="0">
                <a:solidFill>
                  <a:prstClr val="black"/>
                </a:solidFill>
                <a:latin typeface="Times New Roman" panose="02020603050405020304" pitchFamily="18" charset="0"/>
                <a:cs typeface="Times New Roman" panose="02020603050405020304" pitchFamily="18" charset="0"/>
              </a:rPr>
              <a:t>    </a:t>
            </a:r>
            <a:r>
              <a:rPr lang="en-US" sz="3000" dirty="0">
                <a:solidFill>
                  <a:prstClr val="black"/>
                </a:solidFill>
                <a:latin typeface="Times New Roman" panose="02020603050405020304" pitchFamily="18" charset="0"/>
                <a:cs typeface="Times New Roman" panose="02020603050405020304" pitchFamily="18" charset="0"/>
              </a:rPr>
              <a:t>Never </a:t>
            </a:r>
            <a:r>
              <a:rPr lang="en-US" sz="3000" dirty="0">
                <a:solidFill>
                  <a:prstClr val="black"/>
                </a:solidFill>
                <a:latin typeface="Times New Roman" panose="02020603050405020304" pitchFamily="18" charset="0"/>
                <a:cs typeface="Times New Roman" panose="02020603050405020304" pitchFamily="18" charset="0"/>
              </a:rPr>
              <a:t>pass the buck to someone else.</a:t>
            </a:r>
          </a:p>
          <a:p>
            <a:pPr defTabSz="685800">
              <a:lnSpc>
                <a:spcPct val="90000"/>
              </a:lnSpc>
              <a:spcBef>
                <a:spcPts val="375"/>
              </a:spcBef>
            </a:pPr>
            <a:endParaRPr lang="en-US" dirty="0">
              <a:solidFill>
                <a:prstClr val="black"/>
              </a:solidFill>
              <a:latin typeface="Times New Roman" panose="02020603050405020304" pitchFamily="18" charset="0"/>
              <a:cs typeface="Times New Roman" panose="02020603050405020304" pitchFamily="18" charset="0"/>
            </a:endParaRPr>
          </a:p>
          <a:p>
            <a:pPr algn="ctr" defTabSz="685800">
              <a:lnSpc>
                <a:spcPct val="90000"/>
              </a:lnSpc>
              <a:spcBef>
                <a:spcPts val="375"/>
              </a:spcBef>
            </a:pPr>
            <a:r>
              <a:rPr lang="en-US" dirty="0">
                <a:solidFill>
                  <a:prstClr val="black"/>
                </a:solidFill>
                <a:latin typeface="Times New Roman" panose="02020603050405020304" pitchFamily="18" charset="0"/>
                <a:cs typeface="Times New Roman" panose="02020603050405020304" pitchFamily="18" charset="0"/>
              </a:rPr>
              <a:t>Simple approach:</a:t>
            </a:r>
          </a:p>
          <a:p>
            <a:pPr algn="ctr" defTabSz="685800">
              <a:lnSpc>
                <a:spcPct val="90000"/>
              </a:lnSpc>
              <a:spcBef>
                <a:spcPts val="375"/>
              </a:spcBef>
            </a:pPr>
            <a:r>
              <a:rPr lang="en-US" sz="5400" b="1" dirty="0">
                <a:solidFill>
                  <a:prstClr val="black"/>
                </a:solidFill>
                <a:latin typeface="Times New Roman" panose="02020603050405020304" pitchFamily="18" charset="0"/>
                <a:cs typeface="Times New Roman" panose="02020603050405020304" pitchFamily="18" charset="0"/>
              </a:rPr>
              <a:t>B.L.A.S.T.</a:t>
            </a:r>
          </a:p>
          <a:p>
            <a:pPr algn="ctr" defTabSz="685800">
              <a:lnSpc>
                <a:spcPct val="90000"/>
              </a:lnSpc>
              <a:spcBef>
                <a:spcPts val="375"/>
              </a:spcBef>
            </a:pPr>
            <a:r>
              <a:rPr lang="en-US" sz="5400" i="1" dirty="0">
                <a:solidFill>
                  <a:prstClr val="black"/>
                </a:solidFill>
                <a:latin typeface="Times New Roman" panose="02020603050405020304" pitchFamily="18" charset="0"/>
                <a:cs typeface="Times New Roman" panose="02020603050405020304" pitchFamily="18" charset="0"/>
              </a:rPr>
              <a:t>“Be Last”</a:t>
            </a:r>
          </a:p>
          <a:p>
            <a:endParaRPr lang="en-US" dirty="0">
              <a:latin typeface="Times New Roman" panose="02020603050405020304" pitchFamily="18" charset="0"/>
              <a:cs typeface="Times New Roman" panose="02020603050405020304" pitchFamily="18" charset="0"/>
            </a:endParaRPr>
          </a:p>
        </p:txBody>
      </p:sp>
      <p:sp>
        <p:nvSpPr>
          <p:cNvPr id="7" name="Title 6"/>
          <p:cNvSpPr>
            <a:spLocks noGrp="1"/>
          </p:cNvSpPr>
          <p:nvPr>
            <p:ph type="title"/>
          </p:nvPr>
        </p:nvSpPr>
        <p:spPr/>
        <p:txBody>
          <a:bodyPr>
            <a:normAutofit/>
          </a:bodyPr>
          <a:lstStyle/>
          <a:p>
            <a:r>
              <a:rPr lang="en-US" dirty="0"/>
              <a:t>TAKING OWNERSHIP</a:t>
            </a:r>
          </a:p>
        </p:txBody>
      </p:sp>
      <p:sp>
        <p:nvSpPr>
          <p:cNvPr id="5" name="Footer Placeholder 4"/>
          <p:cNvSpPr>
            <a:spLocks noGrp="1"/>
          </p:cNvSpPr>
          <p:nvPr>
            <p:ph type="ftr" sz="quarter" idx="11"/>
          </p:nvPr>
        </p:nvSpPr>
        <p:spPr>
          <a:xfrm>
            <a:off x="2057400" y="5648741"/>
            <a:ext cx="3143250"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1485900" y="5648742"/>
            <a:ext cx="457200" cy="261937"/>
          </a:xfrm>
          <a:prstGeom prst="rect">
            <a:avLst/>
          </a:prstGeom>
        </p:spPr>
        <p:txBody>
          <a:bodyPr/>
          <a:lstStyle/>
          <a:p>
            <a:fld id="{D7E63A33-8271-4DD0-9C48-789913D7C115}" type="slidenum">
              <a:rPr lang="en-US" smtClean="0"/>
              <a:pPr/>
              <a:t>22</a:t>
            </a:fld>
            <a:endParaRPr lang="en-US" dirty="0"/>
          </a:p>
        </p:txBody>
      </p:sp>
    </p:spTree>
    <p:extLst>
      <p:ext uri="{BB962C8B-B14F-4D97-AF65-F5344CB8AC3E}">
        <p14:creationId xmlns:p14="http://schemas.microsoft.com/office/powerpoint/2010/main" val="1322780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normAutofit/>
          </a:bodyPr>
          <a:lstStyle/>
          <a:p>
            <a:pPr algn="ctr"/>
            <a:r>
              <a:rPr lang="en-US" b="1" dirty="0"/>
              <a:t>B: </a:t>
            </a:r>
            <a:r>
              <a:rPr lang="en-US" b="1" i="1" dirty="0"/>
              <a:t>Believe</a:t>
            </a:r>
          </a:p>
          <a:p>
            <a:pPr marL="171450" indent="-171450" defTabSz="685800">
              <a:lnSpc>
                <a:spcPct val="90000"/>
              </a:lnSpc>
              <a:spcBef>
                <a:spcPts val="750"/>
              </a:spcBef>
              <a:buFont typeface="Arial" panose="020B0604020202020204" pitchFamily="34" charset="0"/>
              <a:buChar char="•"/>
            </a:pPr>
            <a:r>
              <a:rPr lang="en-US" dirty="0">
                <a:solidFill>
                  <a:prstClr val="black"/>
                </a:solidFill>
                <a:latin typeface="Times New Roman" panose="02020603050405020304" pitchFamily="18" charset="0"/>
                <a:cs typeface="Times New Roman" panose="02020603050405020304" pitchFamily="18" charset="0"/>
              </a:rPr>
              <a:t>Believe the best in your customers.</a:t>
            </a:r>
          </a:p>
          <a:p>
            <a:pPr marL="171450" indent="-171450" defTabSz="685800">
              <a:lnSpc>
                <a:spcPct val="90000"/>
              </a:lnSpc>
              <a:spcBef>
                <a:spcPts val="750"/>
              </a:spcBef>
              <a:buFont typeface="Arial" panose="020B0604020202020204" pitchFamily="34" charset="0"/>
              <a:buChar char="•"/>
            </a:pPr>
            <a:r>
              <a:rPr lang="en-US" dirty="0">
                <a:solidFill>
                  <a:prstClr val="black"/>
                </a:solidFill>
                <a:latin typeface="Times New Roman" panose="02020603050405020304" pitchFamily="18" charset="0"/>
                <a:cs typeface="Times New Roman" panose="02020603050405020304" pitchFamily="18" charset="0"/>
              </a:rPr>
              <a:t>Consider their intentions.</a:t>
            </a:r>
          </a:p>
          <a:p>
            <a:pPr marL="171450" indent="-171450" defTabSz="685800">
              <a:lnSpc>
                <a:spcPct val="90000"/>
              </a:lnSpc>
              <a:spcBef>
                <a:spcPts val="750"/>
              </a:spcBef>
              <a:buFont typeface="Arial" panose="020B0604020202020204" pitchFamily="34" charset="0"/>
              <a:buChar char="•"/>
            </a:pPr>
            <a:r>
              <a:rPr lang="en-US" dirty="0">
                <a:solidFill>
                  <a:prstClr val="black"/>
                </a:solidFill>
                <a:latin typeface="Times New Roman" panose="02020603050405020304" pitchFamily="18" charset="0"/>
                <a:cs typeface="Times New Roman" panose="02020603050405020304" pitchFamily="18" charset="0"/>
              </a:rPr>
              <a:t>They are not out to “get us.”</a:t>
            </a:r>
          </a:p>
          <a:p>
            <a:pPr marL="171450" indent="-171450" defTabSz="685800">
              <a:lnSpc>
                <a:spcPct val="90000"/>
              </a:lnSpc>
              <a:spcBef>
                <a:spcPts val="750"/>
              </a:spcBef>
              <a:buFont typeface="Arial" panose="020B0604020202020204" pitchFamily="34" charset="0"/>
              <a:buChar char="•"/>
            </a:pPr>
            <a:r>
              <a:rPr lang="en-US" dirty="0">
                <a:solidFill>
                  <a:prstClr val="black"/>
                </a:solidFill>
                <a:latin typeface="Times New Roman" panose="02020603050405020304" pitchFamily="18" charset="0"/>
                <a:cs typeface="Times New Roman" panose="02020603050405020304" pitchFamily="18" charset="0"/>
              </a:rPr>
              <a:t>When you believe the best in people, you change your disposition to positivity.</a:t>
            </a:r>
          </a:p>
          <a:p>
            <a:endParaRPr lang="en-US" dirty="0">
              <a:latin typeface="Times New Roman" panose="02020603050405020304" pitchFamily="18" charset="0"/>
              <a:cs typeface="Times New Roman" panose="02020603050405020304" pitchFamily="18" charset="0"/>
            </a:endParaRPr>
          </a:p>
        </p:txBody>
      </p:sp>
      <p:sp>
        <p:nvSpPr>
          <p:cNvPr id="7" name="Title 6"/>
          <p:cNvSpPr>
            <a:spLocks noGrp="1"/>
          </p:cNvSpPr>
          <p:nvPr>
            <p:ph type="title"/>
          </p:nvPr>
        </p:nvSpPr>
        <p:spPr/>
        <p:txBody>
          <a:bodyPr>
            <a:normAutofit/>
          </a:bodyPr>
          <a:lstStyle/>
          <a:p>
            <a:r>
              <a:rPr lang="en-US" b="1" dirty="0"/>
              <a:t>B</a:t>
            </a:r>
            <a:r>
              <a:rPr lang="en-US" dirty="0"/>
              <a:t>.L.A.S.T.</a:t>
            </a:r>
          </a:p>
        </p:txBody>
      </p:sp>
      <p:sp>
        <p:nvSpPr>
          <p:cNvPr id="5" name="Footer Placeholder 4"/>
          <p:cNvSpPr>
            <a:spLocks noGrp="1"/>
          </p:cNvSpPr>
          <p:nvPr>
            <p:ph type="ftr" sz="quarter" idx="11"/>
          </p:nvPr>
        </p:nvSpPr>
        <p:spPr>
          <a:xfrm>
            <a:off x="2057400" y="5648741"/>
            <a:ext cx="3143250"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1485900" y="5648742"/>
            <a:ext cx="457200" cy="261937"/>
          </a:xfrm>
          <a:prstGeom prst="rect">
            <a:avLst/>
          </a:prstGeom>
        </p:spPr>
        <p:txBody>
          <a:bodyPr/>
          <a:lstStyle/>
          <a:p>
            <a:fld id="{D7E63A33-8271-4DD0-9C48-789913D7C115}" type="slidenum">
              <a:rPr lang="en-US" smtClean="0"/>
              <a:pPr/>
              <a:t>23</a:t>
            </a:fld>
            <a:endParaRPr lang="en-US" dirty="0"/>
          </a:p>
        </p:txBody>
      </p:sp>
    </p:spTree>
    <p:extLst>
      <p:ext uri="{BB962C8B-B14F-4D97-AF65-F5344CB8AC3E}">
        <p14:creationId xmlns:p14="http://schemas.microsoft.com/office/powerpoint/2010/main" val="255684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694831" y="1840023"/>
            <a:ext cx="3433265" cy="3394472"/>
          </a:xfrm>
        </p:spPr>
        <p:txBody>
          <a:bodyPr>
            <a:normAutofit fontScale="92500" lnSpcReduction="20000"/>
          </a:bodyPr>
          <a:lstStyle/>
          <a:p>
            <a:pPr algn="ctr"/>
            <a:r>
              <a:rPr lang="en-US" sz="2625" b="1" dirty="0"/>
              <a:t>L: </a:t>
            </a:r>
            <a:r>
              <a:rPr lang="en-US" sz="2625" b="1" i="1" dirty="0"/>
              <a:t>Listen</a:t>
            </a:r>
          </a:p>
          <a:p>
            <a:pPr marL="171450" indent="-171450" defTabSz="685800">
              <a:lnSpc>
                <a:spcPct val="90000"/>
              </a:lnSpc>
              <a:spcBef>
                <a:spcPts val="750"/>
              </a:spcBef>
              <a:buFont typeface="Arial" panose="020B0604020202020204" pitchFamily="34" charset="0"/>
              <a:buChar char="•"/>
            </a:pPr>
            <a:r>
              <a:rPr lang="en-US" sz="2925" dirty="0">
                <a:solidFill>
                  <a:prstClr val="black"/>
                </a:solidFill>
                <a:latin typeface="Times New Roman" panose="02020603050405020304" pitchFamily="18" charset="0"/>
                <a:cs typeface="Times New Roman" panose="02020603050405020304" pitchFamily="18" charset="0"/>
              </a:rPr>
              <a:t>We all want to be heard.</a:t>
            </a:r>
          </a:p>
          <a:p>
            <a:pPr marL="171450" indent="-171450" defTabSz="685800">
              <a:lnSpc>
                <a:spcPct val="90000"/>
              </a:lnSpc>
              <a:spcBef>
                <a:spcPts val="750"/>
              </a:spcBef>
              <a:buFont typeface="Arial" panose="020B0604020202020204" pitchFamily="34" charset="0"/>
              <a:buChar char="•"/>
            </a:pPr>
            <a:r>
              <a:rPr lang="en-US" sz="2925" dirty="0">
                <a:solidFill>
                  <a:prstClr val="black"/>
                </a:solidFill>
                <a:latin typeface="Times New Roman" panose="02020603050405020304" pitchFamily="18" charset="0"/>
                <a:cs typeface="Times New Roman" panose="02020603050405020304" pitchFamily="18" charset="0"/>
              </a:rPr>
              <a:t>Staying calm can decrease the tension.  </a:t>
            </a:r>
          </a:p>
          <a:p>
            <a:pPr marL="171450" indent="-171450" defTabSz="685800">
              <a:lnSpc>
                <a:spcPct val="90000"/>
              </a:lnSpc>
              <a:spcBef>
                <a:spcPts val="750"/>
              </a:spcBef>
              <a:buFont typeface="Arial" panose="020B0604020202020204" pitchFamily="34" charset="0"/>
              <a:buChar char="•"/>
            </a:pPr>
            <a:r>
              <a:rPr lang="en-US" sz="2925" dirty="0">
                <a:solidFill>
                  <a:prstClr val="black"/>
                </a:solidFill>
                <a:latin typeface="Times New Roman" panose="02020603050405020304" pitchFamily="18" charset="0"/>
                <a:cs typeface="Times New Roman" panose="02020603050405020304" pitchFamily="18" charset="0"/>
              </a:rPr>
              <a:t>Active Listening:    eye contact, a look of concern, resisting interruption </a:t>
            </a:r>
          </a:p>
          <a:p>
            <a:pPr marL="171450" indent="-171450" defTabSz="685800">
              <a:lnSpc>
                <a:spcPct val="90000"/>
              </a:lnSpc>
              <a:spcBef>
                <a:spcPts val="750"/>
              </a:spcBef>
              <a:buFont typeface="Arial" panose="020B0604020202020204" pitchFamily="34" charset="0"/>
              <a:buChar char="•"/>
            </a:pPr>
            <a:r>
              <a:rPr lang="en-US" sz="2925" i="1" dirty="0">
                <a:solidFill>
                  <a:prstClr val="black"/>
                </a:solidFill>
                <a:latin typeface="Times New Roman" panose="02020603050405020304" pitchFamily="18" charset="0"/>
                <a:cs typeface="Times New Roman" panose="02020603050405020304" pitchFamily="18" charset="0"/>
              </a:rPr>
              <a:t>Perception is reality</a:t>
            </a:r>
            <a:r>
              <a:rPr lang="en-US" sz="2925" dirty="0">
                <a:solidFill>
                  <a:prstClr val="black"/>
                </a:solidFill>
                <a:latin typeface="Times New Roman" panose="02020603050405020304" pitchFamily="18" charset="0"/>
                <a:cs typeface="Times New Roman" panose="02020603050405020304" pitchFamily="18" charset="0"/>
              </a:rPr>
              <a:t>.</a:t>
            </a:r>
            <a:endParaRPr lang="en-US" sz="2625" dirty="0">
              <a:solidFill>
                <a:prstClr val="black"/>
              </a:solidFill>
              <a:latin typeface="Times New Roman" panose="02020603050405020304" pitchFamily="18" charset="0"/>
              <a:cs typeface="Times New Roman" panose="02020603050405020304" pitchFamily="18" charset="0"/>
            </a:endParaRPr>
          </a:p>
          <a:p>
            <a:pPr algn="ctr"/>
            <a:endParaRPr lang="en-US" b="1" i="1" dirty="0"/>
          </a:p>
        </p:txBody>
      </p:sp>
      <p:sp>
        <p:nvSpPr>
          <p:cNvPr id="7" name="Title 6"/>
          <p:cNvSpPr>
            <a:spLocks noGrp="1"/>
          </p:cNvSpPr>
          <p:nvPr>
            <p:ph type="title"/>
          </p:nvPr>
        </p:nvSpPr>
        <p:spPr/>
        <p:txBody>
          <a:bodyPr>
            <a:normAutofit/>
          </a:bodyPr>
          <a:lstStyle/>
          <a:p>
            <a:r>
              <a:rPr lang="en-US" dirty="0"/>
              <a:t>B.</a:t>
            </a:r>
            <a:r>
              <a:rPr lang="en-US" b="1" dirty="0"/>
              <a:t>L</a:t>
            </a:r>
            <a:r>
              <a:rPr lang="en-US" dirty="0"/>
              <a:t>.A.S.T.</a:t>
            </a:r>
          </a:p>
        </p:txBody>
      </p:sp>
      <p:sp>
        <p:nvSpPr>
          <p:cNvPr id="5" name="Footer Placeholder 4"/>
          <p:cNvSpPr>
            <a:spLocks noGrp="1"/>
          </p:cNvSpPr>
          <p:nvPr>
            <p:ph type="ftr" sz="quarter" idx="11"/>
          </p:nvPr>
        </p:nvSpPr>
        <p:spPr>
          <a:xfrm>
            <a:off x="2057400" y="5648741"/>
            <a:ext cx="3143250"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1485900" y="5648742"/>
            <a:ext cx="457200" cy="261937"/>
          </a:xfrm>
          <a:prstGeom prst="rect">
            <a:avLst/>
          </a:prstGeom>
        </p:spPr>
        <p:txBody>
          <a:bodyPr/>
          <a:lstStyle/>
          <a:p>
            <a:fld id="{D7E63A33-8271-4DD0-9C48-789913D7C115}" type="slidenum">
              <a:rPr lang="en-US" smtClean="0"/>
              <a:pPr/>
              <a:t>24</a:t>
            </a:fld>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854" y="2269517"/>
            <a:ext cx="3380642" cy="2535482"/>
          </a:xfrm>
          <a:prstGeom prst="rect">
            <a:avLst/>
          </a:prstGeom>
          <a:ln>
            <a:solidFill>
              <a:schemeClr val="tx1"/>
            </a:solidFill>
          </a:ln>
        </p:spPr>
      </p:pic>
    </p:spTree>
    <p:extLst>
      <p:ext uri="{BB962C8B-B14F-4D97-AF65-F5344CB8AC3E}">
        <p14:creationId xmlns:p14="http://schemas.microsoft.com/office/powerpoint/2010/main" val="1818956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pPr algn="ctr"/>
            <a:r>
              <a:rPr lang="en-US" b="1" dirty="0"/>
              <a:t>A: </a:t>
            </a:r>
            <a:r>
              <a:rPr lang="en-US" b="1" i="1" dirty="0"/>
              <a:t>Apologize</a:t>
            </a:r>
          </a:p>
          <a:p>
            <a:pPr marL="342900" indent="-342900">
              <a:buFont typeface="Arial" panose="020B0604020202020204" pitchFamily="34" charset="0"/>
              <a:buChar char="•"/>
            </a:pPr>
            <a:r>
              <a:rPr lang="en-US" dirty="0"/>
              <a:t>Thank the customer for </a:t>
            </a:r>
            <a:r>
              <a:rPr lang="en-US" dirty="0" smtClean="0"/>
              <a:t>bringing the </a:t>
            </a:r>
            <a:r>
              <a:rPr lang="en-US" dirty="0"/>
              <a:t>issue to your attention.</a:t>
            </a:r>
          </a:p>
          <a:p>
            <a:pPr marL="342900" indent="-342900">
              <a:buFont typeface="Arial" panose="020B0604020202020204" pitchFamily="34" charset="0"/>
              <a:buChar char="•"/>
            </a:pPr>
            <a:r>
              <a:rPr lang="en-US" dirty="0"/>
              <a:t>We are always sorry if our customers are not pleased.</a:t>
            </a:r>
          </a:p>
          <a:p>
            <a:pPr marL="342900" indent="-342900">
              <a:buFont typeface="Arial" panose="020B0604020202020204" pitchFamily="34" charset="0"/>
              <a:buChar char="•"/>
            </a:pPr>
            <a:r>
              <a:rPr lang="en-US" dirty="0"/>
              <a:t>Apology is </a:t>
            </a:r>
            <a:r>
              <a:rPr lang="en-US" dirty="0" smtClean="0"/>
              <a:t>not </a:t>
            </a:r>
            <a:r>
              <a:rPr lang="en-US" dirty="0"/>
              <a:t>agreement.</a:t>
            </a:r>
          </a:p>
          <a:p>
            <a:pPr marL="342900" indent="-342900">
              <a:buFont typeface="Arial" panose="020B0604020202020204" pitchFamily="34" charset="0"/>
              <a:buChar char="•"/>
            </a:pPr>
            <a:r>
              <a:rPr lang="en-US" dirty="0"/>
              <a:t>Demonstrate sympathy.</a:t>
            </a:r>
          </a:p>
          <a:p>
            <a:pPr marL="342900" indent="-342900">
              <a:buFont typeface="Arial" panose="020B0604020202020204" pitchFamily="34" charset="0"/>
              <a:buChar char="•"/>
            </a:pPr>
            <a:r>
              <a:rPr lang="en-US" dirty="0"/>
              <a:t>Share WHY </a:t>
            </a:r>
            <a:r>
              <a:rPr lang="en-US" i="1" u="sng" dirty="0"/>
              <a:t>when appropriate</a:t>
            </a:r>
            <a:r>
              <a:rPr lang="en-US" dirty="0"/>
              <a:t>.</a:t>
            </a:r>
          </a:p>
          <a:p>
            <a:pPr algn="ctr"/>
            <a:endParaRPr lang="en-US" b="1" i="1" dirty="0"/>
          </a:p>
        </p:txBody>
      </p:sp>
      <p:sp>
        <p:nvSpPr>
          <p:cNvPr id="7" name="Title 6"/>
          <p:cNvSpPr>
            <a:spLocks noGrp="1"/>
          </p:cNvSpPr>
          <p:nvPr>
            <p:ph type="title"/>
          </p:nvPr>
        </p:nvSpPr>
        <p:spPr/>
        <p:txBody>
          <a:bodyPr>
            <a:normAutofit/>
          </a:bodyPr>
          <a:lstStyle/>
          <a:p>
            <a:r>
              <a:rPr lang="en-US" dirty="0"/>
              <a:t>B.L.</a:t>
            </a:r>
            <a:r>
              <a:rPr lang="en-US" b="1" dirty="0"/>
              <a:t>A</a:t>
            </a:r>
            <a:r>
              <a:rPr lang="en-US" dirty="0"/>
              <a:t>.S.T.</a:t>
            </a:r>
          </a:p>
        </p:txBody>
      </p:sp>
      <p:sp>
        <p:nvSpPr>
          <p:cNvPr id="5" name="Footer Placeholder 4"/>
          <p:cNvSpPr>
            <a:spLocks noGrp="1"/>
          </p:cNvSpPr>
          <p:nvPr>
            <p:ph type="ftr" sz="quarter" idx="11"/>
          </p:nvPr>
        </p:nvSpPr>
        <p:spPr>
          <a:xfrm>
            <a:off x="2057400" y="5648741"/>
            <a:ext cx="3143250"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1485900" y="5648742"/>
            <a:ext cx="457200" cy="261937"/>
          </a:xfrm>
          <a:prstGeom prst="rect">
            <a:avLst/>
          </a:prstGeom>
        </p:spPr>
        <p:txBody>
          <a:bodyPr/>
          <a:lstStyle/>
          <a:p>
            <a:fld id="{D7E63A33-8271-4DD0-9C48-789913D7C115}" type="slidenum">
              <a:rPr lang="en-US" smtClean="0"/>
              <a:pPr/>
              <a:t>25</a:t>
            </a:fld>
            <a:endParaRPr lang="en-US" dirty="0"/>
          </a:p>
        </p:txBody>
      </p:sp>
    </p:spTree>
    <p:extLst>
      <p:ext uri="{BB962C8B-B14F-4D97-AF65-F5344CB8AC3E}">
        <p14:creationId xmlns:p14="http://schemas.microsoft.com/office/powerpoint/2010/main" val="4107064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257300" y="3880663"/>
            <a:ext cx="6629400" cy="1803797"/>
          </a:xfrm>
        </p:spPr>
        <p:txBody>
          <a:bodyPr>
            <a:normAutofit fontScale="92500"/>
          </a:bodyPr>
          <a:lstStyle/>
          <a:p>
            <a:pPr algn="ctr"/>
            <a:r>
              <a:rPr lang="en-US" b="1" dirty="0"/>
              <a:t>S: </a:t>
            </a:r>
            <a:r>
              <a:rPr lang="en-US" b="1" i="1" dirty="0"/>
              <a:t>Solve</a:t>
            </a:r>
          </a:p>
          <a:p>
            <a:pPr marL="342900" indent="-342900">
              <a:buFont typeface="Arial" panose="020B0604020202020204" pitchFamily="34" charset="0"/>
              <a:buChar char="•"/>
            </a:pPr>
            <a:r>
              <a:rPr lang="en-US" dirty="0"/>
              <a:t>Solve the problem </a:t>
            </a:r>
            <a:r>
              <a:rPr lang="en-US" i="1" dirty="0"/>
              <a:t>immediately</a:t>
            </a:r>
            <a:r>
              <a:rPr lang="en-US" dirty="0"/>
              <a:t>.</a:t>
            </a:r>
          </a:p>
          <a:p>
            <a:pPr marL="342900" indent="-342900">
              <a:buFont typeface="Arial" panose="020B0604020202020204" pitchFamily="34" charset="0"/>
              <a:buChar char="•"/>
            </a:pPr>
            <a:r>
              <a:rPr lang="en-US" dirty="0"/>
              <a:t>Own the problem regardless of where it originated.</a:t>
            </a:r>
          </a:p>
          <a:p>
            <a:pPr marL="342900" indent="-342900">
              <a:buFont typeface="Arial" panose="020B0604020202020204" pitchFamily="34" charset="0"/>
              <a:buChar char="•"/>
            </a:pPr>
            <a:r>
              <a:rPr lang="en-US" dirty="0"/>
              <a:t>Offer a complete solution.</a:t>
            </a:r>
          </a:p>
          <a:p>
            <a:pPr algn="ctr"/>
            <a:endParaRPr lang="en-US" b="1" i="1" dirty="0"/>
          </a:p>
        </p:txBody>
      </p:sp>
      <p:sp>
        <p:nvSpPr>
          <p:cNvPr id="7" name="Title 6"/>
          <p:cNvSpPr>
            <a:spLocks noGrp="1"/>
          </p:cNvSpPr>
          <p:nvPr>
            <p:ph type="title"/>
          </p:nvPr>
        </p:nvSpPr>
        <p:spPr/>
        <p:txBody>
          <a:bodyPr>
            <a:normAutofit/>
          </a:bodyPr>
          <a:lstStyle/>
          <a:p>
            <a:r>
              <a:rPr lang="en-US" dirty="0"/>
              <a:t>B.L.A.</a:t>
            </a:r>
            <a:r>
              <a:rPr lang="en-US" b="1" dirty="0"/>
              <a:t>S</a:t>
            </a:r>
            <a:r>
              <a:rPr lang="en-US" dirty="0"/>
              <a:t>.T.</a:t>
            </a:r>
          </a:p>
        </p:txBody>
      </p:sp>
      <p:sp>
        <p:nvSpPr>
          <p:cNvPr id="5" name="Footer Placeholder 4"/>
          <p:cNvSpPr>
            <a:spLocks noGrp="1"/>
          </p:cNvSpPr>
          <p:nvPr>
            <p:ph type="ftr" sz="quarter" idx="11"/>
          </p:nvPr>
        </p:nvSpPr>
        <p:spPr>
          <a:xfrm>
            <a:off x="2057400" y="5648741"/>
            <a:ext cx="3143250"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1485900" y="5648742"/>
            <a:ext cx="457200" cy="261937"/>
          </a:xfrm>
          <a:prstGeom prst="rect">
            <a:avLst/>
          </a:prstGeom>
        </p:spPr>
        <p:txBody>
          <a:bodyPr/>
          <a:lstStyle/>
          <a:p>
            <a:fld id="{D7E63A33-8271-4DD0-9C48-789913D7C115}" type="slidenum">
              <a:rPr lang="en-US" smtClean="0"/>
              <a:pPr/>
              <a:t>26</a:t>
            </a:fld>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3250" y="1697443"/>
            <a:ext cx="2857500" cy="2143125"/>
          </a:xfrm>
          <a:prstGeom prst="rect">
            <a:avLst/>
          </a:prstGeom>
          <a:ln>
            <a:solidFill>
              <a:schemeClr val="tx1"/>
            </a:solidFill>
          </a:ln>
        </p:spPr>
      </p:pic>
    </p:spTree>
    <p:extLst>
      <p:ext uri="{BB962C8B-B14F-4D97-AF65-F5344CB8AC3E}">
        <p14:creationId xmlns:p14="http://schemas.microsoft.com/office/powerpoint/2010/main" val="221734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369991" y="2111331"/>
            <a:ext cx="6172200" cy="2111113"/>
          </a:xfrm>
        </p:spPr>
        <p:txBody>
          <a:bodyPr>
            <a:normAutofit fontScale="92500"/>
          </a:bodyPr>
          <a:lstStyle/>
          <a:p>
            <a:pPr algn="ctr"/>
            <a:r>
              <a:rPr lang="en-US" b="1" dirty="0"/>
              <a:t>T: </a:t>
            </a:r>
            <a:r>
              <a:rPr lang="en-US" b="1" i="1" dirty="0"/>
              <a:t>Thank</a:t>
            </a:r>
          </a:p>
          <a:p>
            <a:pPr marL="342900" indent="-342900">
              <a:buFont typeface="Arial" panose="020B0604020202020204" pitchFamily="34" charset="0"/>
              <a:buChar char="•"/>
            </a:pPr>
            <a:r>
              <a:rPr lang="en-US" dirty="0"/>
              <a:t>Close the issue, and ensure a positive impression.</a:t>
            </a:r>
          </a:p>
          <a:p>
            <a:pPr marL="342900" indent="-342900">
              <a:buFont typeface="Arial" panose="020B0604020202020204" pitchFamily="34" charset="0"/>
              <a:buChar char="•"/>
            </a:pPr>
            <a:r>
              <a:rPr lang="en-US" dirty="0"/>
              <a:t>Problems offer an opportunity for improved service for the next customer.</a:t>
            </a:r>
          </a:p>
          <a:p>
            <a:pPr marL="342900" indent="-342900">
              <a:buFont typeface="Arial" panose="020B0604020202020204" pitchFamily="34" charset="0"/>
              <a:buChar char="•"/>
            </a:pPr>
            <a:r>
              <a:rPr lang="en-US" dirty="0"/>
              <a:t>A simple “thank you” is often all it takes.</a:t>
            </a:r>
          </a:p>
          <a:p>
            <a:pPr algn="ctr"/>
            <a:endParaRPr lang="en-US" b="1" i="1" dirty="0"/>
          </a:p>
        </p:txBody>
      </p:sp>
      <p:sp>
        <p:nvSpPr>
          <p:cNvPr id="7" name="Title 6"/>
          <p:cNvSpPr>
            <a:spLocks noGrp="1"/>
          </p:cNvSpPr>
          <p:nvPr>
            <p:ph type="title"/>
          </p:nvPr>
        </p:nvSpPr>
        <p:spPr/>
        <p:txBody>
          <a:bodyPr>
            <a:normAutofit/>
          </a:bodyPr>
          <a:lstStyle/>
          <a:p>
            <a:r>
              <a:rPr lang="en-US" dirty="0"/>
              <a:t>B.L.A.S.</a:t>
            </a:r>
            <a:r>
              <a:rPr lang="en-US" b="1" dirty="0"/>
              <a:t>T</a:t>
            </a:r>
            <a:r>
              <a:rPr lang="en-US" dirty="0"/>
              <a:t>.</a:t>
            </a:r>
          </a:p>
        </p:txBody>
      </p:sp>
      <p:sp>
        <p:nvSpPr>
          <p:cNvPr id="5" name="Footer Placeholder 4"/>
          <p:cNvSpPr>
            <a:spLocks noGrp="1"/>
          </p:cNvSpPr>
          <p:nvPr>
            <p:ph type="ftr" sz="quarter" idx="11"/>
          </p:nvPr>
        </p:nvSpPr>
        <p:spPr>
          <a:xfrm>
            <a:off x="2057400" y="5648741"/>
            <a:ext cx="3143250"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1485900" y="5648742"/>
            <a:ext cx="457200" cy="261937"/>
          </a:xfrm>
          <a:prstGeom prst="rect">
            <a:avLst/>
          </a:prstGeom>
        </p:spPr>
        <p:txBody>
          <a:bodyPr/>
          <a:lstStyle/>
          <a:p>
            <a:fld id="{D7E63A33-8271-4DD0-9C48-789913D7C115}" type="slidenum">
              <a:rPr lang="en-US" smtClean="0"/>
              <a:pPr/>
              <a:t>27</a:t>
            </a:fld>
            <a:endParaRPr lang="en-US" dirty="0"/>
          </a:p>
        </p:txBody>
      </p:sp>
    </p:spTree>
    <p:extLst>
      <p:ext uri="{BB962C8B-B14F-4D97-AF65-F5344CB8AC3E}">
        <p14:creationId xmlns:p14="http://schemas.microsoft.com/office/powerpoint/2010/main" val="3039727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398896" y="1696370"/>
            <a:ext cx="6346209" cy="4083340"/>
          </a:xfrm>
        </p:spPr>
        <p:txBody>
          <a:bodyPr/>
          <a:lstStyle/>
          <a:p>
            <a:pPr algn="ctr"/>
            <a:r>
              <a:rPr lang="en-US" dirty="0">
                <a:solidFill>
                  <a:schemeClr val="bg1">
                    <a:lumMod val="50000"/>
                  </a:schemeClr>
                </a:solidFill>
              </a:rPr>
              <a:t>Exceed guests’ expectations.</a:t>
            </a:r>
          </a:p>
          <a:p>
            <a:pPr algn="ctr"/>
            <a:endParaRPr lang="en-US" sz="900" dirty="0"/>
          </a:p>
          <a:p>
            <a:pPr algn="ctr"/>
            <a:endParaRPr lang="en-US" dirty="0"/>
          </a:p>
          <a:p>
            <a:pPr algn="ctr"/>
            <a:endParaRPr lang="en-US" sz="3000" dirty="0" smtClean="0"/>
          </a:p>
          <a:p>
            <a:pPr algn="ctr"/>
            <a:endParaRPr lang="en-US" sz="3000" dirty="0"/>
          </a:p>
          <a:p>
            <a:pPr algn="ctr"/>
            <a:r>
              <a:rPr lang="en-US" sz="3000" dirty="0" smtClean="0"/>
              <a:t>What </a:t>
            </a:r>
            <a:r>
              <a:rPr lang="en-US" sz="3000" dirty="0"/>
              <a:t>should be </a:t>
            </a:r>
            <a:r>
              <a:rPr lang="en-US" sz="3000" i="1" dirty="0"/>
              <a:t>emphasized</a:t>
            </a:r>
            <a:r>
              <a:rPr lang="en-US" sz="3000" dirty="0"/>
              <a:t> in owning the customer experience, including service recovery?</a:t>
            </a:r>
          </a:p>
          <a:p>
            <a:pPr algn="ctr"/>
            <a:endParaRPr lang="en-US" dirty="0"/>
          </a:p>
        </p:txBody>
      </p:sp>
      <p:sp>
        <p:nvSpPr>
          <p:cNvPr id="7" name="Title 6"/>
          <p:cNvSpPr>
            <a:spLocks noGrp="1"/>
          </p:cNvSpPr>
          <p:nvPr>
            <p:ph type="title"/>
          </p:nvPr>
        </p:nvSpPr>
        <p:spPr/>
        <p:txBody>
          <a:bodyPr/>
          <a:lstStyle/>
          <a:p>
            <a:r>
              <a:rPr lang="en-US" dirty="0"/>
              <a:t>PIVOTAL POINT #3 - </a:t>
            </a:r>
            <a:r>
              <a:rPr lang="en-US" i="1" dirty="0"/>
              <a:t>Ownership</a:t>
            </a:r>
            <a:endParaRPr lang="en-US" dirty="0"/>
          </a:p>
        </p:txBody>
      </p:sp>
      <p:sp>
        <p:nvSpPr>
          <p:cNvPr id="5" name="Footer Placeholder 4"/>
          <p:cNvSpPr>
            <a:spLocks noGrp="1"/>
          </p:cNvSpPr>
          <p:nvPr>
            <p:ph type="ftr" sz="quarter" idx="11"/>
          </p:nvPr>
        </p:nvSpPr>
        <p:spPr>
          <a:xfrm>
            <a:off x="2057400" y="5648741"/>
            <a:ext cx="3143250"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1485900" y="5648742"/>
            <a:ext cx="457200" cy="261937"/>
          </a:xfrm>
          <a:prstGeom prst="rect">
            <a:avLst/>
          </a:prstGeom>
        </p:spPr>
        <p:txBody>
          <a:bodyPr/>
          <a:lstStyle/>
          <a:p>
            <a:fld id="{D7E63A33-8271-4DD0-9C48-789913D7C115}" type="slidenum">
              <a:rPr lang="en-US" smtClean="0"/>
              <a:pPr/>
              <a:t>28</a:t>
            </a:fld>
            <a:endParaRPr lang="en-US" dirty="0"/>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30972" t="13951" r="31111" b="16914"/>
          <a:stretch/>
        </p:blipFill>
        <p:spPr>
          <a:xfrm>
            <a:off x="4395672" y="2881830"/>
            <a:ext cx="538639" cy="552450"/>
          </a:xfrm>
          <a:prstGeom prst="rect">
            <a:avLst/>
          </a:prstGeom>
        </p:spPr>
      </p:pic>
    </p:spTree>
    <p:extLst>
      <p:ext uri="{BB962C8B-B14F-4D97-AF65-F5344CB8AC3E}">
        <p14:creationId xmlns:p14="http://schemas.microsoft.com/office/powerpoint/2010/main" val="1046758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558812" y="1743076"/>
            <a:ext cx="3442189" cy="3695699"/>
          </a:xfrm>
        </p:spPr>
        <p:txBody>
          <a:bodyPr>
            <a:normAutofit/>
          </a:bodyPr>
          <a:lstStyle/>
          <a:p>
            <a:pPr algn="ctr"/>
            <a:r>
              <a:rPr lang="en-US" dirty="0"/>
              <a:t>Internal service impacts external service.</a:t>
            </a:r>
          </a:p>
          <a:p>
            <a:pPr algn="ctr"/>
            <a:endParaRPr lang="en-US" sz="1050" dirty="0"/>
          </a:p>
          <a:p>
            <a:pPr algn="ctr"/>
            <a:r>
              <a:rPr lang="en-US" dirty="0"/>
              <a:t>What is the health of your internal                       </a:t>
            </a:r>
            <a:r>
              <a:rPr lang="en-US" i="1" dirty="0"/>
              <a:t>spirit of service</a:t>
            </a:r>
            <a:r>
              <a:rPr lang="en-US" dirty="0"/>
              <a:t>?</a:t>
            </a:r>
          </a:p>
          <a:p>
            <a:pPr algn="ctr"/>
            <a:endParaRPr lang="en-US" sz="1050" dirty="0"/>
          </a:p>
          <a:p>
            <a:pPr algn="ctr"/>
            <a:r>
              <a:rPr lang="en-US" dirty="0"/>
              <a:t>How do you serve your internal customers?</a:t>
            </a:r>
          </a:p>
          <a:p>
            <a:pPr algn="ctr"/>
            <a:endParaRPr lang="en-US" dirty="0"/>
          </a:p>
        </p:txBody>
      </p:sp>
      <p:sp>
        <p:nvSpPr>
          <p:cNvPr id="7" name="Title 6"/>
          <p:cNvSpPr>
            <a:spLocks noGrp="1"/>
          </p:cNvSpPr>
          <p:nvPr>
            <p:ph type="title"/>
          </p:nvPr>
        </p:nvSpPr>
        <p:spPr/>
        <p:txBody>
          <a:bodyPr/>
          <a:lstStyle/>
          <a:p>
            <a:r>
              <a:rPr lang="en-US" dirty="0"/>
              <a:t>PIVOTAL POINT #4 – </a:t>
            </a:r>
            <a:r>
              <a:rPr lang="en-US" i="1" dirty="0"/>
              <a:t>Internal Service</a:t>
            </a:r>
          </a:p>
        </p:txBody>
      </p:sp>
      <p:sp>
        <p:nvSpPr>
          <p:cNvPr id="5" name="Footer Placeholder 4"/>
          <p:cNvSpPr>
            <a:spLocks noGrp="1"/>
          </p:cNvSpPr>
          <p:nvPr>
            <p:ph type="ftr" sz="quarter" idx="11"/>
          </p:nvPr>
        </p:nvSpPr>
        <p:spPr>
          <a:xfrm>
            <a:off x="2057400" y="5648741"/>
            <a:ext cx="3143250" cy="273844"/>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1485900" y="5648742"/>
            <a:ext cx="457200" cy="261937"/>
          </a:xfrm>
          <a:prstGeom prst="rect">
            <a:avLst/>
          </a:prstGeom>
        </p:spPr>
        <p:txBody>
          <a:bodyPr/>
          <a:lstStyle/>
          <a:p>
            <a:fld id="{D7E63A33-8271-4DD0-9C48-789913D7C115}" type="slidenum">
              <a:rPr lang="en-US" smtClean="0"/>
              <a:pPr/>
              <a:t>29</a:t>
            </a:fld>
            <a:endParaRPr lang="en-US" dirty="0"/>
          </a:p>
        </p:txBody>
      </p:sp>
      <p:pic>
        <p:nvPicPr>
          <p:cNvPr id="1026" name="Picture 2" descr="Overflowing Cup Of Water Pure living waters wi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6254" y="1951191"/>
            <a:ext cx="2206477" cy="3301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5724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257300" y="3753988"/>
            <a:ext cx="6629400" cy="1583585"/>
          </a:xfrm>
        </p:spPr>
        <p:txBody>
          <a:bodyPr>
            <a:normAutofit fontScale="92500"/>
          </a:bodyPr>
          <a:lstStyle/>
          <a:p>
            <a:pPr marL="342900" indent="-342900">
              <a:buFont typeface="Arial" panose="020B0604020202020204" pitchFamily="34" charset="0"/>
              <a:buChar char="•"/>
            </a:pPr>
            <a:r>
              <a:rPr lang="en-US" dirty="0" smtClean="0"/>
              <a:t>Turn to your neighbor and make a note on your pad of their eye color</a:t>
            </a:r>
            <a:endParaRPr lang="en-US" dirty="0"/>
          </a:p>
          <a:p>
            <a:pPr marL="342900" indent="-342900">
              <a:buFont typeface="Arial" panose="020B0604020202020204" pitchFamily="34" charset="0"/>
              <a:buChar char="•"/>
            </a:pPr>
            <a:r>
              <a:rPr lang="en-US" dirty="0"/>
              <a:t>Introduce yourself (name, organization, what you do)</a:t>
            </a:r>
          </a:p>
          <a:p>
            <a:pPr marL="342900" indent="-342900">
              <a:buFont typeface="Arial" panose="020B0604020202020204" pitchFamily="34" charset="0"/>
              <a:buChar char="•"/>
            </a:pPr>
            <a:r>
              <a:rPr lang="en-US" dirty="0"/>
              <a:t>Describe your very first </a:t>
            </a:r>
            <a:r>
              <a:rPr lang="en-US" dirty="0" smtClean="0"/>
              <a:t>day on the job </a:t>
            </a:r>
            <a:r>
              <a:rPr lang="en-US" dirty="0"/>
              <a:t>to one another</a:t>
            </a:r>
          </a:p>
        </p:txBody>
      </p:sp>
      <p:sp>
        <p:nvSpPr>
          <p:cNvPr id="7" name="Title 6"/>
          <p:cNvSpPr>
            <a:spLocks noGrp="1"/>
          </p:cNvSpPr>
          <p:nvPr>
            <p:ph type="title"/>
          </p:nvPr>
        </p:nvSpPr>
        <p:spPr/>
        <p:txBody>
          <a:bodyPr/>
          <a:lstStyle/>
          <a:p>
            <a:r>
              <a:rPr lang="en-US" dirty="0"/>
              <a:t>CONNECTIONS</a:t>
            </a:r>
          </a:p>
        </p:txBody>
      </p:sp>
      <p:sp>
        <p:nvSpPr>
          <p:cNvPr id="5" name="Footer Placeholder 4"/>
          <p:cNvSpPr>
            <a:spLocks noGrp="1"/>
          </p:cNvSpPr>
          <p:nvPr>
            <p:ph type="ftr" sz="quarter" idx="11"/>
          </p:nvPr>
        </p:nvSpPr>
        <p:spPr>
          <a:xfrm>
            <a:off x="2057400" y="5648741"/>
            <a:ext cx="3143250" cy="273844"/>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1485900" y="5648742"/>
            <a:ext cx="457200" cy="261937"/>
          </a:xfrm>
          <a:prstGeom prst="rect">
            <a:avLst/>
          </a:prstGeom>
        </p:spPr>
        <p:txBody>
          <a:bodyPr/>
          <a:lstStyle/>
          <a:p>
            <a:fld id="{D7E63A33-8271-4DD0-9C48-789913D7C115}" type="slidenum">
              <a:rPr lang="en-US" smtClean="0"/>
              <a:pPr/>
              <a:t>3</a:t>
            </a:fld>
            <a:endParaRPr lang="en-US" dirty="0"/>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t="23415" b="23047"/>
          <a:stretch/>
        </p:blipFill>
        <p:spPr>
          <a:xfrm>
            <a:off x="1893094" y="1781327"/>
            <a:ext cx="5357813" cy="1912327"/>
          </a:xfrm>
          <a:prstGeom prst="rect">
            <a:avLst/>
          </a:prstGeom>
          <a:ln>
            <a:solidFill>
              <a:schemeClr val="tx1"/>
            </a:solidFill>
          </a:ln>
        </p:spPr>
      </p:pic>
    </p:spTree>
    <p:extLst>
      <p:ext uri="{BB962C8B-B14F-4D97-AF65-F5344CB8AC3E}">
        <p14:creationId xmlns:p14="http://schemas.microsoft.com/office/powerpoint/2010/main" val="5993985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485900" y="1657351"/>
            <a:ext cx="6172200" cy="3394472"/>
          </a:xfrm>
        </p:spPr>
        <p:txBody>
          <a:bodyPr/>
          <a:lstStyle/>
          <a:p>
            <a:pPr algn="ctr"/>
            <a:r>
              <a:rPr lang="en-US" dirty="0"/>
              <a:t>You must </a:t>
            </a:r>
            <a:r>
              <a:rPr lang="en-US" i="1" dirty="0"/>
              <a:t>seek</a:t>
            </a:r>
            <a:r>
              <a:rPr lang="en-US" dirty="0"/>
              <a:t> these opportunities.</a:t>
            </a:r>
          </a:p>
          <a:p>
            <a:pPr algn="ctr"/>
            <a:r>
              <a:rPr lang="en-US" dirty="0"/>
              <a:t>What opportunities do you have to                serve each other?</a:t>
            </a:r>
          </a:p>
        </p:txBody>
      </p:sp>
      <p:sp>
        <p:nvSpPr>
          <p:cNvPr id="7" name="Title 6"/>
          <p:cNvSpPr>
            <a:spLocks noGrp="1"/>
          </p:cNvSpPr>
          <p:nvPr>
            <p:ph type="title"/>
          </p:nvPr>
        </p:nvSpPr>
        <p:spPr/>
        <p:txBody>
          <a:bodyPr>
            <a:normAutofit/>
          </a:bodyPr>
          <a:lstStyle/>
          <a:p>
            <a:r>
              <a:rPr lang="en-US" dirty="0"/>
              <a:t>SPIRIT OF SERVICE</a:t>
            </a:r>
          </a:p>
        </p:txBody>
      </p:sp>
      <p:sp>
        <p:nvSpPr>
          <p:cNvPr id="5" name="Footer Placeholder 4"/>
          <p:cNvSpPr>
            <a:spLocks noGrp="1"/>
          </p:cNvSpPr>
          <p:nvPr>
            <p:ph type="ftr" sz="quarter" idx="11"/>
          </p:nvPr>
        </p:nvSpPr>
        <p:spPr>
          <a:xfrm>
            <a:off x="2057400" y="5648741"/>
            <a:ext cx="3143250" cy="273844"/>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1485900" y="5648742"/>
            <a:ext cx="457200" cy="261937"/>
          </a:xfrm>
          <a:prstGeom prst="rect">
            <a:avLst/>
          </a:prstGeom>
        </p:spPr>
        <p:txBody>
          <a:bodyPr/>
          <a:lstStyle/>
          <a:p>
            <a:fld id="{D7E63A33-8271-4DD0-9C48-789913D7C115}" type="slidenum">
              <a:rPr lang="en-US" smtClean="0"/>
              <a:pPr/>
              <a:t>30</a:t>
            </a:fld>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1220" y="2980044"/>
            <a:ext cx="3697165" cy="2458615"/>
          </a:xfrm>
          <a:prstGeom prst="rect">
            <a:avLst/>
          </a:prstGeom>
          <a:ln>
            <a:solidFill>
              <a:schemeClr val="tx1"/>
            </a:solidFill>
          </a:ln>
        </p:spPr>
      </p:pic>
    </p:spTree>
    <p:extLst>
      <p:ext uri="{BB962C8B-B14F-4D97-AF65-F5344CB8AC3E}">
        <p14:creationId xmlns:p14="http://schemas.microsoft.com/office/powerpoint/2010/main" val="33643124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normAutofit/>
          </a:bodyPr>
          <a:lstStyle/>
          <a:p>
            <a:pPr algn="ctr" defTabSz="685800">
              <a:lnSpc>
                <a:spcPct val="90000"/>
              </a:lnSpc>
              <a:spcBef>
                <a:spcPts val="750"/>
              </a:spcBef>
            </a:pPr>
            <a:r>
              <a:rPr lang="en-US" sz="3600" dirty="0">
                <a:solidFill>
                  <a:prstClr val="black"/>
                </a:solidFill>
                <a:latin typeface="Times New Roman" panose="02020603050405020304" pitchFamily="18" charset="0"/>
                <a:cs typeface="Times New Roman" panose="02020603050405020304" pitchFamily="18" charset="0"/>
              </a:rPr>
              <a:t>Your </a:t>
            </a:r>
            <a:r>
              <a:rPr lang="en-US" sz="3600" b="1" dirty="0">
                <a:solidFill>
                  <a:srgbClr val="32677A"/>
                </a:solidFill>
                <a:latin typeface="Times New Roman" panose="02020603050405020304" pitchFamily="18" charset="0"/>
                <a:cs typeface="Times New Roman" panose="02020603050405020304" pitchFamily="18" charset="0"/>
              </a:rPr>
              <a:t>smile</a:t>
            </a:r>
            <a:r>
              <a:rPr lang="en-US" sz="3600" dirty="0">
                <a:solidFill>
                  <a:srgbClr val="32677A"/>
                </a:solidFill>
                <a:latin typeface="Times New Roman" panose="02020603050405020304" pitchFamily="18" charset="0"/>
                <a:cs typeface="Times New Roman" panose="02020603050405020304" pitchFamily="18" charset="0"/>
              </a:rPr>
              <a:t> </a:t>
            </a:r>
            <a:r>
              <a:rPr lang="en-US" sz="3600" dirty="0">
                <a:solidFill>
                  <a:prstClr val="black"/>
                </a:solidFill>
                <a:latin typeface="Times New Roman" panose="02020603050405020304" pitchFamily="18" charset="0"/>
                <a:cs typeface="Times New Roman" panose="02020603050405020304" pitchFamily="18" charset="0"/>
              </a:rPr>
              <a:t>is your </a:t>
            </a:r>
            <a:r>
              <a:rPr lang="en-US" sz="3600" b="1" dirty="0">
                <a:solidFill>
                  <a:srgbClr val="32677A"/>
                </a:solidFill>
                <a:latin typeface="Times New Roman" panose="02020603050405020304" pitchFamily="18" charset="0"/>
                <a:cs typeface="Times New Roman" panose="02020603050405020304" pitchFamily="18" charset="0"/>
              </a:rPr>
              <a:t>logo</a:t>
            </a:r>
            <a:r>
              <a:rPr lang="en-US" sz="3600" dirty="0">
                <a:solidFill>
                  <a:prstClr val="black"/>
                </a:solidFill>
                <a:latin typeface="Times New Roman" panose="02020603050405020304" pitchFamily="18" charset="0"/>
                <a:cs typeface="Times New Roman" panose="02020603050405020304" pitchFamily="18" charset="0"/>
              </a:rPr>
              <a:t>, your </a:t>
            </a:r>
            <a:r>
              <a:rPr lang="en-US" sz="3600" b="1" dirty="0">
                <a:solidFill>
                  <a:srgbClr val="32677A"/>
                </a:solidFill>
                <a:latin typeface="Times New Roman" panose="02020603050405020304" pitchFamily="18" charset="0"/>
                <a:cs typeface="Times New Roman" panose="02020603050405020304" pitchFamily="18" charset="0"/>
              </a:rPr>
              <a:t>personality</a:t>
            </a:r>
            <a:r>
              <a:rPr lang="en-US" sz="3600" dirty="0">
                <a:solidFill>
                  <a:prstClr val="black"/>
                </a:solidFill>
                <a:latin typeface="Times New Roman" panose="02020603050405020304" pitchFamily="18" charset="0"/>
                <a:cs typeface="Times New Roman" panose="02020603050405020304" pitchFamily="18" charset="0"/>
              </a:rPr>
              <a:t> is your </a:t>
            </a:r>
            <a:r>
              <a:rPr lang="en-US" sz="3600" b="1" dirty="0">
                <a:solidFill>
                  <a:srgbClr val="32677A"/>
                </a:solidFill>
                <a:latin typeface="Times New Roman" panose="02020603050405020304" pitchFamily="18" charset="0"/>
                <a:cs typeface="Times New Roman" panose="02020603050405020304" pitchFamily="18" charset="0"/>
              </a:rPr>
              <a:t>business card</a:t>
            </a:r>
            <a:r>
              <a:rPr lang="en-US" sz="3600" dirty="0">
                <a:solidFill>
                  <a:prstClr val="black"/>
                </a:solidFill>
                <a:latin typeface="Times New Roman" panose="02020603050405020304" pitchFamily="18" charset="0"/>
                <a:cs typeface="Times New Roman" panose="02020603050405020304" pitchFamily="18" charset="0"/>
              </a:rPr>
              <a:t>, and how you leave others feeling after an experience with you becomes your </a:t>
            </a:r>
            <a:r>
              <a:rPr lang="en-US" sz="3600" b="1" dirty="0">
                <a:solidFill>
                  <a:srgbClr val="32677A"/>
                </a:solidFill>
                <a:latin typeface="Times New Roman" panose="02020603050405020304" pitchFamily="18" charset="0"/>
                <a:cs typeface="Times New Roman" panose="02020603050405020304" pitchFamily="18" charset="0"/>
              </a:rPr>
              <a:t>trademark</a:t>
            </a:r>
            <a:r>
              <a:rPr lang="en-US" sz="3600" dirty="0">
                <a:solidFill>
                  <a:prstClr val="black"/>
                </a:solidFill>
                <a:latin typeface="Times New Roman" panose="02020603050405020304" pitchFamily="18" charset="0"/>
                <a:cs typeface="Times New Roman" panose="02020603050405020304" pitchFamily="18" charset="0"/>
              </a:rPr>
              <a:t>.</a:t>
            </a:r>
          </a:p>
          <a:p>
            <a:pPr algn="r" defTabSz="685800">
              <a:lnSpc>
                <a:spcPct val="90000"/>
              </a:lnSpc>
              <a:spcBef>
                <a:spcPts val="750"/>
              </a:spcBef>
            </a:pPr>
            <a:r>
              <a:rPr lang="en-US" sz="2700" dirty="0">
                <a:solidFill>
                  <a:prstClr val="black"/>
                </a:solidFill>
                <a:latin typeface="Times New Roman" panose="02020603050405020304" pitchFamily="18" charset="0"/>
                <a:cs typeface="Times New Roman" panose="02020603050405020304" pitchFamily="18" charset="0"/>
              </a:rPr>
              <a:t>- Jay </a:t>
            </a:r>
            <a:r>
              <a:rPr lang="en-US" sz="2700" dirty="0" err="1">
                <a:solidFill>
                  <a:prstClr val="black"/>
                </a:solidFill>
                <a:latin typeface="Times New Roman" panose="02020603050405020304" pitchFamily="18" charset="0"/>
                <a:cs typeface="Times New Roman" panose="02020603050405020304" pitchFamily="18" charset="0"/>
              </a:rPr>
              <a:t>Danzie</a:t>
            </a:r>
            <a:endParaRPr lang="en-US" sz="2700" dirty="0">
              <a:solidFill>
                <a:prstClr val="black"/>
              </a:solidFill>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5" name="Footer Placeholder 4"/>
          <p:cNvSpPr>
            <a:spLocks noGrp="1"/>
          </p:cNvSpPr>
          <p:nvPr>
            <p:ph type="ftr" sz="quarter" idx="11"/>
          </p:nvPr>
        </p:nvSpPr>
        <p:spPr>
          <a:xfrm>
            <a:off x="2057400" y="5648741"/>
            <a:ext cx="3143250" cy="273844"/>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1485900" y="5648742"/>
            <a:ext cx="457200" cy="261937"/>
          </a:xfrm>
          <a:prstGeom prst="rect">
            <a:avLst/>
          </a:prstGeom>
        </p:spPr>
        <p:txBody>
          <a:bodyPr/>
          <a:lstStyle/>
          <a:p>
            <a:fld id="{D7E63A33-8271-4DD0-9C48-789913D7C115}" type="slidenum">
              <a:rPr lang="en-US" smtClean="0"/>
              <a:pPr/>
              <a:t>31</a:t>
            </a:fld>
            <a:endParaRPr lang="en-US" dirty="0"/>
          </a:p>
        </p:txBody>
      </p:sp>
    </p:spTree>
    <p:extLst>
      <p:ext uri="{BB962C8B-B14F-4D97-AF65-F5344CB8AC3E}">
        <p14:creationId xmlns:p14="http://schemas.microsoft.com/office/powerpoint/2010/main" val="40689708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398896" y="1582858"/>
            <a:ext cx="6346209" cy="4065883"/>
          </a:xfrm>
        </p:spPr>
        <p:txBody>
          <a:bodyPr/>
          <a:lstStyle/>
          <a:p>
            <a:pPr algn="ctr"/>
            <a:r>
              <a:rPr lang="en-US" dirty="0">
                <a:solidFill>
                  <a:schemeClr val="bg1">
                    <a:lumMod val="50000"/>
                  </a:schemeClr>
                </a:solidFill>
              </a:rPr>
              <a:t>Serve our guests and each other with a              gracious spirit.</a:t>
            </a:r>
          </a:p>
          <a:p>
            <a:pPr algn="ctr"/>
            <a:endParaRPr lang="en-US" sz="900" dirty="0"/>
          </a:p>
          <a:p>
            <a:pPr algn="ctr"/>
            <a:endParaRPr lang="en-US" dirty="0"/>
          </a:p>
          <a:p>
            <a:pPr algn="ctr"/>
            <a:endParaRPr lang="en-US" sz="3000" dirty="0" smtClean="0"/>
          </a:p>
          <a:p>
            <a:pPr algn="ctr"/>
            <a:endParaRPr lang="en-US" sz="3000" dirty="0"/>
          </a:p>
          <a:p>
            <a:pPr algn="ctr"/>
            <a:r>
              <a:rPr lang="en-US" sz="3000" dirty="0" smtClean="0"/>
              <a:t>What </a:t>
            </a:r>
            <a:r>
              <a:rPr lang="en-US" sz="3000" dirty="0"/>
              <a:t>should be </a:t>
            </a:r>
            <a:r>
              <a:rPr lang="en-US" sz="3000" i="1" dirty="0"/>
              <a:t>emphasized</a:t>
            </a:r>
            <a:r>
              <a:rPr lang="en-US" sz="3000" dirty="0"/>
              <a:t> in serving your internal customers?</a:t>
            </a:r>
          </a:p>
          <a:p>
            <a:pPr algn="ctr"/>
            <a:endParaRPr lang="en-US" dirty="0"/>
          </a:p>
        </p:txBody>
      </p:sp>
      <p:sp>
        <p:nvSpPr>
          <p:cNvPr id="7" name="Title 6"/>
          <p:cNvSpPr>
            <a:spLocks noGrp="1"/>
          </p:cNvSpPr>
          <p:nvPr>
            <p:ph type="title"/>
          </p:nvPr>
        </p:nvSpPr>
        <p:spPr/>
        <p:txBody>
          <a:bodyPr/>
          <a:lstStyle/>
          <a:p>
            <a:r>
              <a:rPr lang="en-US" dirty="0"/>
              <a:t>PIVOTAL POINT #4 – </a:t>
            </a:r>
            <a:r>
              <a:rPr lang="en-US" i="1" dirty="0"/>
              <a:t>Internal Service</a:t>
            </a:r>
            <a:endParaRPr lang="en-US" dirty="0"/>
          </a:p>
        </p:txBody>
      </p:sp>
      <p:sp>
        <p:nvSpPr>
          <p:cNvPr id="5" name="Footer Placeholder 4"/>
          <p:cNvSpPr>
            <a:spLocks noGrp="1"/>
          </p:cNvSpPr>
          <p:nvPr>
            <p:ph type="ftr" sz="quarter" idx="11"/>
          </p:nvPr>
        </p:nvSpPr>
        <p:spPr>
          <a:xfrm>
            <a:off x="2057400" y="5648741"/>
            <a:ext cx="3143250"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1485900" y="5648742"/>
            <a:ext cx="457200" cy="261937"/>
          </a:xfrm>
          <a:prstGeom prst="rect">
            <a:avLst/>
          </a:prstGeom>
        </p:spPr>
        <p:txBody>
          <a:bodyPr/>
          <a:lstStyle/>
          <a:p>
            <a:fld id="{D7E63A33-8271-4DD0-9C48-789913D7C115}" type="slidenum">
              <a:rPr lang="en-US" smtClean="0"/>
              <a:pPr/>
              <a:t>32</a:t>
            </a:fld>
            <a:endParaRPr lang="en-US" dirty="0"/>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30972" t="13951" r="31111" b="16914"/>
          <a:stretch/>
        </p:blipFill>
        <p:spPr>
          <a:xfrm>
            <a:off x="4407295" y="3122829"/>
            <a:ext cx="538639" cy="552450"/>
          </a:xfrm>
          <a:prstGeom prst="rect">
            <a:avLst/>
          </a:prstGeom>
        </p:spPr>
      </p:pic>
    </p:spTree>
    <p:extLst>
      <p:ext uri="{BB962C8B-B14F-4D97-AF65-F5344CB8AC3E}">
        <p14:creationId xmlns:p14="http://schemas.microsoft.com/office/powerpoint/2010/main" val="858430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485900" y="1802699"/>
            <a:ext cx="6172200" cy="3394472"/>
          </a:xfrm>
        </p:spPr>
        <p:txBody>
          <a:bodyPr>
            <a:normAutofit/>
          </a:bodyPr>
          <a:lstStyle/>
          <a:p>
            <a:pPr algn="ctr"/>
            <a:r>
              <a:rPr lang="en-US" dirty="0"/>
              <a:t>How do you follow-up with customers to ensure they had a positive experience?</a:t>
            </a:r>
          </a:p>
          <a:p>
            <a:pPr algn="ctr"/>
            <a:endParaRPr lang="en-US" dirty="0"/>
          </a:p>
        </p:txBody>
      </p:sp>
      <p:sp>
        <p:nvSpPr>
          <p:cNvPr id="7" name="Title 6"/>
          <p:cNvSpPr>
            <a:spLocks noGrp="1"/>
          </p:cNvSpPr>
          <p:nvPr>
            <p:ph type="title"/>
          </p:nvPr>
        </p:nvSpPr>
        <p:spPr/>
        <p:txBody>
          <a:bodyPr/>
          <a:lstStyle/>
          <a:p>
            <a:r>
              <a:rPr lang="en-US" dirty="0"/>
              <a:t>PIVOTAL POINT #5 – </a:t>
            </a:r>
            <a:r>
              <a:rPr lang="en-US" i="1" dirty="0"/>
              <a:t>Lasting Impression</a:t>
            </a:r>
          </a:p>
        </p:txBody>
      </p:sp>
      <p:sp>
        <p:nvSpPr>
          <p:cNvPr id="5" name="Footer Placeholder 4"/>
          <p:cNvSpPr>
            <a:spLocks noGrp="1"/>
          </p:cNvSpPr>
          <p:nvPr>
            <p:ph type="ftr" sz="quarter" idx="11"/>
          </p:nvPr>
        </p:nvSpPr>
        <p:spPr>
          <a:xfrm>
            <a:off x="2057400" y="5648741"/>
            <a:ext cx="3143250"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1485900" y="5648742"/>
            <a:ext cx="457200" cy="261937"/>
          </a:xfrm>
          <a:prstGeom prst="rect">
            <a:avLst/>
          </a:prstGeom>
        </p:spPr>
        <p:txBody>
          <a:bodyPr/>
          <a:lstStyle/>
          <a:p>
            <a:fld id="{D7E63A33-8271-4DD0-9C48-789913D7C115}" type="slidenum">
              <a:rPr lang="en-US" smtClean="0"/>
              <a:pPr/>
              <a:t>33</a:t>
            </a:fld>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0081" y="2744507"/>
            <a:ext cx="4043839" cy="2678449"/>
          </a:xfrm>
          <a:prstGeom prst="rect">
            <a:avLst/>
          </a:prstGeom>
          <a:ln>
            <a:solidFill>
              <a:schemeClr val="tx1"/>
            </a:solidFill>
          </a:ln>
        </p:spPr>
      </p:pic>
    </p:spTree>
    <p:extLst>
      <p:ext uri="{BB962C8B-B14F-4D97-AF65-F5344CB8AC3E}">
        <p14:creationId xmlns:p14="http://schemas.microsoft.com/office/powerpoint/2010/main" val="29004396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437279" y="1657351"/>
            <a:ext cx="6269441" cy="2998177"/>
          </a:xfrm>
        </p:spPr>
        <p:txBody>
          <a:bodyPr/>
          <a:lstStyle/>
          <a:p>
            <a:pPr marL="342900" indent="-342900">
              <a:buFont typeface="Arial" panose="020B0604020202020204" pitchFamily="34" charset="0"/>
              <a:buChar char="•"/>
            </a:pPr>
            <a:r>
              <a:rPr lang="en-US" dirty="0"/>
              <a:t>Final moments create a lasting impression.</a:t>
            </a:r>
          </a:p>
          <a:p>
            <a:pPr marL="342900" indent="-342900">
              <a:buFont typeface="Arial" panose="020B0604020202020204" pitchFamily="34" charset="0"/>
              <a:buChar char="•"/>
            </a:pPr>
            <a:r>
              <a:rPr lang="en-US" dirty="0"/>
              <a:t>The lasting impression </a:t>
            </a:r>
            <a:r>
              <a:rPr lang="en-US" dirty="0" smtClean="0"/>
              <a:t>cements your reputation.</a:t>
            </a:r>
            <a:endParaRPr lang="en-US" dirty="0"/>
          </a:p>
          <a:p>
            <a:pPr marL="342900" indent="-342900">
              <a:buFont typeface="Arial" panose="020B0604020202020204" pitchFamily="34" charset="0"/>
              <a:buChar char="•"/>
            </a:pPr>
            <a:r>
              <a:rPr lang="en-US" dirty="0"/>
              <a:t>Remember the power of a simple, “thank you.”</a:t>
            </a:r>
          </a:p>
          <a:p>
            <a:pPr algn="ctr"/>
            <a:endParaRPr lang="en-US" sz="2100" i="1" dirty="0"/>
          </a:p>
        </p:txBody>
      </p:sp>
      <p:sp>
        <p:nvSpPr>
          <p:cNvPr id="7" name="Title 6"/>
          <p:cNvSpPr>
            <a:spLocks noGrp="1"/>
          </p:cNvSpPr>
          <p:nvPr>
            <p:ph type="title"/>
          </p:nvPr>
        </p:nvSpPr>
        <p:spPr/>
        <p:txBody>
          <a:bodyPr>
            <a:normAutofit/>
          </a:bodyPr>
          <a:lstStyle/>
          <a:p>
            <a:r>
              <a:rPr lang="en-US" dirty="0"/>
              <a:t>LASTING IMPRESSION</a:t>
            </a:r>
          </a:p>
        </p:txBody>
      </p:sp>
      <p:sp>
        <p:nvSpPr>
          <p:cNvPr id="5" name="Footer Placeholder 4"/>
          <p:cNvSpPr>
            <a:spLocks noGrp="1"/>
          </p:cNvSpPr>
          <p:nvPr>
            <p:ph type="ftr" sz="quarter" idx="11"/>
          </p:nvPr>
        </p:nvSpPr>
        <p:spPr>
          <a:xfrm>
            <a:off x="2057400" y="5648741"/>
            <a:ext cx="3143250"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1485900" y="5648742"/>
            <a:ext cx="457200" cy="261937"/>
          </a:xfrm>
          <a:prstGeom prst="rect">
            <a:avLst/>
          </a:prstGeom>
        </p:spPr>
        <p:txBody>
          <a:bodyPr/>
          <a:lstStyle/>
          <a:p>
            <a:fld id="{D7E63A33-8271-4DD0-9C48-789913D7C115}" type="slidenum">
              <a:rPr lang="en-US" smtClean="0"/>
              <a:pPr/>
              <a:t>34</a:t>
            </a:fld>
            <a:endParaRPr lang="en-US" dirty="0"/>
          </a:p>
        </p:txBody>
      </p:sp>
      <p:sp>
        <p:nvSpPr>
          <p:cNvPr id="3" name="Rectangle 2"/>
          <p:cNvSpPr/>
          <p:nvPr/>
        </p:nvSpPr>
        <p:spPr>
          <a:xfrm>
            <a:off x="4271974" y="3666984"/>
            <a:ext cx="3898667" cy="1200329"/>
          </a:xfrm>
          <a:prstGeom prst="rect">
            <a:avLst/>
          </a:prstGeom>
        </p:spPr>
        <p:txBody>
          <a:bodyPr wrap="square">
            <a:spAutoFit/>
          </a:bodyPr>
          <a:lstStyle/>
          <a:p>
            <a:pPr algn="ctr" defTabSz="342900" fontAlgn="auto">
              <a:spcBef>
                <a:spcPct val="20000"/>
              </a:spcBef>
              <a:spcAft>
                <a:spcPts val="0"/>
              </a:spcAft>
            </a:pPr>
            <a:r>
              <a:rPr lang="en-US" sz="2400" dirty="0">
                <a:solidFill>
                  <a:prstClr val="black"/>
                </a:solidFill>
                <a:latin typeface="Times"/>
              </a:rPr>
              <a:t>Brainstorm:                                                         What </a:t>
            </a:r>
            <a:r>
              <a:rPr lang="en-US" sz="2400" i="1" dirty="0">
                <a:solidFill>
                  <a:prstClr val="black"/>
                </a:solidFill>
                <a:latin typeface="Times"/>
              </a:rPr>
              <a:t>more</a:t>
            </a:r>
            <a:r>
              <a:rPr lang="en-US" sz="2400" dirty="0">
                <a:solidFill>
                  <a:prstClr val="black"/>
                </a:solidFill>
                <a:latin typeface="Times"/>
              </a:rPr>
              <a:t> can you do to follow-up with customers?</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8665"/>
          <a:stretch/>
        </p:blipFill>
        <p:spPr>
          <a:xfrm>
            <a:off x="1485901" y="3465691"/>
            <a:ext cx="2736634" cy="1984589"/>
          </a:xfrm>
          <a:prstGeom prst="rect">
            <a:avLst/>
          </a:prstGeom>
          <a:ln>
            <a:solidFill>
              <a:schemeClr val="tx1"/>
            </a:solidFill>
          </a:ln>
        </p:spPr>
      </p:pic>
    </p:spTree>
    <p:extLst>
      <p:ext uri="{BB962C8B-B14F-4D97-AF65-F5344CB8AC3E}">
        <p14:creationId xmlns:p14="http://schemas.microsoft.com/office/powerpoint/2010/main" val="2140195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398896" y="1784657"/>
            <a:ext cx="6346209" cy="4001005"/>
          </a:xfrm>
        </p:spPr>
        <p:txBody>
          <a:bodyPr/>
          <a:lstStyle/>
          <a:p>
            <a:pPr algn="ctr"/>
            <a:r>
              <a:rPr lang="en-US" dirty="0">
                <a:solidFill>
                  <a:schemeClr val="bg1">
                    <a:lumMod val="50000"/>
                  </a:schemeClr>
                </a:solidFill>
              </a:rPr>
              <a:t>Thank guests by name for their visit, and invite them to return.</a:t>
            </a:r>
          </a:p>
          <a:p>
            <a:pPr algn="ctr"/>
            <a:endParaRPr lang="en-US" sz="900" dirty="0"/>
          </a:p>
          <a:p>
            <a:pPr algn="ctr"/>
            <a:endParaRPr lang="en-US" dirty="0"/>
          </a:p>
          <a:p>
            <a:pPr algn="ctr"/>
            <a:endParaRPr lang="en-US" sz="3000" dirty="0" smtClean="0"/>
          </a:p>
          <a:p>
            <a:pPr algn="ctr"/>
            <a:endParaRPr lang="en-US" sz="3000" dirty="0"/>
          </a:p>
          <a:p>
            <a:pPr algn="ctr"/>
            <a:r>
              <a:rPr lang="en-US" sz="3000" dirty="0" smtClean="0"/>
              <a:t>What </a:t>
            </a:r>
            <a:r>
              <a:rPr lang="en-US" sz="3000" dirty="0"/>
              <a:t>should be </a:t>
            </a:r>
            <a:r>
              <a:rPr lang="en-US" sz="3000" i="1" dirty="0"/>
              <a:t>emphasized</a:t>
            </a:r>
            <a:r>
              <a:rPr lang="en-US" sz="3000" dirty="0"/>
              <a:t> in creating a lasting impression?</a:t>
            </a:r>
          </a:p>
          <a:p>
            <a:pPr algn="ctr"/>
            <a:endParaRPr lang="en-US" dirty="0"/>
          </a:p>
        </p:txBody>
      </p:sp>
      <p:sp>
        <p:nvSpPr>
          <p:cNvPr id="7" name="Title 6"/>
          <p:cNvSpPr>
            <a:spLocks noGrp="1"/>
          </p:cNvSpPr>
          <p:nvPr>
            <p:ph type="title"/>
          </p:nvPr>
        </p:nvSpPr>
        <p:spPr/>
        <p:txBody>
          <a:bodyPr>
            <a:normAutofit/>
          </a:bodyPr>
          <a:lstStyle/>
          <a:p>
            <a:r>
              <a:rPr lang="en-US" dirty="0"/>
              <a:t>PIVOTAL POINT #5 – </a:t>
            </a:r>
            <a:r>
              <a:rPr lang="en-US" i="1" dirty="0"/>
              <a:t>Lasting Impression</a:t>
            </a:r>
            <a:endParaRPr lang="en-US" dirty="0"/>
          </a:p>
        </p:txBody>
      </p:sp>
      <p:sp>
        <p:nvSpPr>
          <p:cNvPr id="5" name="Footer Placeholder 4"/>
          <p:cNvSpPr>
            <a:spLocks noGrp="1"/>
          </p:cNvSpPr>
          <p:nvPr>
            <p:ph type="ftr" sz="quarter" idx="11"/>
          </p:nvPr>
        </p:nvSpPr>
        <p:spPr>
          <a:xfrm>
            <a:off x="2057400" y="5648741"/>
            <a:ext cx="3143250"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1485900" y="5648742"/>
            <a:ext cx="457200" cy="261937"/>
          </a:xfrm>
          <a:prstGeom prst="rect">
            <a:avLst/>
          </a:prstGeom>
        </p:spPr>
        <p:txBody>
          <a:bodyPr/>
          <a:lstStyle/>
          <a:p>
            <a:fld id="{D7E63A33-8271-4DD0-9C48-789913D7C115}" type="slidenum">
              <a:rPr lang="en-US" smtClean="0"/>
              <a:pPr/>
              <a:t>35</a:t>
            </a:fld>
            <a:endParaRPr lang="en-US" dirty="0"/>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30972" t="13951" r="31111" b="16914"/>
          <a:stretch/>
        </p:blipFill>
        <p:spPr>
          <a:xfrm>
            <a:off x="4302681" y="3191290"/>
            <a:ext cx="538639" cy="552450"/>
          </a:xfrm>
          <a:prstGeom prst="rect">
            <a:avLst/>
          </a:prstGeom>
        </p:spPr>
      </p:pic>
    </p:spTree>
    <p:extLst>
      <p:ext uri="{BB962C8B-B14F-4D97-AF65-F5344CB8AC3E}">
        <p14:creationId xmlns:p14="http://schemas.microsoft.com/office/powerpoint/2010/main" val="422339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85763" indent="-385763">
              <a:buAutoNum type="arabicPeriod"/>
            </a:pPr>
            <a:r>
              <a:rPr lang="en-US" dirty="0" smtClean="0"/>
              <a:t>Welcome</a:t>
            </a:r>
          </a:p>
          <a:p>
            <a:pPr marL="385763" indent="-385763">
              <a:buAutoNum type="arabicPeriod"/>
            </a:pPr>
            <a:r>
              <a:rPr lang="en-US" dirty="0" smtClean="0"/>
              <a:t>Anticipation</a:t>
            </a:r>
          </a:p>
          <a:p>
            <a:pPr marL="385763" indent="-385763">
              <a:buAutoNum type="arabicPeriod"/>
            </a:pPr>
            <a:r>
              <a:rPr lang="en-US" dirty="0" smtClean="0"/>
              <a:t>Ownership</a:t>
            </a:r>
          </a:p>
          <a:p>
            <a:pPr marL="385763" indent="-385763">
              <a:buAutoNum type="arabicPeriod"/>
            </a:pPr>
            <a:r>
              <a:rPr lang="en-US" dirty="0" smtClean="0"/>
              <a:t>Internal Service</a:t>
            </a:r>
          </a:p>
          <a:p>
            <a:pPr marL="385763" indent="-385763">
              <a:buAutoNum type="arabicPeriod"/>
            </a:pPr>
            <a:r>
              <a:rPr lang="en-US" dirty="0" smtClean="0"/>
              <a:t>Lasting Impression</a:t>
            </a:r>
            <a:endParaRPr lang="en-US" dirty="0"/>
          </a:p>
        </p:txBody>
      </p:sp>
      <p:sp>
        <p:nvSpPr>
          <p:cNvPr id="3" name="Title 2"/>
          <p:cNvSpPr>
            <a:spLocks noGrp="1"/>
          </p:cNvSpPr>
          <p:nvPr>
            <p:ph type="title"/>
          </p:nvPr>
        </p:nvSpPr>
        <p:spPr/>
        <p:txBody>
          <a:bodyPr/>
          <a:lstStyle/>
          <a:p>
            <a:r>
              <a:rPr lang="en-US" dirty="0" smtClean="0"/>
              <a:t>The Five Pivotal Points of Gracious Hospitality</a:t>
            </a:r>
            <a:endParaRPr lang="en-US" dirty="0"/>
          </a:p>
        </p:txBody>
      </p:sp>
    </p:spTree>
    <p:extLst>
      <p:ext uri="{BB962C8B-B14F-4D97-AF65-F5344CB8AC3E}">
        <p14:creationId xmlns:p14="http://schemas.microsoft.com/office/powerpoint/2010/main" val="29474037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normAutofit/>
          </a:bodyPr>
          <a:lstStyle/>
          <a:p>
            <a:pPr marL="428625" indent="-428625" algn="ctr">
              <a:buFont typeface="Arial" panose="020B0604020202020204" pitchFamily="34" charset="0"/>
              <a:buChar char="•"/>
            </a:pPr>
            <a:endParaRPr lang="en-US" sz="1425" dirty="0"/>
          </a:p>
          <a:p>
            <a:pPr marL="557213" indent="-557213" algn="ctr">
              <a:buFont typeface="+mj-lt"/>
              <a:buAutoNum type="arabicPeriod"/>
            </a:pPr>
            <a:r>
              <a:rPr lang="en-US" sz="3225" dirty="0"/>
              <a:t>List the very first step you will take to make your traction plan a reality</a:t>
            </a:r>
          </a:p>
          <a:p>
            <a:pPr marL="557213" indent="-557213" algn="ctr">
              <a:buFont typeface="+mj-lt"/>
              <a:buAutoNum type="arabicPeriod"/>
            </a:pPr>
            <a:r>
              <a:rPr lang="en-US" sz="3225" dirty="0"/>
              <a:t>Identify your accountability partner and sync calendars with a check-in date</a:t>
            </a:r>
          </a:p>
        </p:txBody>
      </p:sp>
      <p:sp>
        <p:nvSpPr>
          <p:cNvPr id="2" name="Title 1"/>
          <p:cNvSpPr>
            <a:spLocks noGrp="1"/>
          </p:cNvSpPr>
          <p:nvPr>
            <p:ph type="title"/>
          </p:nvPr>
        </p:nvSpPr>
        <p:spPr/>
        <p:txBody>
          <a:bodyPr/>
          <a:lstStyle/>
          <a:p>
            <a:r>
              <a:rPr lang="en-US" dirty="0" smtClean="0"/>
              <a:t>What will you do next?</a:t>
            </a:r>
            <a:endParaRPr lang="en-US" dirty="0"/>
          </a:p>
        </p:txBody>
      </p:sp>
      <p:sp>
        <p:nvSpPr>
          <p:cNvPr id="5" name="Footer Placeholder 4"/>
          <p:cNvSpPr>
            <a:spLocks noGrp="1"/>
          </p:cNvSpPr>
          <p:nvPr>
            <p:ph type="ftr" sz="quarter" idx="11"/>
          </p:nvPr>
        </p:nvSpPr>
        <p:spPr>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prstGeom prst="rect">
            <a:avLst/>
          </a:prstGeom>
        </p:spPr>
        <p:txBody>
          <a:bodyPr/>
          <a:lstStyle/>
          <a:p>
            <a:fld id="{D7E63A33-8271-4DD0-9C48-789913D7C115}" type="slidenum">
              <a:rPr lang="en-US" smtClean="0"/>
              <a:pPr/>
              <a:t>37</a:t>
            </a:fld>
            <a:endParaRPr lang="en-US" dirty="0"/>
          </a:p>
        </p:txBody>
      </p:sp>
    </p:spTree>
    <p:extLst>
      <p:ext uri="{BB962C8B-B14F-4D97-AF65-F5344CB8AC3E}">
        <p14:creationId xmlns:p14="http://schemas.microsoft.com/office/powerpoint/2010/main" val="42139974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2370" y="1791775"/>
            <a:ext cx="8229600" cy="3394472"/>
          </a:xfrm>
        </p:spPr>
        <p:txBody>
          <a:bodyPr/>
          <a:lstStyle/>
          <a:p>
            <a:pPr marL="0" indent="0" algn="ctr">
              <a:buNone/>
            </a:pPr>
            <a:r>
              <a:rPr lang="en-US" sz="4500" dirty="0">
                <a:latin typeface="Times" panose="02020603050405020304" pitchFamily="18" charset="0"/>
                <a:cs typeface="Times" panose="02020603050405020304" pitchFamily="18" charset="0"/>
              </a:rPr>
              <a:t>THANK YOU</a:t>
            </a:r>
            <a:endParaRPr lang="en-US" sz="4500"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3679826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257300" y="4065156"/>
            <a:ext cx="6629400" cy="1583585"/>
          </a:xfrm>
        </p:spPr>
        <p:txBody>
          <a:bodyPr>
            <a:normAutofit fontScale="92500"/>
          </a:bodyPr>
          <a:lstStyle/>
          <a:p>
            <a:pPr marL="342900" indent="-342900">
              <a:buFont typeface="Arial" panose="020B0604020202020204" pitchFamily="34" charset="0"/>
              <a:buChar char="•"/>
            </a:pPr>
            <a:r>
              <a:rPr lang="en-US" dirty="0"/>
              <a:t>Focus on </a:t>
            </a:r>
            <a:r>
              <a:rPr lang="en-US" i="1" dirty="0"/>
              <a:t>pivotal points </a:t>
            </a:r>
            <a:r>
              <a:rPr lang="en-US" dirty="0"/>
              <a:t>in the customer experience</a:t>
            </a:r>
          </a:p>
          <a:p>
            <a:pPr marL="342900" indent="-342900">
              <a:buFont typeface="Arial" panose="020B0604020202020204" pitchFamily="34" charset="0"/>
              <a:buChar char="•"/>
            </a:pPr>
            <a:r>
              <a:rPr lang="en-US" dirty="0"/>
              <a:t>Explore opportunities to </a:t>
            </a:r>
            <a:r>
              <a:rPr lang="en-US" dirty="0" smtClean="0"/>
              <a:t>enhance</a:t>
            </a:r>
            <a:r>
              <a:rPr lang="en-US" i="1" dirty="0" smtClean="0"/>
              <a:t> </a:t>
            </a:r>
            <a:r>
              <a:rPr lang="en-US" i="1" dirty="0"/>
              <a:t>service</a:t>
            </a:r>
          </a:p>
          <a:p>
            <a:pPr marL="342900" indent="-342900">
              <a:buFont typeface="Arial" panose="020B0604020202020204" pitchFamily="34" charset="0"/>
              <a:buChar char="•"/>
            </a:pPr>
            <a:r>
              <a:rPr lang="en-US" dirty="0"/>
              <a:t>Leave with a </a:t>
            </a:r>
            <a:r>
              <a:rPr lang="en-US" i="1" dirty="0"/>
              <a:t>Traction Plan</a:t>
            </a:r>
            <a:r>
              <a:rPr lang="en-US" dirty="0"/>
              <a:t>, ready for your next step</a:t>
            </a:r>
          </a:p>
        </p:txBody>
      </p:sp>
      <p:sp>
        <p:nvSpPr>
          <p:cNvPr id="7" name="Title 6"/>
          <p:cNvSpPr>
            <a:spLocks noGrp="1"/>
          </p:cNvSpPr>
          <p:nvPr>
            <p:ph type="title"/>
          </p:nvPr>
        </p:nvSpPr>
        <p:spPr/>
        <p:txBody>
          <a:bodyPr/>
          <a:lstStyle/>
          <a:p>
            <a:r>
              <a:rPr lang="en-US" dirty="0"/>
              <a:t>PROGRAM OBJECTIVES</a:t>
            </a:r>
          </a:p>
        </p:txBody>
      </p:sp>
      <p:sp>
        <p:nvSpPr>
          <p:cNvPr id="5" name="Footer Placeholder 4"/>
          <p:cNvSpPr>
            <a:spLocks noGrp="1"/>
          </p:cNvSpPr>
          <p:nvPr>
            <p:ph type="ftr" sz="quarter" idx="11"/>
          </p:nvPr>
        </p:nvSpPr>
        <p:spPr>
          <a:xfrm>
            <a:off x="2057400" y="5648741"/>
            <a:ext cx="3143250" cy="273844"/>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1485900" y="5648742"/>
            <a:ext cx="457200" cy="261937"/>
          </a:xfrm>
          <a:prstGeom prst="rect">
            <a:avLst/>
          </a:prstGeom>
        </p:spPr>
        <p:txBody>
          <a:bodyPr/>
          <a:lstStyle/>
          <a:p>
            <a:fld id="{D7E63A33-8271-4DD0-9C48-789913D7C115}" type="slidenum">
              <a:rPr lang="en-US" smtClean="0"/>
              <a:pPr/>
              <a:t>4</a:t>
            </a:fld>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1694440"/>
            <a:ext cx="6858000" cy="2143125"/>
          </a:xfrm>
          <a:prstGeom prst="rect">
            <a:avLst/>
          </a:prstGeom>
          <a:ln>
            <a:solidFill>
              <a:schemeClr val="bg1"/>
            </a:solidFill>
          </a:ln>
        </p:spPr>
      </p:pic>
    </p:spTree>
    <p:extLst>
      <p:ext uri="{BB962C8B-B14F-4D97-AF65-F5344CB8AC3E}">
        <p14:creationId xmlns:p14="http://schemas.microsoft.com/office/powerpoint/2010/main" val="34947632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ltLang="en-US" dirty="0">
                <a:latin typeface="Times New Roman" panose="02020603050405020304" pitchFamily="18" charset="0"/>
                <a:cs typeface="Times New Roman" panose="02020603050405020304" pitchFamily="18" charset="0"/>
              </a:rPr>
              <a:t>Who are your customers?</a:t>
            </a:r>
            <a:endParaRPr lang="en-US" dirty="0"/>
          </a:p>
        </p:txBody>
      </p:sp>
      <p:sp>
        <p:nvSpPr>
          <p:cNvPr id="6" name="Slide Number Placeholder 5"/>
          <p:cNvSpPr>
            <a:spLocks noGrp="1"/>
          </p:cNvSpPr>
          <p:nvPr>
            <p:ph type="sldNum" sz="quarter" idx="4294967295"/>
          </p:nvPr>
        </p:nvSpPr>
        <p:spPr>
          <a:xfrm>
            <a:off x="0" y="5648325"/>
            <a:ext cx="457200" cy="261938"/>
          </a:xfrm>
          <a:prstGeom prst="rect">
            <a:avLst/>
          </a:prstGeom>
        </p:spPr>
        <p:txBody>
          <a:bodyPr/>
          <a:lstStyle/>
          <a:p>
            <a:fld id="{D7E63A33-8271-4DD0-9C48-789913D7C115}" type="slidenum">
              <a:rPr lang="en-US" smtClean="0"/>
              <a:pPr/>
              <a:t>5</a:t>
            </a:fld>
            <a:endParaRPr lang="en-US" dirty="0"/>
          </a:p>
        </p:txBody>
      </p:sp>
      <p:pic>
        <p:nvPicPr>
          <p:cNvPr id="1026" name="Picture 2" descr="Image result for families at pla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170237"/>
            <a:ext cx="4813631" cy="320708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91106" y="4085303"/>
            <a:ext cx="3806305" cy="190315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elated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75351" y="869328"/>
            <a:ext cx="4395639" cy="260758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coworker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4675" y="3786626"/>
            <a:ext cx="2868430" cy="28684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07392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485900" y="4284321"/>
            <a:ext cx="6172200" cy="2436299"/>
          </a:xfrm>
        </p:spPr>
        <p:txBody>
          <a:bodyPr>
            <a:normAutofit/>
          </a:bodyPr>
          <a:lstStyle/>
          <a:p>
            <a:pPr algn="ctr"/>
            <a:r>
              <a:rPr lang="en-US" sz="4050" dirty="0"/>
              <a:t>Customer Service vs. </a:t>
            </a:r>
            <a:r>
              <a:rPr lang="en-US" sz="4050" i="1" dirty="0"/>
              <a:t>Gracious </a:t>
            </a:r>
            <a:r>
              <a:rPr lang="en-US" sz="4050" i="1" dirty="0"/>
              <a:t>Hospitality</a:t>
            </a:r>
            <a:endParaRPr lang="en-US" sz="1800" i="1" dirty="0"/>
          </a:p>
        </p:txBody>
      </p:sp>
      <p:sp>
        <p:nvSpPr>
          <p:cNvPr id="5" name="Footer Placeholder 4"/>
          <p:cNvSpPr>
            <a:spLocks noGrp="1"/>
          </p:cNvSpPr>
          <p:nvPr>
            <p:ph type="ftr" sz="quarter" idx="11"/>
          </p:nvPr>
        </p:nvSpPr>
        <p:spPr>
          <a:xfrm>
            <a:off x="2057400" y="5648741"/>
            <a:ext cx="3143250" cy="273844"/>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1485900" y="5648742"/>
            <a:ext cx="457200" cy="261937"/>
          </a:xfrm>
          <a:prstGeom prst="rect">
            <a:avLst/>
          </a:prstGeom>
        </p:spPr>
        <p:txBody>
          <a:bodyPr/>
          <a:lstStyle/>
          <a:p>
            <a:fld id="{D7E63A33-8271-4DD0-9C48-789913D7C115}" type="slidenum">
              <a:rPr lang="en-US" smtClean="0"/>
              <a:pPr/>
              <a:t>6</a:t>
            </a:fld>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4650" y="1124866"/>
            <a:ext cx="3314700" cy="3157538"/>
          </a:xfrm>
          <a:prstGeom prst="rect">
            <a:avLst/>
          </a:prstGeom>
          <a:ln>
            <a:solidFill>
              <a:schemeClr val="tx1"/>
            </a:solidFill>
          </a:ln>
        </p:spPr>
      </p:pic>
      <p:sp>
        <p:nvSpPr>
          <p:cNvPr id="4" name="TextBox 3"/>
          <p:cNvSpPr txBox="1"/>
          <p:nvPr/>
        </p:nvSpPr>
        <p:spPr>
          <a:xfrm>
            <a:off x="6713113" y="5010686"/>
            <a:ext cx="396026" cy="369332"/>
          </a:xfrm>
          <a:prstGeom prst="rect">
            <a:avLst/>
          </a:prstGeom>
          <a:noFill/>
        </p:spPr>
        <p:txBody>
          <a:bodyPr wrap="square" rtlCol="0">
            <a:spAutoFit/>
          </a:bodyPr>
          <a:lstStyle/>
          <a:p>
            <a:r>
              <a:rPr lang="en-US" i="1" dirty="0"/>
              <a:t>®</a:t>
            </a:r>
            <a:endParaRPr lang="en-US" dirty="0"/>
          </a:p>
        </p:txBody>
      </p:sp>
    </p:spTree>
    <p:extLst>
      <p:ext uri="{BB962C8B-B14F-4D97-AF65-F5344CB8AC3E}">
        <p14:creationId xmlns:p14="http://schemas.microsoft.com/office/powerpoint/2010/main" val="15591641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485900" y="2254269"/>
            <a:ext cx="6172200" cy="3394472"/>
          </a:xfrm>
        </p:spPr>
        <p:txBody>
          <a:bodyPr/>
          <a:lstStyle/>
          <a:p>
            <a:pPr algn="ctr"/>
            <a:r>
              <a:rPr lang="en-US" sz="4950" b="1" i="1" dirty="0"/>
              <a:t>“Plus One” </a:t>
            </a:r>
            <a:r>
              <a:rPr lang="en-US" sz="4950" dirty="0"/>
              <a:t>Service</a:t>
            </a:r>
          </a:p>
          <a:p>
            <a:pPr algn="ctr"/>
            <a:endParaRPr lang="en-US" sz="3000" dirty="0"/>
          </a:p>
          <a:p>
            <a:pPr algn="ctr"/>
            <a:r>
              <a:rPr lang="en-US" sz="3000" dirty="0"/>
              <a:t>Small efforts make a big impression.</a:t>
            </a:r>
            <a:endParaRPr lang="en-US" sz="4500" dirty="0"/>
          </a:p>
          <a:p>
            <a:endParaRPr lang="en-US" dirty="0"/>
          </a:p>
        </p:txBody>
      </p:sp>
      <p:sp>
        <p:nvSpPr>
          <p:cNvPr id="6" name="Slide Number Placeholder 5"/>
          <p:cNvSpPr>
            <a:spLocks noGrp="1"/>
          </p:cNvSpPr>
          <p:nvPr>
            <p:ph type="sldNum" sz="quarter" idx="12"/>
          </p:nvPr>
        </p:nvSpPr>
        <p:spPr>
          <a:xfrm>
            <a:off x="1485900" y="5648742"/>
            <a:ext cx="457200" cy="261937"/>
          </a:xfrm>
          <a:prstGeom prst="rect">
            <a:avLst/>
          </a:prstGeom>
        </p:spPr>
        <p:txBody>
          <a:bodyPr/>
          <a:lstStyle/>
          <a:p>
            <a:fld id="{D7E63A33-8271-4DD0-9C48-789913D7C115}" type="slidenum">
              <a:rPr lang="en-US" smtClean="0"/>
              <a:pPr/>
              <a:t>7</a:t>
            </a:fld>
            <a:endParaRPr lang="en-US" dirty="0"/>
          </a:p>
        </p:txBody>
      </p:sp>
    </p:spTree>
    <p:extLst>
      <p:ext uri="{BB962C8B-B14F-4D97-AF65-F5344CB8AC3E}">
        <p14:creationId xmlns:p14="http://schemas.microsoft.com/office/powerpoint/2010/main" val="6677531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START WITH WHY</a:t>
            </a:r>
          </a:p>
        </p:txBody>
      </p:sp>
      <p:sp>
        <p:nvSpPr>
          <p:cNvPr id="5" name="Footer Placeholder 4"/>
          <p:cNvSpPr>
            <a:spLocks noGrp="1"/>
          </p:cNvSpPr>
          <p:nvPr>
            <p:ph type="ftr" sz="quarter" idx="11"/>
          </p:nvPr>
        </p:nvSpPr>
        <p:spPr>
          <a:xfrm>
            <a:off x="2057400" y="5648741"/>
            <a:ext cx="3143250"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1485900" y="5648742"/>
            <a:ext cx="457200" cy="261937"/>
          </a:xfrm>
          <a:prstGeom prst="rect">
            <a:avLst/>
          </a:prstGeom>
        </p:spPr>
        <p:txBody>
          <a:bodyPr/>
          <a:lstStyle/>
          <a:p>
            <a:fld id="{D7E63A33-8271-4DD0-9C48-789913D7C115}" type="slidenum">
              <a:rPr lang="en-US" smtClean="0"/>
              <a:pPr/>
              <a:t>8</a:t>
            </a:fld>
            <a:endParaRPr lang="en-US" dirty="0"/>
          </a:p>
        </p:txBody>
      </p:sp>
      <p:sp>
        <p:nvSpPr>
          <p:cNvPr id="10" name="Title 6"/>
          <p:cNvSpPr txBox="1">
            <a:spLocks/>
          </p:cNvSpPr>
          <p:nvPr/>
        </p:nvSpPr>
        <p:spPr>
          <a:xfrm>
            <a:off x="5105401" y="3160419"/>
            <a:ext cx="2930720" cy="794753"/>
          </a:xfrm>
          <a:prstGeom prst="rect">
            <a:avLst/>
          </a:prstGeom>
        </p:spPr>
        <p:txBody>
          <a:bodyPr vert="horz" lIns="68580" tIns="34290" rIns="68580" bIns="34290" rtlCol="0" anchor="ctr">
            <a:noAutofit/>
          </a:bodyPr>
          <a:lstStyle>
            <a:lvl1pPr algn="ctr" defTabSz="457200" rtl="0" eaLnBrk="1" latinLnBrk="0" hangingPunct="1">
              <a:spcBef>
                <a:spcPct val="0"/>
              </a:spcBef>
              <a:buNone/>
              <a:defRPr sz="3600" kern="1200" cap="none" baseline="0">
                <a:solidFill>
                  <a:schemeClr val="tx1"/>
                </a:solidFill>
                <a:latin typeface="Times"/>
                <a:ea typeface="+mj-ea"/>
                <a:cs typeface="Times"/>
              </a:defRPr>
            </a:lvl1pPr>
          </a:lstStyle>
          <a:p>
            <a:pPr fontAlgn="auto">
              <a:spcAft>
                <a:spcPts val="0"/>
              </a:spcAft>
            </a:pPr>
            <a:r>
              <a:rPr lang="en-US" dirty="0"/>
              <a:t>What is </a:t>
            </a:r>
            <a:r>
              <a:rPr lang="en-US" i="1" dirty="0"/>
              <a:t>your</a:t>
            </a:r>
            <a:r>
              <a:rPr lang="en-US" dirty="0"/>
              <a:t> WHY?</a:t>
            </a:r>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4405" r="6771"/>
          <a:stretch/>
        </p:blipFill>
        <p:spPr>
          <a:xfrm>
            <a:off x="1356213" y="1948636"/>
            <a:ext cx="3811466" cy="3218318"/>
          </a:xfrm>
          <a:ln>
            <a:solidFill>
              <a:schemeClr val="tx1"/>
            </a:solidFill>
          </a:ln>
        </p:spPr>
      </p:pic>
    </p:spTree>
    <p:extLst>
      <p:ext uri="{BB962C8B-B14F-4D97-AF65-F5344CB8AC3E}">
        <p14:creationId xmlns:p14="http://schemas.microsoft.com/office/powerpoint/2010/main" val="13153539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485900" y="1847851"/>
            <a:ext cx="6172200" cy="3394472"/>
          </a:xfrm>
        </p:spPr>
        <p:txBody>
          <a:bodyPr/>
          <a:lstStyle/>
          <a:p>
            <a:pPr marL="342900" indent="-342900">
              <a:buFont typeface="Arial" panose="020B0604020202020204" pitchFamily="34" charset="0"/>
              <a:buChar char="•"/>
            </a:pPr>
            <a:r>
              <a:rPr lang="en-US" altLang="en-US" dirty="0">
                <a:latin typeface="Times New Roman" panose="02020603050405020304" pitchFamily="18" charset="0"/>
                <a:cs typeface="Times New Roman" panose="02020603050405020304" pitchFamily="18" charset="0"/>
              </a:rPr>
              <a:t>World class guest service is not programmed nor scripted; it is </a:t>
            </a:r>
            <a:r>
              <a:rPr lang="en-US" altLang="en-US" i="1" dirty="0">
                <a:latin typeface="Times New Roman" panose="02020603050405020304" pitchFamily="18" charset="0"/>
                <a:cs typeface="Times New Roman" panose="02020603050405020304" pitchFamily="18" charset="0"/>
              </a:rPr>
              <a:t>authentic.</a:t>
            </a:r>
          </a:p>
          <a:p>
            <a:pPr marL="342900" indent="-342900">
              <a:buFont typeface="Arial" panose="020B0604020202020204" pitchFamily="34" charset="0"/>
              <a:buChar char="•"/>
            </a:pPr>
            <a:r>
              <a:rPr lang="en-US" altLang="en-US" dirty="0">
                <a:latin typeface="Times New Roman" panose="02020603050405020304" pitchFamily="18" charset="0"/>
                <a:cs typeface="Times New Roman" panose="02020603050405020304" pitchFamily="18" charset="0"/>
              </a:rPr>
              <a:t>Employees who know their WHY perform with authenticity.</a:t>
            </a:r>
          </a:p>
          <a:p>
            <a:pPr marL="342900" indent="-342900">
              <a:buFont typeface="Arial" panose="020B0604020202020204" pitchFamily="34" charset="0"/>
              <a:buChar char="•"/>
            </a:pPr>
            <a:r>
              <a:rPr lang="en-US" altLang="en-US" dirty="0">
                <a:latin typeface="Times New Roman" panose="02020603050405020304" pitchFamily="18" charset="0"/>
                <a:cs typeface="Times New Roman" panose="02020603050405020304" pitchFamily="18" charset="0"/>
              </a:rPr>
              <a:t>Authenticity creates an                                  </a:t>
            </a:r>
            <a:r>
              <a:rPr lang="en-US" altLang="en-US" i="1" dirty="0">
                <a:latin typeface="Times New Roman" panose="02020603050405020304" pitchFamily="18" charset="0"/>
                <a:cs typeface="Times New Roman" panose="02020603050405020304" pitchFamily="18" charset="0"/>
              </a:rPr>
              <a:t>emotional connection </a:t>
            </a:r>
            <a:r>
              <a:rPr lang="en-US" altLang="en-US" dirty="0">
                <a:latin typeface="Times New Roman" panose="02020603050405020304" pitchFamily="18" charset="0"/>
                <a:cs typeface="Times New Roman" panose="02020603050405020304" pitchFamily="18" charset="0"/>
              </a:rPr>
              <a:t>with                      guests.</a:t>
            </a:r>
          </a:p>
          <a:p>
            <a:endParaRPr lang="en-US" dirty="0"/>
          </a:p>
        </p:txBody>
      </p:sp>
      <p:sp>
        <p:nvSpPr>
          <p:cNvPr id="7" name="Title 6"/>
          <p:cNvSpPr>
            <a:spLocks noGrp="1"/>
          </p:cNvSpPr>
          <p:nvPr>
            <p:ph type="title"/>
          </p:nvPr>
        </p:nvSpPr>
        <p:spPr/>
        <p:txBody>
          <a:bodyPr>
            <a:normAutofit/>
          </a:bodyPr>
          <a:lstStyle/>
          <a:p>
            <a:r>
              <a:rPr lang="en-US" dirty="0"/>
              <a:t>WHY Drives Authenticity &amp; </a:t>
            </a:r>
            <a:r>
              <a:rPr lang="en-US" dirty="0" smtClean="0"/>
              <a:t>is a Differentiator </a:t>
            </a:r>
            <a:endParaRPr lang="en-US" dirty="0"/>
          </a:p>
        </p:txBody>
      </p:sp>
      <p:sp>
        <p:nvSpPr>
          <p:cNvPr id="5" name="Footer Placeholder 4"/>
          <p:cNvSpPr>
            <a:spLocks noGrp="1"/>
          </p:cNvSpPr>
          <p:nvPr>
            <p:ph type="ftr" sz="quarter" idx="11"/>
          </p:nvPr>
        </p:nvSpPr>
        <p:spPr>
          <a:xfrm>
            <a:off x="2057400" y="5648741"/>
            <a:ext cx="3143250" cy="273844"/>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1485900" y="5648742"/>
            <a:ext cx="457200" cy="261937"/>
          </a:xfrm>
          <a:prstGeom prst="rect">
            <a:avLst/>
          </a:prstGeom>
        </p:spPr>
        <p:txBody>
          <a:bodyPr/>
          <a:lstStyle/>
          <a:p>
            <a:fld id="{D7E63A33-8271-4DD0-9C48-789913D7C115}" type="slidenum">
              <a:rPr lang="en-US" smtClean="0"/>
              <a:pPr/>
              <a:t>9</a:t>
            </a:fld>
            <a:endParaRPr lang="en-US"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8000" r="4308"/>
          <a:stretch/>
        </p:blipFill>
        <p:spPr>
          <a:xfrm>
            <a:off x="5380893" y="3194447"/>
            <a:ext cx="2505808" cy="2143125"/>
          </a:xfrm>
          <a:prstGeom prst="rect">
            <a:avLst/>
          </a:prstGeom>
          <a:ln>
            <a:solidFill>
              <a:schemeClr val="tx1"/>
            </a:solidFill>
          </a:ln>
        </p:spPr>
      </p:pic>
    </p:spTree>
    <p:extLst>
      <p:ext uri="{BB962C8B-B14F-4D97-AF65-F5344CB8AC3E}">
        <p14:creationId xmlns:p14="http://schemas.microsoft.com/office/powerpoint/2010/main" val="5343047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resentation Intro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Presentation Intro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14183</TotalTime>
  <Words>5068</Words>
  <Application>Microsoft Office PowerPoint</Application>
  <PresentationFormat>On-screen Show (4:3)</PresentationFormat>
  <Paragraphs>377</Paragraphs>
  <Slides>38</Slides>
  <Notes>38</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38</vt:i4>
      </vt:variant>
    </vt:vector>
  </HeadingPairs>
  <TitlesOfParts>
    <vt:vector size="48" baseType="lpstr">
      <vt:lpstr>Arial</vt:lpstr>
      <vt:lpstr>Calibri</vt:lpstr>
      <vt:lpstr>Courier New</vt:lpstr>
      <vt:lpstr>Times</vt:lpstr>
      <vt:lpstr>Times New Roman</vt:lpstr>
      <vt:lpstr>Wingdings</vt:lpstr>
      <vt:lpstr>Office Theme</vt:lpstr>
      <vt:lpstr>Presentation Intro Slide</vt:lpstr>
      <vt:lpstr>1_Office Theme</vt:lpstr>
      <vt:lpstr>1_Presentation Intro Slide</vt:lpstr>
      <vt:lpstr>An Institutional advantage: Gracious hospitality</vt:lpstr>
      <vt:lpstr>Upcoming 2018 Workshops</vt:lpstr>
      <vt:lpstr>CONNECTIONS</vt:lpstr>
      <vt:lpstr>PROGRAM OBJECTIVES</vt:lpstr>
      <vt:lpstr>Who are your customers?</vt:lpstr>
      <vt:lpstr>PowerPoint Presentation</vt:lpstr>
      <vt:lpstr>PowerPoint Presentation</vt:lpstr>
      <vt:lpstr>START WITH WHY</vt:lpstr>
      <vt:lpstr>WHY Drives Authenticity &amp; is a Differentiator </vt:lpstr>
      <vt:lpstr>START WITH WHY</vt:lpstr>
      <vt:lpstr>Why is this a competitive edge?</vt:lpstr>
      <vt:lpstr>The Five Pivotal Points of Gracious Hospitality</vt:lpstr>
      <vt:lpstr>Traction Plan</vt:lpstr>
      <vt:lpstr>PIVOTAL POINT #1- Welcome</vt:lpstr>
      <vt:lpstr>PROACTIVELY INITIATE</vt:lpstr>
      <vt:lpstr>PIVOTAL POINT #1- Welcome</vt:lpstr>
      <vt:lpstr>PIVOTAL POINT #2 – Anticipation</vt:lpstr>
      <vt:lpstr>PIVOTAL POINT #2- Anticipation</vt:lpstr>
      <vt:lpstr>PIVOTAL POINT #2 - Anticipation</vt:lpstr>
      <vt:lpstr>PIVOTAL POINT #3 – Ownership</vt:lpstr>
      <vt:lpstr>PowerPoint Presentation</vt:lpstr>
      <vt:lpstr>TAKING OWNERSHIP</vt:lpstr>
      <vt:lpstr>B.L.A.S.T.</vt:lpstr>
      <vt:lpstr>B.L.A.S.T.</vt:lpstr>
      <vt:lpstr>B.L.A.S.T.</vt:lpstr>
      <vt:lpstr>B.L.A.S.T.</vt:lpstr>
      <vt:lpstr>B.L.A.S.T.</vt:lpstr>
      <vt:lpstr>PIVOTAL POINT #3 - Ownership</vt:lpstr>
      <vt:lpstr>PIVOTAL POINT #4 – Internal Service</vt:lpstr>
      <vt:lpstr>SPIRIT OF SERVICE</vt:lpstr>
      <vt:lpstr>PowerPoint Presentation</vt:lpstr>
      <vt:lpstr>PIVOTAL POINT #4 – Internal Service</vt:lpstr>
      <vt:lpstr>PIVOTAL POINT #5 – Lasting Impression</vt:lpstr>
      <vt:lpstr>LASTING IMPRESSION</vt:lpstr>
      <vt:lpstr>PIVOTAL POINT #5 – Lasting Impression</vt:lpstr>
      <vt:lpstr>The Five Pivotal Points of Gracious Hospitality</vt:lpstr>
      <vt:lpstr>What will you do next?</vt:lpstr>
      <vt:lpstr>PowerPoint Presentation</vt:lpstr>
    </vt:vector>
  </TitlesOfParts>
  <Company>UNC Kenan Flagler Business School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Casey Averill</dc:creator>
  <cp:lastModifiedBy>Ann Ashley</cp:lastModifiedBy>
  <cp:revision>764</cp:revision>
  <cp:lastPrinted>2017-09-29T19:32:09Z</cp:lastPrinted>
  <dcterms:created xsi:type="dcterms:W3CDTF">2009-04-08T19:56:43Z</dcterms:created>
  <dcterms:modified xsi:type="dcterms:W3CDTF">2017-09-29T19:32:56Z</dcterms:modified>
</cp:coreProperties>
</file>