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7" r:id="rId2"/>
    <p:sldId id="435" r:id="rId3"/>
    <p:sldId id="528" r:id="rId4"/>
    <p:sldId id="548" r:id="rId5"/>
    <p:sldId id="549" r:id="rId6"/>
    <p:sldId id="550" r:id="rId7"/>
    <p:sldId id="552" r:id="rId8"/>
    <p:sldId id="553" r:id="rId9"/>
    <p:sldId id="554" r:id="rId10"/>
    <p:sldId id="555" r:id="rId11"/>
    <p:sldId id="556" r:id="rId12"/>
    <p:sldId id="557" r:id="rId13"/>
    <p:sldId id="558" r:id="rId14"/>
    <p:sldId id="560" r:id="rId15"/>
    <p:sldId id="561" r:id="rId16"/>
    <p:sldId id="562" r:id="rId17"/>
    <p:sldId id="563" r:id="rId18"/>
    <p:sldId id="564" r:id="rId19"/>
    <p:sldId id="565" r:id="rId20"/>
    <p:sldId id="567" r:id="rId21"/>
    <p:sldId id="568" r:id="rId22"/>
    <p:sldId id="569" r:id="rId23"/>
    <p:sldId id="570"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CA00"/>
    <a:srgbClr val="D1A03A"/>
    <a:srgbClr val="E7BF58"/>
    <a:srgbClr val="FFD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2" autoAdjust="0"/>
    <p:restoredTop sz="84389" autoAdjust="0"/>
  </p:normalViewPr>
  <p:slideViewPr>
    <p:cSldViewPr snapToGrid="0">
      <p:cViewPr varScale="1">
        <p:scale>
          <a:sx n="78" d="100"/>
          <a:sy n="78" d="100"/>
        </p:scale>
        <p:origin x="780" y="54"/>
      </p:cViewPr>
      <p:guideLst>
        <p:guide orient="horz" pos="2160"/>
        <p:guide pos="3840"/>
      </p:guideLst>
    </p:cSldViewPr>
  </p:slideViewPr>
  <p:outlineViewPr>
    <p:cViewPr>
      <p:scale>
        <a:sx n="33" d="100"/>
        <a:sy n="33" d="100"/>
      </p:scale>
      <p:origin x="72" y="58206"/>
    </p:cViewPr>
  </p:outlineViewPr>
  <p:notesTextViewPr>
    <p:cViewPr>
      <p:scale>
        <a:sx n="3" d="2"/>
        <a:sy n="3" d="2"/>
      </p:scale>
      <p:origin x="0" y="0"/>
    </p:cViewPr>
  </p:notesTextViewPr>
  <p:notesViewPr>
    <p:cSldViewPr snapToGrid="0">
      <p:cViewPr varScale="1">
        <p:scale>
          <a:sx n="76" d="100"/>
          <a:sy n="76" d="100"/>
        </p:scale>
        <p:origin x="-211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a:t>10/13/2016</a:t>
            </a: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49977E5-6F8D-48CA-AF6A-E02B75FF0A1F}" type="slidenum">
              <a:rPr lang="en-US" smtClean="0"/>
              <a:t>‹#›</a:t>
            </a:fld>
            <a:endParaRPr lang="en-US"/>
          </a:p>
        </p:txBody>
      </p:sp>
    </p:spTree>
    <p:extLst>
      <p:ext uri="{BB962C8B-B14F-4D97-AF65-F5344CB8AC3E}">
        <p14:creationId xmlns:p14="http://schemas.microsoft.com/office/powerpoint/2010/main" val="17862715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83ED811-DD42-4412-86A3-0969F46D8CBC}" type="datetimeFigureOut">
              <a:rPr lang="en-US" smtClean="0"/>
              <a:t>9/29/2017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E592F05-8A9B-4223-A21F-F2851E7E823C}" type="slidenum">
              <a:rPr lang="en-US" smtClean="0"/>
              <a:t>‹#›</a:t>
            </a:fld>
            <a:endParaRPr lang="en-US"/>
          </a:p>
        </p:txBody>
      </p:sp>
    </p:spTree>
    <p:extLst>
      <p:ext uri="{BB962C8B-B14F-4D97-AF65-F5344CB8AC3E}">
        <p14:creationId xmlns:p14="http://schemas.microsoft.com/office/powerpoint/2010/main" val="1203659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2117F21D-2DAE-42E0-A9A9-C6628B0B6BFD}" type="slidenum">
              <a:rPr lang="en-US"/>
              <a:t>1</a:t>
            </a:fld>
            <a:endParaRPr lang="en-US"/>
          </a:p>
        </p:txBody>
      </p:sp>
      <p:sp>
        <p:nvSpPr>
          <p:cNvPr id="23555" name="Rectangle 2"/>
          <p:cNvSpPr>
            <a:spLocks noGrp="1" noRot="1" noChangeAspect="1" noChangeArrowheads="1" noTextEdit="1"/>
          </p:cNvSpPr>
          <p:nvPr>
            <p:ph type="sldImg"/>
          </p:nvPr>
        </p:nvSpPr>
        <p:spPr/>
      </p:sp>
      <p:sp>
        <p:nvSpPr>
          <p:cNvPr id="23556" name="Rectangle 3"/>
          <p:cNvSpPr>
            <a:spLocks noGrp="1" noChangeArrowheads="1"/>
          </p:cNvSpPr>
          <p:nvPr>
            <p:ph type="body" idx="1"/>
          </p:nvPr>
        </p:nvSpPr>
        <p:spPr>
          <a:noFill/>
        </p:spPr>
        <p:txBody>
          <a:bodyPr/>
          <a:lstStyle/>
          <a:p>
            <a:pPr eaLnBrk="1" hangingPunct="1"/>
            <a:endParaRPr lang="en-US" sz="1100"/>
          </a:p>
        </p:txBody>
      </p:sp>
    </p:spTree>
    <p:extLst>
      <p:ext uri="{BB962C8B-B14F-4D97-AF65-F5344CB8AC3E}">
        <p14:creationId xmlns:p14="http://schemas.microsoft.com/office/powerpoint/2010/main" val="3643938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10</a:t>
            </a:fld>
            <a:endParaRPr lang="en-US"/>
          </a:p>
        </p:txBody>
      </p:sp>
    </p:spTree>
    <p:extLst>
      <p:ext uri="{BB962C8B-B14F-4D97-AF65-F5344CB8AC3E}">
        <p14:creationId xmlns:p14="http://schemas.microsoft.com/office/powerpoint/2010/main" val="879265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11</a:t>
            </a:fld>
            <a:endParaRPr lang="en-US"/>
          </a:p>
        </p:txBody>
      </p:sp>
    </p:spTree>
    <p:extLst>
      <p:ext uri="{BB962C8B-B14F-4D97-AF65-F5344CB8AC3E}">
        <p14:creationId xmlns:p14="http://schemas.microsoft.com/office/powerpoint/2010/main" val="2196065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12</a:t>
            </a:fld>
            <a:endParaRPr lang="en-US"/>
          </a:p>
        </p:txBody>
      </p:sp>
    </p:spTree>
    <p:extLst>
      <p:ext uri="{BB962C8B-B14F-4D97-AF65-F5344CB8AC3E}">
        <p14:creationId xmlns:p14="http://schemas.microsoft.com/office/powerpoint/2010/main" val="146812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13</a:t>
            </a:fld>
            <a:endParaRPr lang="en-US"/>
          </a:p>
        </p:txBody>
      </p:sp>
    </p:spTree>
    <p:extLst>
      <p:ext uri="{BB962C8B-B14F-4D97-AF65-F5344CB8AC3E}">
        <p14:creationId xmlns:p14="http://schemas.microsoft.com/office/powerpoint/2010/main" val="2046677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14</a:t>
            </a:fld>
            <a:endParaRPr lang="en-US"/>
          </a:p>
        </p:txBody>
      </p:sp>
    </p:spTree>
    <p:extLst>
      <p:ext uri="{BB962C8B-B14F-4D97-AF65-F5344CB8AC3E}">
        <p14:creationId xmlns:p14="http://schemas.microsoft.com/office/powerpoint/2010/main" val="2189884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15</a:t>
            </a:fld>
            <a:endParaRPr lang="en-US"/>
          </a:p>
        </p:txBody>
      </p:sp>
    </p:spTree>
    <p:extLst>
      <p:ext uri="{BB962C8B-B14F-4D97-AF65-F5344CB8AC3E}">
        <p14:creationId xmlns:p14="http://schemas.microsoft.com/office/powerpoint/2010/main" val="2486440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16</a:t>
            </a:fld>
            <a:endParaRPr lang="en-US"/>
          </a:p>
        </p:txBody>
      </p:sp>
    </p:spTree>
    <p:extLst>
      <p:ext uri="{BB962C8B-B14F-4D97-AF65-F5344CB8AC3E}">
        <p14:creationId xmlns:p14="http://schemas.microsoft.com/office/powerpoint/2010/main" val="12739453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17</a:t>
            </a:fld>
            <a:endParaRPr lang="en-US"/>
          </a:p>
        </p:txBody>
      </p:sp>
    </p:spTree>
    <p:extLst>
      <p:ext uri="{BB962C8B-B14F-4D97-AF65-F5344CB8AC3E}">
        <p14:creationId xmlns:p14="http://schemas.microsoft.com/office/powerpoint/2010/main" val="1210474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18</a:t>
            </a:fld>
            <a:endParaRPr lang="en-US"/>
          </a:p>
        </p:txBody>
      </p:sp>
    </p:spTree>
    <p:extLst>
      <p:ext uri="{BB962C8B-B14F-4D97-AF65-F5344CB8AC3E}">
        <p14:creationId xmlns:p14="http://schemas.microsoft.com/office/powerpoint/2010/main" val="21506119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19</a:t>
            </a:fld>
            <a:endParaRPr lang="en-US"/>
          </a:p>
        </p:txBody>
      </p:sp>
    </p:spTree>
    <p:extLst>
      <p:ext uri="{BB962C8B-B14F-4D97-AF65-F5344CB8AC3E}">
        <p14:creationId xmlns:p14="http://schemas.microsoft.com/office/powerpoint/2010/main" val="880129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2</a:t>
            </a:fld>
            <a:endParaRPr lang="en-US"/>
          </a:p>
        </p:txBody>
      </p:sp>
    </p:spTree>
    <p:extLst>
      <p:ext uri="{BB962C8B-B14F-4D97-AF65-F5344CB8AC3E}">
        <p14:creationId xmlns:p14="http://schemas.microsoft.com/office/powerpoint/2010/main" val="2910204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20</a:t>
            </a:fld>
            <a:endParaRPr lang="en-US"/>
          </a:p>
        </p:txBody>
      </p:sp>
    </p:spTree>
    <p:extLst>
      <p:ext uri="{BB962C8B-B14F-4D97-AF65-F5344CB8AC3E}">
        <p14:creationId xmlns:p14="http://schemas.microsoft.com/office/powerpoint/2010/main" val="6765075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21</a:t>
            </a:fld>
            <a:endParaRPr lang="en-US"/>
          </a:p>
        </p:txBody>
      </p:sp>
    </p:spTree>
    <p:extLst>
      <p:ext uri="{BB962C8B-B14F-4D97-AF65-F5344CB8AC3E}">
        <p14:creationId xmlns:p14="http://schemas.microsoft.com/office/powerpoint/2010/main" val="4126275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22</a:t>
            </a:fld>
            <a:endParaRPr lang="en-US"/>
          </a:p>
        </p:txBody>
      </p:sp>
    </p:spTree>
    <p:extLst>
      <p:ext uri="{BB962C8B-B14F-4D97-AF65-F5344CB8AC3E}">
        <p14:creationId xmlns:p14="http://schemas.microsoft.com/office/powerpoint/2010/main" val="3489363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3</a:t>
            </a:fld>
            <a:endParaRPr lang="en-US"/>
          </a:p>
        </p:txBody>
      </p:sp>
    </p:spTree>
    <p:extLst>
      <p:ext uri="{BB962C8B-B14F-4D97-AF65-F5344CB8AC3E}">
        <p14:creationId xmlns:p14="http://schemas.microsoft.com/office/powerpoint/2010/main" val="1547649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4</a:t>
            </a:fld>
            <a:endParaRPr lang="en-US"/>
          </a:p>
        </p:txBody>
      </p:sp>
    </p:spTree>
    <p:extLst>
      <p:ext uri="{BB962C8B-B14F-4D97-AF65-F5344CB8AC3E}">
        <p14:creationId xmlns:p14="http://schemas.microsoft.com/office/powerpoint/2010/main" val="3691611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5</a:t>
            </a:fld>
            <a:endParaRPr lang="en-US"/>
          </a:p>
        </p:txBody>
      </p:sp>
    </p:spTree>
    <p:extLst>
      <p:ext uri="{BB962C8B-B14F-4D97-AF65-F5344CB8AC3E}">
        <p14:creationId xmlns:p14="http://schemas.microsoft.com/office/powerpoint/2010/main" val="3039970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6</a:t>
            </a:fld>
            <a:endParaRPr lang="en-US"/>
          </a:p>
        </p:txBody>
      </p:sp>
    </p:spTree>
    <p:extLst>
      <p:ext uri="{BB962C8B-B14F-4D97-AF65-F5344CB8AC3E}">
        <p14:creationId xmlns:p14="http://schemas.microsoft.com/office/powerpoint/2010/main" val="1215079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7</a:t>
            </a:fld>
            <a:endParaRPr lang="en-US"/>
          </a:p>
        </p:txBody>
      </p:sp>
    </p:spTree>
    <p:extLst>
      <p:ext uri="{BB962C8B-B14F-4D97-AF65-F5344CB8AC3E}">
        <p14:creationId xmlns:p14="http://schemas.microsoft.com/office/powerpoint/2010/main" val="3626323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8</a:t>
            </a:fld>
            <a:endParaRPr lang="en-US"/>
          </a:p>
        </p:txBody>
      </p:sp>
    </p:spTree>
    <p:extLst>
      <p:ext uri="{BB962C8B-B14F-4D97-AF65-F5344CB8AC3E}">
        <p14:creationId xmlns:p14="http://schemas.microsoft.com/office/powerpoint/2010/main" val="2406986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E592F05-8A9B-4223-A21F-F2851E7E823C}" type="slidenum">
              <a:rPr lang="en-US" smtClean="0"/>
              <a:t>9</a:t>
            </a:fld>
            <a:endParaRPr lang="en-US"/>
          </a:p>
        </p:txBody>
      </p:sp>
    </p:spTree>
    <p:extLst>
      <p:ext uri="{BB962C8B-B14F-4D97-AF65-F5344CB8AC3E}">
        <p14:creationId xmlns:p14="http://schemas.microsoft.com/office/powerpoint/2010/main" val="296800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A0C4403-E3CC-4F51-BA1D-CFC525D52F27}"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4A896-42C2-4AE0-AF36-F6079FBC66D6}" type="slidenum">
              <a:rPr lang="en-US" smtClean="0"/>
              <a:t>‹#›</a:t>
            </a:fld>
            <a:endParaRPr lang="en-US"/>
          </a:p>
        </p:txBody>
      </p:sp>
      <p:cxnSp>
        <p:nvCxnSpPr>
          <p:cNvPr id="7" name="Straight Connector 6"/>
          <p:cNvCxnSpPr/>
          <p:nvPr userDrawn="1"/>
        </p:nvCxnSpPr>
        <p:spPr>
          <a:xfrm>
            <a:off x="0" y="6122504"/>
            <a:ext cx="10668000" cy="0"/>
          </a:xfrm>
          <a:prstGeom prst="line">
            <a:avLst/>
          </a:prstGeom>
          <a:ln w="38100" cmpd="sng">
            <a:solidFill>
              <a:srgbClr val="E7BF58"/>
            </a:solidFill>
            <a:miter lim="800000"/>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0C4403-E3CC-4F51-BA1D-CFC525D52F27}"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4A896-42C2-4AE0-AF36-F6079FBC66D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0C4403-E3CC-4F51-BA1D-CFC525D52F27}"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4A896-42C2-4AE0-AF36-F6079FBC66D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0C4403-E3CC-4F51-BA1D-CFC525D52F27}"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4A896-42C2-4AE0-AF36-F6079FBC66D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0C4403-E3CC-4F51-BA1D-CFC525D52F27}"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84A896-42C2-4AE0-AF36-F6079FBC66D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0C4403-E3CC-4F51-BA1D-CFC525D52F27}"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4A896-42C2-4AE0-AF36-F6079FBC66D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0C4403-E3CC-4F51-BA1D-CFC525D52F27}"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84A896-42C2-4AE0-AF36-F6079FBC66D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0C4403-E3CC-4F51-BA1D-CFC525D52F27}"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84A896-42C2-4AE0-AF36-F6079FBC66D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C4403-E3CC-4F51-BA1D-CFC525D52F27}"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84A896-42C2-4AE0-AF36-F6079FBC66D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0C4403-E3CC-4F51-BA1D-CFC525D52F27}"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4A896-42C2-4AE0-AF36-F6079FBC66D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0C4403-E3CC-4F51-BA1D-CFC525D52F27}"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84A896-42C2-4AE0-AF36-F6079FBC66D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C4403-E3CC-4F51-BA1D-CFC525D52F27}" type="datetimeFigureOut">
              <a:rPr lang="en-US" smtClean="0"/>
              <a:t>9/29/2017</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4A896-42C2-4AE0-AF36-F6079FBC66D6}" type="slidenum">
              <a:rPr lang="en-US" smtClean="0"/>
              <a:t>‹#›</a:t>
            </a:fld>
            <a:endParaRPr lang="en-US"/>
          </a:p>
        </p:txBody>
      </p:sp>
      <p:cxnSp>
        <p:nvCxnSpPr>
          <p:cNvPr id="7" name="Straight Connector 6"/>
          <p:cNvCxnSpPr/>
          <p:nvPr userDrawn="1"/>
        </p:nvCxnSpPr>
        <p:spPr>
          <a:xfrm>
            <a:off x="0" y="6122504"/>
            <a:ext cx="10668000" cy="0"/>
          </a:xfrm>
          <a:prstGeom prst="line">
            <a:avLst/>
          </a:prstGeom>
          <a:ln w="38100" cmpd="sng">
            <a:solidFill>
              <a:srgbClr val="E7BF58"/>
            </a:solidFill>
            <a:miter lim="800000"/>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8" name="Picture 2" descr="http://tharringtonsmith.com/wp-content/uploads/2014/12/logo3.png"/>
          <p:cNvPicPr>
            <a:picLocks noChangeAspect="1" noChangeArrowheads="1"/>
          </p:cNvPicPr>
          <p:nvPr userDrawn="1"/>
        </p:nvPicPr>
        <p:blipFill>
          <a:blip r:embed="rId13"/>
          <a:srcRect/>
          <a:stretch>
            <a:fillRect/>
          </a:stretch>
        </p:blipFill>
        <p:spPr>
          <a:xfrm>
            <a:off x="4632197" y="6290090"/>
            <a:ext cx="2914650" cy="571501"/>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hyperlink" Target="mailto:cshive@tharringtonsmith.com"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835990" y="2199435"/>
            <a:ext cx="8382000" cy="2203200"/>
          </a:xfrm>
        </p:spPr>
        <p:txBody>
          <a:bodyPr>
            <a:normAutofit fontScale="90000"/>
          </a:bodyPr>
          <a:lstStyle/>
          <a:p>
            <a:r>
              <a:rPr lang="en-US"/>
              <a:t/>
            </a:r>
            <a:br>
              <a:rPr lang="en-US"/>
            </a:br>
            <a:r>
              <a:rPr lang="en-US"/>
              <a:t/>
            </a:r>
            <a:br>
              <a:rPr lang="en-US"/>
            </a:br>
            <a:r>
              <a:rPr lang="en-US" sz="5300" b="1">
                <a:latin typeface="Times New Roman" panose="02020603050405020304" pitchFamily="18" charset="0"/>
                <a:cs typeface="Times New Roman" panose="02020603050405020304" pitchFamily="18" charset="0"/>
              </a:rPr>
              <a:t>The Alphabet Rollercoaster of Entitlements </a:t>
            </a:r>
            <a:r>
              <a:rPr lang="en-US" sz="4900" b="1">
                <a:latin typeface="+mn-lt"/>
                <a:cs typeface="Andalus" pitchFamily="18" charset="-78"/>
              </a:rPr>
              <a:t/>
            </a:r>
            <a:br>
              <a:rPr lang="en-US" sz="4900" b="1">
                <a:latin typeface="+mn-lt"/>
                <a:cs typeface="Andalus" pitchFamily="18" charset="-78"/>
              </a:rPr>
            </a:br>
            <a:r>
              <a:rPr lang="en-US" sz="4900" b="1">
                <a:latin typeface="+mn-lt"/>
                <a:cs typeface="Andalus" pitchFamily="18" charset="-78"/>
              </a:rPr>
              <a:t/>
            </a:r>
            <a:br>
              <a:rPr lang="en-US" sz="4900" b="1">
                <a:latin typeface="+mn-lt"/>
                <a:cs typeface="Andalus" pitchFamily="18" charset="-78"/>
              </a:rPr>
            </a:br>
            <a:r>
              <a:rPr lang="en-US" sz="4000">
                <a:latin typeface="Times New Roman" panose="02020603050405020304" pitchFamily="18" charset="0"/>
                <a:cs typeface="Times New Roman" panose="02020603050405020304" pitchFamily="18" charset="0"/>
              </a:rPr>
              <a:t>October 3, 2017 </a:t>
            </a:r>
            <a:r>
              <a:rPr lang="en-US" sz="4000" b="1">
                <a:latin typeface="Times New Roman" panose="02020603050405020304" pitchFamily="18" charset="0"/>
                <a:cs typeface="Times New Roman" panose="02020603050405020304" pitchFamily="18" charset="0"/>
              </a:rPr>
              <a:t/>
            </a:r>
            <a:br>
              <a:rPr lang="en-US" sz="4000" b="1">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
            </a:r>
            <a:br>
              <a:rPr lang="en-US">
                <a:latin typeface="Times New Roman" panose="02020603050405020304" pitchFamily="18" charset="0"/>
                <a:cs typeface="Times New Roman" panose="02020603050405020304" pitchFamily="18" charset="0"/>
              </a:rPr>
            </a:br>
            <a:r>
              <a:rPr lang="en-US" sz="4000">
                <a:latin typeface="Times New Roman" panose="02020603050405020304" pitchFamily="18" charset="0"/>
                <a:cs typeface="Times New Roman" panose="02020603050405020304" pitchFamily="18" charset="0"/>
              </a:rPr>
              <a:t>Colin Shive</a:t>
            </a:r>
            <a:br>
              <a:rPr lang="en-US" sz="4000">
                <a:latin typeface="Times New Roman" panose="02020603050405020304" pitchFamily="18" charset="0"/>
                <a:cs typeface="Times New Roman" panose="02020603050405020304" pitchFamily="18" charset="0"/>
              </a:rPr>
            </a:br>
            <a:r>
              <a:rPr lang="en-US" sz="4000">
                <a:latin typeface="Times New Roman" panose="02020603050405020304" pitchFamily="18" charset="0"/>
                <a:cs typeface="Times New Roman" panose="02020603050405020304" pitchFamily="18" charset="0"/>
              </a:rPr>
              <a:t>Tharrington Smith LLP</a:t>
            </a:r>
            <a:br>
              <a:rPr lang="en-US" sz="4000">
                <a:latin typeface="Times New Roman" panose="02020603050405020304" pitchFamily="18" charset="0"/>
                <a:cs typeface="Times New Roman" panose="02020603050405020304" pitchFamily="18" charset="0"/>
              </a:rPr>
            </a:br>
            <a:r>
              <a:rPr lang="en-US" sz="3100">
                <a:latin typeface="+mn-lt"/>
                <a:cs typeface="Andalus" pitchFamily="18" charset="-78"/>
              </a:rPr>
              <a:t/>
            </a:r>
            <a:br>
              <a:rPr lang="en-US" sz="3100">
                <a:latin typeface="+mn-lt"/>
                <a:cs typeface="Andalus" pitchFamily="18" charset="-78"/>
              </a:rPr>
            </a:br>
            <a:r>
              <a:rPr lang="en-US" sz="2000">
                <a:latin typeface="+mn-lt"/>
                <a:cs typeface="Andalus" pitchFamily="18" charset="-78"/>
              </a:rPr>
              <a:t>© 2017 Tharrington Smith</a:t>
            </a:r>
            <a:r>
              <a:rPr lang="en-US" sz="3100"/>
              <a:t/>
            </a:r>
            <a:br>
              <a:rPr lang="en-US" sz="3100"/>
            </a:br>
            <a:r>
              <a:rPr lang="en-US" sz="3100"/>
              <a:t>  </a:t>
            </a:r>
            <a:r>
              <a:rPr lang="en-US" sz="1000"/>
              <a:t/>
            </a:r>
            <a:br>
              <a:rPr lang="en-US" sz="1000"/>
            </a:br>
            <a:endParaRPr lang="en-US" sz="3000"/>
          </a:p>
        </p:txBody>
      </p:sp>
    </p:spTree>
    <p:extLst>
      <p:ext uri="{BB962C8B-B14F-4D97-AF65-F5344CB8AC3E}">
        <p14:creationId xmlns:p14="http://schemas.microsoft.com/office/powerpoint/2010/main" val="3326900447"/>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a:latin typeface="Times New Roman" panose="02020603050405020304" pitchFamily="18" charset="0"/>
                <a:cs typeface="Times New Roman" panose="02020603050405020304" pitchFamily="18" charset="0"/>
              </a:rPr>
              <a:t>Scenario 1 </a:t>
            </a:r>
            <a:endParaRPr lang="en-US" sz="4000" b="1">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754537" y="1153313"/>
            <a:ext cx="10317654" cy="4889678"/>
          </a:xfrm>
        </p:spPr>
        <p:txBody>
          <a:bodyPr>
            <a:noAutofit/>
          </a:bodyPr>
          <a:lstStyle/>
          <a:p>
            <a:pPr>
              <a:buFont typeface="Arial" pitchFamily="34" charset="0"/>
              <a:buChar char="•"/>
            </a:pPr>
            <a:r>
              <a:rPr lang="en-US" sz="2800">
                <a:latin typeface="Times New Roman" panose="02020603050405020304" pitchFamily="18" charset="0"/>
                <a:cs typeface="Times New Roman" panose="02020603050405020304" pitchFamily="18" charset="0"/>
              </a:rPr>
              <a:t>  Employee has been employed for six months and is informed by her doctor that she requires a major surgery that would require two to three weeks of medical leave.  </a:t>
            </a:r>
          </a:p>
          <a:p>
            <a:pPr>
              <a:buFont typeface="Arial" pitchFamily="34" charset="0"/>
              <a:buChar char="•"/>
            </a:pPr>
            <a:r>
              <a:rPr lang="en-US" sz="2800">
                <a:latin typeface="Times New Roman" panose="02020603050405020304" pitchFamily="18" charset="0"/>
                <a:cs typeface="Times New Roman" panose="02020603050405020304" pitchFamily="18" charset="0"/>
              </a:rPr>
              <a:t>  Employee meets with HR director, who informs employee that she is not eligible for FMLA leave.  Employee cancels the surgery. </a:t>
            </a:r>
          </a:p>
          <a:p>
            <a:pPr>
              <a:buFont typeface="Arial" pitchFamily="34" charset="0"/>
              <a:buChar char="•"/>
            </a:pPr>
            <a:r>
              <a:rPr lang="en-US" sz="2800">
                <a:latin typeface="Times New Roman" panose="02020603050405020304" pitchFamily="18" charset="0"/>
                <a:cs typeface="Times New Roman" panose="02020603050405020304" pitchFamily="18" charset="0"/>
              </a:rPr>
              <a:t>  Three months later, Employee again tells the HR director that she requires the surgery and again requests two to three weeks of leave.  HR director says that she will forward Employee the required paperwork, but never does.  Employee is then terminated two weeks prior to her one-year anniversary of working for </a:t>
            </a:r>
            <a:r>
              <a:rPr lang="en-US" sz="2800" u="sng">
                <a:latin typeface="Times New Roman" panose="02020603050405020304" pitchFamily="18" charset="0"/>
                <a:cs typeface="Times New Roman" panose="02020603050405020304" pitchFamily="18" charset="0"/>
              </a:rPr>
              <a:t>Defendant</a:t>
            </a:r>
            <a:r>
              <a:rPr lang="en-US" sz="2800">
                <a:latin typeface="Times New Roman" panose="02020603050405020304" pitchFamily="18" charset="0"/>
                <a:cs typeface="Times New Roman" panose="02020603050405020304" pitchFamily="18" charset="0"/>
              </a:rPr>
              <a:t>. </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58642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a:latin typeface="Times New Roman" panose="02020603050405020304" pitchFamily="18" charset="0"/>
                <a:cs typeface="Times New Roman" panose="02020603050405020304" pitchFamily="18" charset="0"/>
              </a:rPr>
              <a:t>Scenario 1 </a:t>
            </a:r>
            <a:endParaRPr lang="en-US" sz="4000" b="1">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754537" y="1153313"/>
            <a:ext cx="10317654" cy="4889678"/>
          </a:xfrm>
        </p:spPr>
        <p:txBody>
          <a:bodyPr>
            <a:noAutofit/>
          </a:bodyPr>
          <a:lstStyle/>
          <a:p>
            <a:pPr>
              <a:buFont typeface="Arial" pitchFamily="34" charset="0"/>
              <a:buChar char="•"/>
            </a:pPr>
            <a:r>
              <a:rPr lang="en-US" sz="2800">
                <a:latin typeface="Times New Roman" panose="02020603050405020304" pitchFamily="18" charset="0"/>
                <a:cs typeface="Times New Roman" panose="02020603050405020304" pitchFamily="18" charset="0"/>
              </a:rPr>
              <a:t>  </a:t>
            </a:r>
            <a:r>
              <a:rPr lang="en-US" sz="2600">
                <a:latin typeface="Times New Roman" panose="02020603050405020304" pitchFamily="18" charset="0"/>
                <a:cs typeface="Times New Roman" panose="02020603050405020304" pitchFamily="18" charset="0"/>
              </a:rPr>
              <a:t>Employee sues, and Defendant moves to dismiss, arguing that employee was not eligible for FMLA leave.  </a:t>
            </a:r>
          </a:p>
          <a:p>
            <a:pPr>
              <a:buFont typeface="Arial" pitchFamily="34" charset="0"/>
              <a:buChar char="•"/>
            </a:pPr>
            <a:r>
              <a:rPr lang="en-US" sz="2600">
                <a:latin typeface="Times New Roman" panose="02020603050405020304" pitchFamily="18" charset="0"/>
                <a:cs typeface="Times New Roman" panose="02020603050405020304" pitchFamily="18" charset="0"/>
              </a:rPr>
              <a:t>  Court refuses to dismiss the Complaint: “the FMLA regulatory scheme must necessarily protect pre-eligible employees ... who put their employers on notice of a post-eligibility leave request.”</a:t>
            </a:r>
          </a:p>
          <a:p>
            <a:pPr>
              <a:buFont typeface="Arial" pitchFamily="34" charset="0"/>
              <a:buChar char="•"/>
            </a:pPr>
            <a:r>
              <a:rPr lang="en-US" sz="2600">
                <a:latin typeface="Times New Roman" panose="02020603050405020304" pitchFamily="18" charset="0"/>
                <a:cs typeface="Times New Roman" panose="02020603050405020304" pitchFamily="18" charset="0"/>
              </a:rPr>
              <a:t>  “when an employee, before becoming eligible for FMLA leave, puts an employer on notice of his or her intent to take FMLA leave after he or she becomes eligible, the FMLA must be read to allow the employee to make a charge against the employer for an adverse employment action.”</a:t>
            </a:r>
          </a:p>
          <a:p>
            <a:pPr>
              <a:buFont typeface="Arial" pitchFamily="34" charset="0"/>
              <a:buChar char="•"/>
            </a:pPr>
            <a:r>
              <a:rPr lang="en-US" sz="2600">
                <a:latin typeface="Times New Roman" panose="02020603050405020304" pitchFamily="18" charset="0"/>
                <a:cs typeface="Times New Roman" panose="02020603050405020304" pitchFamily="18" charset="0"/>
              </a:rPr>
              <a:t> ADA retaliation claims survived as well. </a:t>
            </a:r>
          </a:p>
          <a:p>
            <a:pPr>
              <a:buFont typeface="Arial" pitchFamily="34" charset="0"/>
              <a:buChar char="•"/>
            </a:pPr>
            <a:r>
              <a:rPr lang="en-US" sz="2600">
                <a:latin typeface="Times New Roman" panose="02020603050405020304" pitchFamily="18" charset="0"/>
                <a:cs typeface="Times New Roman" panose="02020603050405020304" pitchFamily="18" charset="0"/>
              </a:rPr>
              <a:t>Sine v. Rockhill Mennonite Home (E.D. Pa. July 26, 2017)</a:t>
            </a:r>
          </a:p>
        </p:txBody>
      </p:sp>
    </p:spTree>
    <p:extLst>
      <p:ext uri="{BB962C8B-B14F-4D97-AF65-F5344CB8AC3E}">
        <p14:creationId xmlns:p14="http://schemas.microsoft.com/office/powerpoint/2010/main" val="39034629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a:latin typeface="Times New Roman" panose="02020603050405020304" pitchFamily="18" charset="0"/>
                <a:cs typeface="Times New Roman" panose="02020603050405020304" pitchFamily="18" charset="0"/>
              </a:rPr>
              <a:t>Scenario 2 </a:t>
            </a:r>
            <a:endParaRPr lang="en-US" sz="4000" b="1">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754537" y="1153313"/>
            <a:ext cx="10317654" cy="4889678"/>
          </a:xfrm>
        </p:spPr>
        <p:txBody>
          <a:bodyPr>
            <a:noAutofit/>
          </a:bodyPr>
          <a:lstStyle/>
          <a:p>
            <a:pPr>
              <a:buFont typeface="Arial" pitchFamily="34" charset="0"/>
              <a:buChar char="•"/>
            </a:pPr>
            <a:r>
              <a:rPr lang="en-US" sz="2800">
                <a:latin typeface="Times New Roman" panose="02020603050405020304" pitchFamily="18" charset="0"/>
                <a:cs typeface="Times New Roman" panose="02020603050405020304" pitchFamily="18" charset="0"/>
              </a:rPr>
              <a:t>  </a:t>
            </a:r>
            <a:r>
              <a:rPr lang="en-US" sz="2600">
                <a:latin typeface="Times New Roman" panose="02020603050405020304" pitchFamily="18" charset="0"/>
                <a:cs typeface="Times New Roman" panose="02020603050405020304" pitchFamily="18" charset="0"/>
              </a:rPr>
              <a:t>Employee who worked in physically demanding position took 12 weeks of FMLA leave for back pain.  On the last day of his leave, he underwent back surgery that would have required him to remain out of work for an additional two or three months. </a:t>
            </a:r>
          </a:p>
          <a:p>
            <a:pPr>
              <a:buFont typeface="Arial" pitchFamily="34" charset="0"/>
              <a:buChar char="•"/>
            </a:pPr>
            <a:r>
              <a:rPr lang="en-US" sz="2600">
                <a:latin typeface="Times New Roman" panose="02020603050405020304" pitchFamily="18" charset="0"/>
                <a:cs typeface="Times New Roman" panose="02020603050405020304" pitchFamily="18" charset="0"/>
              </a:rPr>
              <a:t>  Employee requested that Employer continue his medical leave, but Employer denied his request, noting that he had exhausted his FMLA leave.  </a:t>
            </a:r>
            <a:r>
              <a:rPr lang="en-US" sz="2600" u="sng">
                <a:latin typeface="Times New Roman" panose="02020603050405020304" pitchFamily="18" charset="0"/>
                <a:cs typeface="Times New Roman" panose="02020603050405020304" pitchFamily="18" charset="0"/>
              </a:rPr>
              <a:t>Defendant</a:t>
            </a:r>
            <a:r>
              <a:rPr lang="en-US" sz="2600">
                <a:latin typeface="Times New Roman" panose="02020603050405020304" pitchFamily="18" charset="0"/>
                <a:cs typeface="Times New Roman" panose="02020603050405020304" pitchFamily="18" charset="0"/>
              </a:rPr>
              <a:t> terminated Employee, but invited him to reapply for a position when he was medically cleared to work.  </a:t>
            </a:r>
          </a:p>
          <a:p>
            <a:pPr>
              <a:buFont typeface="Arial" pitchFamily="34" charset="0"/>
              <a:buChar char="•"/>
            </a:pPr>
            <a:r>
              <a:rPr lang="en-US" sz="2600">
                <a:latin typeface="Times New Roman" panose="02020603050405020304" pitchFamily="18" charset="0"/>
                <a:cs typeface="Times New Roman" panose="02020603050405020304" pitchFamily="18" charset="0"/>
              </a:rPr>
              <a:t>  Employee sued alleging that Employer had denied him a reasonable accommodation under the ADA in the form of a three month leave of absence after his FMLA leave had expired.  </a:t>
            </a:r>
          </a:p>
          <a:p>
            <a:endParaRPr lang="en-US" sz="2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98295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a:latin typeface="Times New Roman" panose="02020603050405020304" pitchFamily="18" charset="0"/>
                <a:cs typeface="Times New Roman" panose="02020603050405020304" pitchFamily="18" charset="0"/>
              </a:rPr>
              <a:t>Scenario 2 </a:t>
            </a:r>
            <a:endParaRPr lang="en-US" sz="4000" b="1">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754537" y="1153313"/>
            <a:ext cx="10317654" cy="4889678"/>
          </a:xfrm>
        </p:spPr>
        <p:txBody>
          <a:bodyPr>
            <a:noAutofit/>
          </a:bodyPr>
          <a:lstStyle/>
          <a:p>
            <a:pPr>
              <a:buFont typeface="Arial" pitchFamily="34" charset="0"/>
              <a:buChar char="•"/>
            </a:pPr>
            <a:r>
              <a:rPr lang="en-US" sz="2800">
                <a:latin typeface="Times New Roman" panose="02020603050405020304" pitchFamily="18" charset="0"/>
                <a:cs typeface="Times New Roman" panose="02020603050405020304" pitchFamily="18" charset="0"/>
              </a:rPr>
              <a:t>  </a:t>
            </a:r>
            <a:r>
              <a:rPr lang="en-US" sz="2500">
                <a:latin typeface="Times New Roman" panose="02020603050405020304" pitchFamily="18" charset="0"/>
                <a:cs typeface="Times New Roman" panose="02020603050405020304" pitchFamily="18" charset="0"/>
              </a:rPr>
              <a:t>The Court ruled in favor of the Defendant.  “The ADA is an antidiscrimination statute, not a medical-leave entitlement.”</a:t>
            </a:r>
          </a:p>
          <a:p>
            <a:pPr>
              <a:buFont typeface="Arial" pitchFamily="34" charset="0"/>
              <a:buChar char="•"/>
            </a:pPr>
            <a:r>
              <a:rPr lang="en-US" sz="2500">
                <a:latin typeface="Times New Roman" panose="02020603050405020304" pitchFamily="18" charset="0"/>
                <a:cs typeface="Times New Roman" panose="02020603050405020304" pitchFamily="18" charset="0"/>
              </a:rPr>
              <a:t>  “[A] ‘reasonable accommodation’ is expressly limited to those measures that will enable the employee to work.  An employee who needs long-term medical leave cannot work and thus is not a ‘qualified individual’ under the ADA.”</a:t>
            </a:r>
          </a:p>
          <a:p>
            <a:pPr>
              <a:buFont typeface="Arial" pitchFamily="34" charset="0"/>
              <a:buChar char="•"/>
            </a:pPr>
            <a:r>
              <a:rPr lang="en-US" sz="2500">
                <a:latin typeface="Times New Roman" panose="02020603050405020304" pitchFamily="18" charset="0"/>
                <a:cs typeface="Times New Roman" panose="02020603050405020304" pitchFamily="18" charset="0"/>
              </a:rPr>
              <a:t>  “Intermittent time off or a short leave of absence—say, a couple of days or even a couple of weeks—may, in appropriate circumstances, be analogous to a part-time or modified work schedule . . . .  But a medical leave spanning multiple months does not permit the employee to perform the essential functions of his job.”</a:t>
            </a:r>
          </a:p>
          <a:p>
            <a:pPr>
              <a:buFont typeface="Arial" pitchFamily="34" charset="0"/>
              <a:buChar char="•"/>
            </a:pPr>
            <a:r>
              <a:rPr lang="en-US" sz="2500">
                <a:latin typeface="Times New Roman" panose="02020603050405020304" pitchFamily="18" charset="0"/>
                <a:cs typeface="Times New Roman" panose="02020603050405020304" pitchFamily="18" charset="0"/>
              </a:rPr>
              <a:t> Severson v. Heartland Woodcraft, Inc. (7th Cir. Sept. 20, 2017)</a:t>
            </a:r>
          </a:p>
        </p:txBody>
      </p:sp>
    </p:spTree>
    <p:extLst>
      <p:ext uri="{BB962C8B-B14F-4D97-AF65-F5344CB8AC3E}">
        <p14:creationId xmlns:p14="http://schemas.microsoft.com/office/powerpoint/2010/main" val="30664849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a:latin typeface="Times New Roman" panose="02020603050405020304" pitchFamily="18" charset="0"/>
                <a:cs typeface="Times New Roman" panose="02020603050405020304" pitchFamily="18" charset="0"/>
              </a:rPr>
              <a:t>Scenario 3 </a:t>
            </a:r>
            <a:endParaRPr lang="en-US" sz="4000" b="1">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754537" y="1153313"/>
            <a:ext cx="10317654" cy="4889678"/>
          </a:xfrm>
        </p:spPr>
        <p:txBody>
          <a:bodyPr>
            <a:noAutofit/>
          </a:bodyPr>
          <a:lstStyle/>
          <a:p>
            <a:pPr>
              <a:buFont typeface="Arial" pitchFamily="34" charset="0"/>
              <a:buChar char="•"/>
            </a:pPr>
            <a:r>
              <a:rPr lang="en-US" sz="2800">
                <a:latin typeface="Times New Roman" panose="02020603050405020304" pitchFamily="18" charset="0"/>
                <a:cs typeface="Times New Roman" panose="02020603050405020304" pitchFamily="18" charset="0"/>
              </a:rPr>
              <a:t>  </a:t>
            </a:r>
            <a:r>
              <a:rPr lang="en-US" sz="2500">
                <a:latin typeface="Times New Roman" panose="02020603050405020304" pitchFamily="18" charset="0"/>
                <a:cs typeface="Times New Roman" panose="02020603050405020304" pitchFamily="18" charset="0"/>
              </a:rPr>
              <a:t>Employee has documented performance concerns over a multi-year period, including multiple warning memos and being placed on probation. Employee also suffered from severe anemia and, over a multi-year period, took FMLA leave on several occasions.  Twelve days after returning from medical leave, </a:t>
            </a:r>
            <a:r>
              <a:rPr lang="en-US" sz="2500" u="sng">
                <a:latin typeface="Times New Roman" panose="02020603050405020304" pitchFamily="18" charset="0"/>
                <a:cs typeface="Times New Roman" panose="02020603050405020304" pitchFamily="18" charset="0"/>
              </a:rPr>
              <a:t>Defendant</a:t>
            </a:r>
            <a:r>
              <a:rPr lang="en-US" sz="2500">
                <a:latin typeface="Times New Roman" panose="02020603050405020304" pitchFamily="18" charset="0"/>
                <a:cs typeface="Times New Roman" panose="02020603050405020304" pitchFamily="18" charset="0"/>
              </a:rPr>
              <a:t> dismissed Employee for her performance issues. </a:t>
            </a:r>
          </a:p>
          <a:p>
            <a:pPr>
              <a:buFont typeface="Arial" pitchFamily="34" charset="0"/>
              <a:buChar char="•"/>
            </a:pPr>
            <a:r>
              <a:rPr lang="en-US" sz="2500">
                <a:latin typeface="Times New Roman" panose="02020603050405020304" pitchFamily="18" charset="0"/>
                <a:cs typeface="Times New Roman" panose="02020603050405020304" pitchFamily="18" charset="0"/>
              </a:rPr>
              <a:t>  Employee sued alleging that the termination was in retaliation for taking FMLA leave.  </a:t>
            </a:r>
          </a:p>
        </p:txBody>
      </p:sp>
    </p:spTree>
    <p:extLst>
      <p:ext uri="{BB962C8B-B14F-4D97-AF65-F5344CB8AC3E}">
        <p14:creationId xmlns:p14="http://schemas.microsoft.com/office/powerpoint/2010/main" val="382498424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a:latin typeface="Times New Roman" panose="02020603050405020304" pitchFamily="18" charset="0"/>
                <a:cs typeface="Times New Roman" panose="02020603050405020304" pitchFamily="18" charset="0"/>
              </a:rPr>
              <a:t>Scenario 3 </a:t>
            </a:r>
            <a:endParaRPr lang="en-US" sz="4000" b="1">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754537" y="1153313"/>
            <a:ext cx="10317654" cy="4889678"/>
          </a:xfrm>
        </p:spPr>
        <p:txBody>
          <a:bodyPr>
            <a:noAutofit/>
          </a:bodyPr>
          <a:lstStyle/>
          <a:p>
            <a:pPr>
              <a:buFont typeface="Arial" pitchFamily="34" charset="0"/>
              <a:buChar char="•"/>
            </a:pPr>
            <a:r>
              <a:rPr lang="en-US" sz="2800">
                <a:latin typeface="Times New Roman" panose="02020603050405020304" pitchFamily="18" charset="0"/>
                <a:cs typeface="Times New Roman" panose="02020603050405020304" pitchFamily="18" charset="0"/>
              </a:rPr>
              <a:t>  Court rules that FMLA leave need not be the “but-for” cause of termination, but instead an employer can be found liable for retaliation under the FMLA if the leave is a “motivating factor” in dismissing the employee.  </a:t>
            </a:r>
          </a:p>
          <a:p>
            <a:pPr>
              <a:buFont typeface="Arial" pitchFamily="34" charset="0"/>
              <a:buChar char="•"/>
            </a:pPr>
            <a:r>
              <a:rPr lang="en-US" sz="2800">
                <a:latin typeface="Times New Roman" panose="02020603050405020304" pitchFamily="18" charset="0"/>
                <a:cs typeface="Times New Roman" panose="02020603050405020304" pitchFamily="18" charset="0"/>
              </a:rPr>
              <a:t>  “[E]mployers cannot use the taking of FMLA leave as a negative factor in employment actions, such as hiring, promotions or disciplinary actions; nor can FMLA leave be counted under no fault attendance policies.” </a:t>
            </a:r>
          </a:p>
          <a:p>
            <a:pPr>
              <a:buFont typeface="Arial" pitchFamily="34" charset="0"/>
              <a:buChar char="•"/>
            </a:pPr>
            <a:r>
              <a:rPr lang="en-US" sz="2800">
                <a:latin typeface="Times New Roman" panose="02020603050405020304" pitchFamily="18" charset="0"/>
                <a:cs typeface="Times New Roman" panose="02020603050405020304" pitchFamily="18" charset="0"/>
              </a:rPr>
              <a:t> Woods v. START Treatment &amp; Recovery Centers, Inc. (2d Cir. 2017)</a:t>
            </a:r>
          </a:p>
        </p:txBody>
      </p:sp>
    </p:spTree>
    <p:extLst>
      <p:ext uri="{BB962C8B-B14F-4D97-AF65-F5344CB8AC3E}">
        <p14:creationId xmlns:p14="http://schemas.microsoft.com/office/powerpoint/2010/main" val="28275331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a:solidFill>
                  <a:prstClr val="black"/>
                </a:solidFill>
                <a:latin typeface="Times New Roman" panose="02020603050405020304" pitchFamily="18" charset="0"/>
                <a:cs typeface="Times New Roman" panose="02020603050405020304" pitchFamily="18" charset="0"/>
              </a:rPr>
              <a:t>Natural Disasters, FMLA, and FLSA</a:t>
            </a:r>
            <a:endParaRPr lang="en-US" sz="4000" b="1">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754537" y="1153313"/>
            <a:ext cx="10317654" cy="4889678"/>
          </a:xfrm>
        </p:spPr>
        <p:txBody>
          <a:bodyPr>
            <a:noAutofit/>
          </a:bodyPr>
          <a:lstStyle/>
          <a:p>
            <a:pPr>
              <a:buFont typeface="Arial" pitchFamily="34" charset="0"/>
              <a:buChar char="•"/>
            </a:pPr>
            <a:r>
              <a:rPr lang="en-US" sz="2800">
                <a:latin typeface="Times New Roman" panose="02020603050405020304" pitchFamily="18" charset="0"/>
                <a:cs typeface="Times New Roman" panose="02020603050405020304" pitchFamily="18" charset="0"/>
              </a:rPr>
              <a:t>  In the wake of a natural disaster, an employee’s mother’s basement is flooded.  Employee takes three days of leave to clean the basement, arguing that the leave is protected under the FMLA because his mother had hepatitis and the stagnant water was a “breeding ground” for the disease.  </a:t>
            </a:r>
          </a:p>
          <a:p>
            <a:pPr>
              <a:buFont typeface="Arial" pitchFamily="34" charset="0"/>
              <a:buChar char="•"/>
            </a:pPr>
            <a:r>
              <a:rPr lang="en-US" sz="2800">
                <a:latin typeface="Times New Roman" panose="02020603050405020304" pitchFamily="18" charset="0"/>
                <a:cs typeface="Times New Roman" panose="02020603050405020304" pitchFamily="18" charset="0"/>
              </a:rPr>
              <a:t>  Employer disagrees and dismisses Employee for excessive absences. </a:t>
            </a:r>
          </a:p>
          <a:p>
            <a:pPr>
              <a:buFont typeface="Arial" pitchFamily="34" charset="0"/>
              <a:buChar char="•"/>
            </a:pPr>
            <a:r>
              <a:rPr lang="en-US" sz="2800">
                <a:latin typeface="Times New Roman" panose="02020603050405020304" pitchFamily="18" charset="0"/>
                <a:cs typeface="Times New Roman" panose="02020603050405020304" pitchFamily="18" charset="0"/>
              </a:rPr>
              <a:t>  Employee sues for a violation of the FMLA.  </a:t>
            </a:r>
          </a:p>
        </p:txBody>
      </p:sp>
    </p:spTree>
    <p:extLst>
      <p:ext uri="{BB962C8B-B14F-4D97-AF65-F5344CB8AC3E}">
        <p14:creationId xmlns:p14="http://schemas.microsoft.com/office/powerpoint/2010/main" val="41368685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a:solidFill>
                  <a:prstClr val="black"/>
                </a:solidFill>
                <a:latin typeface="Times New Roman" panose="02020603050405020304" pitchFamily="18" charset="0"/>
                <a:cs typeface="Times New Roman" panose="02020603050405020304" pitchFamily="18" charset="0"/>
              </a:rPr>
              <a:t>Natural Disasters, FMLA, and FLSA</a:t>
            </a:r>
            <a:endParaRPr lang="en-US" sz="4000" b="1">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754537" y="1153313"/>
            <a:ext cx="10317654" cy="4889678"/>
          </a:xfrm>
        </p:spPr>
        <p:txBody>
          <a:bodyPr>
            <a:noAutofit/>
          </a:bodyPr>
          <a:lstStyle/>
          <a:p>
            <a:pPr>
              <a:buFont typeface="Arial" pitchFamily="34" charset="0"/>
              <a:buChar char="•"/>
            </a:pPr>
            <a:r>
              <a:rPr lang="en-US" sz="280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Court rules in favor of Employer.  “The FMLA does not provide leave for every family emergency.”  “The FMLA defines need to care for a family member to encompass ‘both physical and psychological care,’ including ‘situations where, for example . . . The family member is unable to care for his or her own basic medical, hygienic, or nutritional needs or safety.”  </a:t>
            </a:r>
          </a:p>
          <a:p>
            <a:pPr>
              <a:buFont typeface="Arial" pitchFamily="34" charset="0"/>
              <a:buChar char="•"/>
            </a:pPr>
            <a:r>
              <a:rPr lang="en-US" sz="2400">
                <a:latin typeface="Times New Roman" panose="02020603050405020304" pitchFamily="18" charset="0"/>
                <a:cs typeface="Times New Roman" panose="02020603050405020304" pitchFamily="18" charset="0"/>
              </a:rPr>
              <a:t>  “To fall under the FMLA’s protections, Plaintiff is required to present evidence that his mother's basement had to be immediately cleaned for her basic medical, hygienic, or safety needs and that he had to do it because she could not. Plaintiff fails to make any such demonstration.”</a:t>
            </a:r>
          </a:p>
          <a:p>
            <a:pPr>
              <a:buFont typeface="Arial" pitchFamily="34" charset="0"/>
              <a:buChar char="•"/>
            </a:pPr>
            <a:r>
              <a:rPr lang="en-US" sz="2400">
                <a:latin typeface="Times New Roman" panose="02020603050405020304" pitchFamily="18" charset="0"/>
                <a:cs typeface="Times New Roman" panose="02020603050405020304" pitchFamily="18" charset="0"/>
              </a:rPr>
              <a:t>  Lane v. Pontiac Osteopathic Hosp. (E.D. Mich. June 21, 2010)</a:t>
            </a:r>
          </a:p>
        </p:txBody>
      </p:sp>
    </p:spTree>
    <p:extLst>
      <p:ext uri="{BB962C8B-B14F-4D97-AF65-F5344CB8AC3E}">
        <p14:creationId xmlns:p14="http://schemas.microsoft.com/office/powerpoint/2010/main" val="21867952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a:solidFill>
                  <a:prstClr val="black"/>
                </a:solidFill>
                <a:latin typeface="Times New Roman" panose="02020603050405020304" pitchFamily="18" charset="0"/>
                <a:cs typeface="Times New Roman" panose="02020603050405020304" pitchFamily="18" charset="0"/>
              </a:rPr>
              <a:t>Natural Disasters, FMLA, and FLSA</a:t>
            </a:r>
            <a:endParaRPr lang="en-US" sz="4000" b="1">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754537" y="1153313"/>
            <a:ext cx="10317654" cy="4889678"/>
          </a:xfrm>
        </p:spPr>
        <p:txBody>
          <a:bodyPr>
            <a:noAutofit/>
          </a:bodyPr>
          <a:lstStyle/>
          <a:p>
            <a:r>
              <a:rPr lang="en-US" sz="2800">
                <a:latin typeface="Times New Roman" panose="02020603050405020304" pitchFamily="18" charset="0"/>
                <a:cs typeface="Times New Roman" panose="02020603050405020304" pitchFamily="18" charset="0"/>
              </a:rPr>
              <a:t>QUESTION: </a:t>
            </a:r>
          </a:p>
          <a:p>
            <a:endParaRPr lang="en-US" sz="2800">
              <a:latin typeface="Times New Roman" panose="02020603050405020304" pitchFamily="18" charset="0"/>
              <a:cs typeface="Times New Roman" panose="02020603050405020304" pitchFamily="18" charset="0"/>
            </a:endParaRPr>
          </a:p>
          <a:p>
            <a:r>
              <a:rPr lang="en-US" sz="2800">
                <a:latin typeface="Times New Roman" panose="02020603050405020304" pitchFamily="18" charset="0"/>
                <a:cs typeface="Times New Roman" panose="02020603050405020304" pitchFamily="18" charset="0"/>
              </a:rPr>
              <a:t>Can a non-exempt employee volunteer without pay to cover another employee’s duties when an employee is out of work due to a natural disaster?</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104565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a:solidFill>
                  <a:prstClr val="black"/>
                </a:solidFill>
                <a:latin typeface="Times New Roman" panose="02020603050405020304" pitchFamily="18" charset="0"/>
                <a:cs typeface="Times New Roman" panose="02020603050405020304" pitchFamily="18" charset="0"/>
              </a:rPr>
              <a:t>Health Insurance Update</a:t>
            </a:r>
            <a:endParaRPr lang="en-US" sz="4000" b="1">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754537" y="1153313"/>
            <a:ext cx="10317654" cy="4889678"/>
          </a:xfrm>
        </p:spPr>
        <p:txBody>
          <a:bodyPr>
            <a:noAutofit/>
          </a:bodyPr>
          <a:lstStyle/>
          <a:p>
            <a:pPr marL="457200" indent="-457200">
              <a:buFont typeface="Arial" panose="020B0604020202020204" pitchFamily="34" charset="0"/>
              <a:buChar char="•"/>
            </a:pPr>
            <a:r>
              <a:rPr lang="en-US" sz="2800">
                <a:latin typeface="Times New Roman" panose="02020603050405020304" pitchFamily="18" charset="0"/>
                <a:cs typeface="Times New Roman" panose="02020603050405020304" pitchFamily="18" charset="0"/>
              </a:rPr>
              <a:t>Changes to State Health Plan</a:t>
            </a:r>
          </a:p>
          <a:p>
            <a:pPr marL="914400" lvl="1" indent="-457200">
              <a:buFont typeface="Arial" panose="020B0604020202020204" pitchFamily="34" charset="0"/>
              <a:buChar char="•"/>
            </a:pPr>
            <a:r>
              <a:rPr lang="en-US" sz="2200">
                <a:latin typeface="Times New Roman" panose="02020603050405020304" pitchFamily="18" charset="0"/>
                <a:cs typeface="Times New Roman" panose="02020603050405020304" pitchFamily="18" charset="0"/>
              </a:rPr>
              <a:t>Beginning January 1, 2018: </a:t>
            </a:r>
          </a:p>
          <a:p>
            <a:pPr marL="1371600" lvl="2" indent="-457200">
              <a:buFont typeface="Arial" panose="020B0604020202020204" pitchFamily="34" charset="0"/>
              <a:buChar char="•"/>
            </a:pPr>
            <a:r>
              <a:rPr lang="en-US" sz="2000">
                <a:latin typeface="Times New Roman" panose="02020603050405020304" pitchFamily="18" charset="0"/>
                <a:cs typeface="Times New Roman" panose="02020603050405020304" pitchFamily="18" charset="0"/>
              </a:rPr>
              <a:t>Monthly Premium for 70/30 plan = $25/month</a:t>
            </a:r>
          </a:p>
          <a:p>
            <a:pPr marL="1371600" lvl="2" indent="-457200">
              <a:buFont typeface="Arial" panose="020B0604020202020204" pitchFamily="34" charset="0"/>
              <a:buChar char="•"/>
            </a:pPr>
            <a:r>
              <a:rPr lang="en-US" sz="2000">
                <a:latin typeface="Times New Roman" panose="02020603050405020304" pitchFamily="18" charset="0"/>
                <a:cs typeface="Times New Roman" panose="02020603050405020304" pitchFamily="18" charset="0"/>
              </a:rPr>
              <a:t>Monthly Premium for 80/20 plan = $50/month</a:t>
            </a:r>
          </a:p>
          <a:p>
            <a:pPr marL="1371600" lvl="2" indent="-457200">
              <a:buFont typeface="Arial" panose="020B0604020202020204" pitchFamily="34" charset="0"/>
              <a:buChar char="•"/>
            </a:pPr>
            <a:r>
              <a:rPr lang="en-US" sz="2000">
                <a:latin typeface="Times New Roman" panose="02020603050405020304" pitchFamily="18" charset="0"/>
                <a:cs typeface="Times New Roman" panose="02020603050405020304" pitchFamily="18" charset="0"/>
              </a:rPr>
              <a:t>No more “free plan.” </a:t>
            </a:r>
          </a:p>
        </p:txBody>
      </p:sp>
    </p:spTree>
    <p:extLst>
      <p:ext uri="{BB962C8B-B14F-4D97-AF65-F5344CB8AC3E}">
        <p14:creationId xmlns:p14="http://schemas.microsoft.com/office/powerpoint/2010/main" val="38712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370" y="454757"/>
            <a:ext cx="10515600" cy="2852737"/>
          </a:xfrm>
        </p:spPr>
        <p:txBody>
          <a:bodyPr>
            <a:normAutofit/>
          </a:bodyPr>
          <a:lstStyle/>
          <a:p>
            <a:pPr algn="ctr"/>
            <a:r>
              <a:rPr lang="en-US" sz="5400">
                <a:latin typeface="Times New Roman" panose="02020603050405020304" pitchFamily="18" charset="0"/>
                <a:cs typeface="Times New Roman" panose="02020603050405020304" pitchFamily="18" charset="0"/>
              </a:rPr>
              <a:t>B</a:t>
            </a:r>
            <a:r>
              <a:rPr lang="en-US" sz="5400" cap="none">
                <a:latin typeface="Times New Roman" panose="02020603050405020304" pitchFamily="18" charset="0"/>
                <a:cs typeface="Times New Roman" panose="02020603050405020304" pitchFamily="18" charset="0"/>
              </a:rPr>
              <a:t>asic Overview of Entitlements</a:t>
            </a:r>
            <a:endParaRPr lang="en-US" sz="5400">
              <a:latin typeface="Times New Roman" panose="02020603050405020304" pitchFamily="18" charset="0"/>
              <a:cs typeface="Times New Roman" panose="02020603050405020304" pitchFamily="18" charset="0"/>
            </a:endParaRPr>
          </a:p>
        </p:txBody>
      </p:sp>
      <p:sp>
        <p:nvSpPr>
          <p:cNvPr id="4" name="TextBox 3"/>
          <p:cNvSpPr txBox="1"/>
          <p:nvPr/>
        </p:nvSpPr>
        <p:spPr>
          <a:xfrm>
            <a:off x="715615" y="1649894"/>
            <a:ext cx="4770783" cy="4493538"/>
          </a:xfrm>
          <a:prstGeom prst="rect">
            <a:avLst/>
          </a:prstGeom>
          <a:noFill/>
        </p:spPr>
        <p:txBody>
          <a:bodyPr wrap="square" rtlCol="0">
            <a:spAutoFit/>
          </a:bodyPr>
          <a:lstStyle/>
          <a:p>
            <a:r>
              <a:rPr lang="en-US" sz="2200" b="1" u="sng">
                <a:latin typeface="Times New Roman" panose="02020603050405020304" pitchFamily="18" charset="0"/>
                <a:cs typeface="Times New Roman" panose="02020603050405020304" pitchFamily="18" charset="0"/>
              </a:rPr>
              <a:t>Leave Entitlements</a:t>
            </a:r>
          </a:p>
          <a:p>
            <a:endParaRPr lang="en-US" sz="2200">
              <a:latin typeface="Times New Roman" panose="02020603050405020304" pitchFamily="18" charset="0"/>
              <a:cs typeface="Times New Roman" panose="02020603050405020304" pitchFamily="18" charset="0"/>
            </a:endParaRPr>
          </a:p>
          <a:p>
            <a:r>
              <a:rPr lang="en-US" sz="2200" b="1">
                <a:latin typeface="Times New Roman" panose="02020603050405020304" pitchFamily="18" charset="0"/>
                <a:cs typeface="Times New Roman" panose="02020603050405020304" pitchFamily="18" charset="0"/>
              </a:rPr>
              <a:t>Federal Law: </a:t>
            </a:r>
          </a:p>
          <a:p>
            <a:pPr marL="285750" indent="-285750">
              <a:buFont typeface="Arial" panose="020B0604020202020204" pitchFamily="34" charset="0"/>
              <a:buChar char="•"/>
            </a:pPr>
            <a:r>
              <a:rPr lang="en-US" sz="2200" b="1">
                <a:latin typeface="Times New Roman" panose="02020603050405020304" pitchFamily="18" charset="0"/>
                <a:cs typeface="Times New Roman" panose="02020603050405020304" pitchFamily="18" charset="0"/>
              </a:rPr>
              <a:t>FMLA</a:t>
            </a:r>
          </a:p>
          <a:p>
            <a:pPr marL="285750" indent="-285750">
              <a:buFont typeface="Arial" panose="020B0604020202020204" pitchFamily="34" charset="0"/>
              <a:buChar char="•"/>
            </a:pPr>
            <a:r>
              <a:rPr lang="en-US" sz="2200" b="1">
                <a:latin typeface="Times New Roman" panose="02020603050405020304" pitchFamily="18" charset="0"/>
                <a:cs typeface="Times New Roman" panose="02020603050405020304" pitchFamily="18" charset="0"/>
              </a:rPr>
              <a:t>ADA</a:t>
            </a:r>
          </a:p>
          <a:p>
            <a:endParaRPr lang="en-US" sz="2200" b="1">
              <a:latin typeface="Times New Roman" panose="02020603050405020304" pitchFamily="18" charset="0"/>
              <a:cs typeface="Times New Roman" panose="02020603050405020304" pitchFamily="18" charset="0"/>
            </a:endParaRPr>
          </a:p>
          <a:p>
            <a:r>
              <a:rPr lang="en-US" sz="2200" b="1">
                <a:latin typeface="Times New Roman" panose="02020603050405020304" pitchFamily="18" charset="0"/>
                <a:cs typeface="Times New Roman" panose="02020603050405020304" pitchFamily="18" charset="0"/>
              </a:rPr>
              <a:t>State Law and Policy: </a:t>
            </a:r>
          </a:p>
          <a:p>
            <a:pPr marL="285750" indent="-285750">
              <a:buFont typeface="Arial" panose="020B0604020202020204" pitchFamily="34" charset="0"/>
              <a:buChar char="•"/>
            </a:pPr>
            <a:r>
              <a:rPr lang="en-US" sz="2200" b="1">
                <a:latin typeface="Times New Roman" panose="02020603050405020304" pitchFamily="18" charset="0"/>
                <a:cs typeface="Times New Roman" panose="02020603050405020304" pitchFamily="18" charset="0"/>
              </a:rPr>
              <a:t>Workers Compensation</a:t>
            </a:r>
          </a:p>
          <a:p>
            <a:pPr marL="285750" indent="-285750">
              <a:buFont typeface="Arial" panose="020B0604020202020204" pitchFamily="34" charset="0"/>
              <a:buChar char="•"/>
            </a:pPr>
            <a:r>
              <a:rPr lang="en-US" sz="2200" b="1">
                <a:latin typeface="Times New Roman" panose="02020603050405020304" pitchFamily="18" charset="0"/>
                <a:cs typeface="Times New Roman" panose="02020603050405020304" pitchFamily="18" charset="0"/>
              </a:rPr>
              <a:t>Short-term/Long-term Disability</a:t>
            </a:r>
          </a:p>
          <a:p>
            <a:pPr marL="285750" indent="-285750">
              <a:buFont typeface="Arial" panose="020B0604020202020204" pitchFamily="34" charset="0"/>
              <a:buChar char="•"/>
            </a:pPr>
            <a:r>
              <a:rPr lang="en-US" sz="2200" b="1">
                <a:latin typeface="Times New Roman" panose="02020603050405020304" pitchFamily="18" charset="0"/>
                <a:cs typeface="Times New Roman" panose="02020603050405020304" pitchFamily="18" charset="0"/>
              </a:rPr>
              <a:t>Benefits and Employment Policy Manual</a:t>
            </a:r>
          </a:p>
          <a:p>
            <a:endParaRPr lang="en-US" sz="2200" b="1">
              <a:latin typeface="Times New Roman" panose="02020603050405020304" pitchFamily="18" charset="0"/>
              <a:cs typeface="Times New Roman" panose="02020603050405020304" pitchFamily="18" charset="0"/>
            </a:endParaRPr>
          </a:p>
          <a:p>
            <a:r>
              <a:rPr lang="en-US" sz="2200" b="1">
                <a:latin typeface="Times New Roman" panose="02020603050405020304" pitchFamily="18" charset="0"/>
                <a:cs typeface="Times New Roman" panose="02020603050405020304" pitchFamily="18" charset="0"/>
              </a:rPr>
              <a:t>Local Board Policy</a:t>
            </a:r>
          </a:p>
        </p:txBody>
      </p:sp>
      <p:sp>
        <p:nvSpPr>
          <p:cNvPr id="5" name="TextBox 4"/>
          <p:cNvSpPr txBox="1"/>
          <p:nvPr/>
        </p:nvSpPr>
        <p:spPr>
          <a:xfrm>
            <a:off x="6361042" y="1669770"/>
            <a:ext cx="4492487" cy="5047536"/>
          </a:xfrm>
          <a:prstGeom prst="rect">
            <a:avLst/>
          </a:prstGeom>
          <a:noFill/>
        </p:spPr>
        <p:txBody>
          <a:bodyPr wrap="square" rtlCol="0">
            <a:spAutoFit/>
          </a:bodyPr>
          <a:lstStyle/>
          <a:p>
            <a:r>
              <a:rPr lang="en-US" sz="2200" b="1" u="sng">
                <a:latin typeface="Times New Roman" panose="02020603050405020304" pitchFamily="18" charset="0"/>
                <a:cs typeface="Times New Roman" panose="02020603050405020304" pitchFamily="18" charset="0"/>
              </a:rPr>
              <a:t>Pay and Benefits</a:t>
            </a:r>
          </a:p>
          <a:p>
            <a:endParaRPr lang="en-US" sz="2200">
              <a:latin typeface="Times New Roman" panose="02020603050405020304" pitchFamily="18" charset="0"/>
              <a:cs typeface="Times New Roman" panose="02020603050405020304" pitchFamily="18" charset="0"/>
            </a:endParaRPr>
          </a:p>
          <a:p>
            <a:r>
              <a:rPr lang="en-US" sz="2200" b="1">
                <a:latin typeface="Times New Roman" panose="02020603050405020304" pitchFamily="18" charset="0"/>
                <a:cs typeface="Times New Roman" panose="02020603050405020304" pitchFamily="18" charset="0"/>
              </a:rPr>
              <a:t>Federal Law:</a:t>
            </a:r>
          </a:p>
          <a:p>
            <a:pPr marL="285750" indent="-285750">
              <a:buFont typeface="Arial" panose="020B0604020202020204" pitchFamily="34" charset="0"/>
              <a:buChar char="•"/>
            </a:pPr>
            <a:r>
              <a:rPr lang="en-US" sz="2200" b="1">
                <a:latin typeface="Times New Roman" panose="02020603050405020304" pitchFamily="18" charset="0"/>
                <a:cs typeface="Times New Roman" panose="02020603050405020304" pitchFamily="18" charset="0"/>
              </a:rPr>
              <a:t>FLSA</a:t>
            </a:r>
          </a:p>
          <a:p>
            <a:pPr marL="285750" indent="-285750">
              <a:buFont typeface="Arial" panose="020B0604020202020204" pitchFamily="34" charset="0"/>
              <a:buChar char="•"/>
            </a:pPr>
            <a:r>
              <a:rPr lang="en-US" sz="2200" b="1">
                <a:latin typeface="Times New Roman" panose="02020603050405020304" pitchFamily="18" charset="0"/>
                <a:cs typeface="Times New Roman" panose="02020603050405020304" pitchFamily="18" charset="0"/>
              </a:rPr>
              <a:t>ACA</a:t>
            </a:r>
          </a:p>
          <a:p>
            <a:pPr marL="285750" indent="-285750">
              <a:buFont typeface="Arial" panose="020B0604020202020204" pitchFamily="34" charset="0"/>
              <a:buChar char="•"/>
            </a:pPr>
            <a:endParaRPr lang="en-US" sz="2200" b="1">
              <a:latin typeface="Times New Roman" panose="02020603050405020304" pitchFamily="18" charset="0"/>
              <a:cs typeface="Times New Roman" panose="02020603050405020304" pitchFamily="18" charset="0"/>
            </a:endParaRPr>
          </a:p>
          <a:p>
            <a:r>
              <a:rPr lang="en-US" sz="2200" b="1">
                <a:latin typeface="Times New Roman" panose="02020603050405020304" pitchFamily="18" charset="0"/>
                <a:cs typeface="Times New Roman" panose="02020603050405020304" pitchFamily="18" charset="0"/>
              </a:rPr>
              <a:t>State Law and Policy: </a:t>
            </a:r>
          </a:p>
          <a:p>
            <a:pPr marL="285750" indent="-285750">
              <a:buFont typeface="Arial" panose="020B0604020202020204" pitchFamily="34" charset="0"/>
              <a:buChar char="•"/>
            </a:pPr>
            <a:r>
              <a:rPr lang="en-US" sz="2200" b="1">
                <a:latin typeface="Times New Roman" panose="02020603050405020304" pitchFamily="18" charset="0"/>
                <a:cs typeface="Times New Roman" panose="02020603050405020304" pitchFamily="18" charset="0"/>
              </a:rPr>
              <a:t>Benefits and Employment Policy Manual</a:t>
            </a:r>
          </a:p>
          <a:p>
            <a:pPr marL="285750" indent="-285750">
              <a:buFont typeface="Arial" panose="020B0604020202020204" pitchFamily="34" charset="0"/>
              <a:buChar char="•"/>
            </a:pPr>
            <a:r>
              <a:rPr lang="en-US" sz="2200" b="1">
                <a:latin typeface="Times New Roman" panose="02020603050405020304" pitchFamily="18" charset="0"/>
                <a:cs typeface="Times New Roman" panose="02020603050405020304" pitchFamily="18" charset="0"/>
              </a:rPr>
              <a:t>State Health Plan</a:t>
            </a:r>
          </a:p>
          <a:p>
            <a:pPr marL="285750" indent="-285750">
              <a:buFont typeface="Arial" panose="020B0604020202020204" pitchFamily="34" charset="0"/>
              <a:buChar char="•"/>
            </a:pPr>
            <a:r>
              <a:rPr lang="en-US" sz="2200" b="1">
                <a:latin typeface="Times New Roman" panose="02020603050405020304" pitchFamily="18" charset="0"/>
                <a:cs typeface="Times New Roman" panose="02020603050405020304" pitchFamily="18" charset="0"/>
              </a:rPr>
              <a:t>TSERS</a:t>
            </a:r>
          </a:p>
          <a:p>
            <a:endParaRPr lang="en-US" sz="2200" b="1">
              <a:latin typeface="Times New Roman" panose="02020603050405020304" pitchFamily="18" charset="0"/>
              <a:cs typeface="Times New Roman" panose="02020603050405020304" pitchFamily="18" charset="0"/>
            </a:endParaRPr>
          </a:p>
          <a:p>
            <a:r>
              <a:rPr lang="en-US" sz="2200" b="1">
                <a:latin typeface="Times New Roman" panose="02020603050405020304" pitchFamily="18" charset="0"/>
                <a:cs typeface="Times New Roman" panose="02020603050405020304" pitchFamily="18" charset="0"/>
              </a:rPr>
              <a:t>Local Board Policy</a:t>
            </a:r>
          </a:p>
          <a:p>
            <a:pPr marL="285750" indent="-285750">
              <a:buFont typeface="Arial" panose="020B0604020202020204" pitchFamily="34" charset="0"/>
              <a:buChar char="•"/>
            </a:pPr>
            <a:endParaRPr lang="en-US"/>
          </a:p>
          <a:p>
            <a:pPr marL="285750" indent="-285750">
              <a:buFont typeface="Arial" panose="020B0604020202020204" pitchFamily="34" charset="0"/>
              <a:buChar char="•"/>
            </a:pPr>
            <a:endParaRPr lang="en-US"/>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a:solidFill>
                  <a:prstClr val="black"/>
                </a:solidFill>
                <a:latin typeface="Times New Roman" panose="02020603050405020304" pitchFamily="18" charset="0"/>
                <a:cs typeface="Times New Roman" panose="02020603050405020304" pitchFamily="18" charset="0"/>
              </a:rPr>
              <a:t>Health Insurance Update</a:t>
            </a:r>
            <a:endParaRPr lang="en-US" sz="4000" b="1">
              <a:latin typeface="Times New Roman" panose="02020603050405020304" pitchFamily="18" charset="0"/>
              <a:cs typeface="Times New Roman" panose="02020603050405020304" pitchFamily="18" charset="0"/>
            </a:endParaRPr>
          </a:p>
        </p:txBody>
      </p:sp>
      <p:sp>
        <p:nvSpPr>
          <p:cNvPr id="5" name="Text Placeholder 4">
            <a:extLst>
              <a:ext uri="{FF2B5EF4-FFF2-40B4-BE49-F238E27FC236}">
                <a16:creationId xmlns:a16="http://schemas.microsoft.com/office/drawing/2014/main" xmlns="" id="{0E6C551F-3B7F-4853-A773-FD55D65D9256}"/>
              </a:ext>
            </a:extLst>
          </p:cNvPr>
          <p:cNvSpPr>
            <a:spLocks noGrp="1"/>
          </p:cNvSpPr>
          <p:nvPr>
            <p:ph type="body" sz="half" idx="2"/>
          </p:nvPr>
        </p:nvSpPr>
        <p:spPr/>
        <p:txBody>
          <a:bodyPr/>
          <a:lstStyle/>
          <a:p>
            <a:endParaRPr lang="en-US"/>
          </a:p>
        </p:txBody>
      </p:sp>
      <p:sp>
        <p:nvSpPr>
          <p:cNvPr id="6" name="Text Placeholder 3">
            <a:extLst>
              <a:ext uri="{FF2B5EF4-FFF2-40B4-BE49-F238E27FC236}">
                <a16:creationId xmlns:a16="http://schemas.microsoft.com/office/drawing/2014/main" xmlns="" id="{796E237C-1774-4C01-8C37-85301FA3AA97}"/>
              </a:ext>
            </a:extLst>
          </p:cNvPr>
          <p:cNvSpPr txBox="1"/>
          <p:nvPr/>
        </p:nvSpPr>
        <p:spPr>
          <a:xfrm>
            <a:off x="754537" y="1153313"/>
            <a:ext cx="10317654" cy="4889678"/>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2800">
                <a:latin typeface="Times New Roman" panose="02020603050405020304" pitchFamily="18" charset="0"/>
                <a:cs typeface="Times New Roman" panose="02020603050405020304" pitchFamily="18" charset="0"/>
              </a:rPr>
              <a:t>QUESTION: </a:t>
            </a:r>
          </a:p>
          <a:p>
            <a:endParaRPr lang="en-US" sz="2800">
              <a:latin typeface="Times New Roman" panose="02020603050405020304" pitchFamily="18" charset="0"/>
              <a:cs typeface="Times New Roman" panose="02020603050405020304" pitchFamily="18" charset="0"/>
            </a:endParaRPr>
          </a:p>
          <a:p>
            <a:r>
              <a:rPr lang="en-US" sz="2800">
                <a:latin typeface="Times New Roman" panose="02020603050405020304" pitchFamily="18" charset="0"/>
                <a:cs typeface="Times New Roman" panose="02020603050405020304" pitchFamily="18" charset="0"/>
              </a:rPr>
              <a:t>What steps can a school district take when an employee who is out on Workers’ Compensation fails to pay his or her monthly health insurance premium?</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7070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a:solidFill>
                  <a:prstClr val="black"/>
                </a:solidFill>
                <a:latin typeface="Times New Roman" panose="02020603050405020304" pitchFamily="18" charset="0"/>
                <a:cs typeface="Times New Roman" panose="02020603050405020304" pitchFamily="18" charset="0"/>
              </a:rPr>
              <a:t>Health Insurance Update</a:t>
            </a:r>
            <a:endParaRPr lang="en-US" sz="4000" b="1">
              <a:latin typeface="Times New Roman" panose="02020603050405020304" pitchFamily="18" charset="0"/>
              <a:cs typeface="Times New Roman" panose="02020603050405020304" pitchFamily="18" charset="0"/>
            </a:endParaRPr>
          </a:p>
        </p:txBody>
      </p:sp>
      <p:sp>
        <p:nvSpPr>
          <p:cNvPr id="5" name="Text Placeholder 4">
            <a:extLst>
              <a:ext uri="{FF2B5EF4-FFF2-40B4-BE49-F238E27FC236}">
                <a16:creationId xmlns:a16="http://schemas.microsoft.com/office/drawing/2014/main" xmlns="" id="{0E6C551F-3B7F-4853-A773-FD55D65D9256}"/>
              </a:ext>
            </a:extLst>
          </p:cNvPr>
          <p:cNvSpPr>
            <a:spLocks noGrp="1"/>
          </p:cNvSpPr>
          <p:nvPr>
            <p:ph type="body" sz="half" idx="2"/>
          </p:nvPr>
        </p:nvSpPr>
        <p:spPr/>
        <p:txBody>
          <a:bodyPr/>
          <a:lstStyle/>
          <a:p>
            <a:endParaRPr lang="en-US"/>
          </a:p>
        </p:txBody>
      </p:sp>
      <p:sp>
        <p:nvSpPr>
          <p:cNvPr id="6" name="Text Placeholder 3">
            <a:extLst>
              <a:ext uri="{FF2B5EF4-FFF2-40B4-BE49-F238E27FC236}">
                <a16:creationId xmlns:a16="http://schemas.microsoft.com/office/drawing/2014/main" xmlns="" id="{796E237C-1774-4C01-8C37-85301FA3AA97}"/>
              </a:ext>
            </a:extLst>
          </p:cNvPr>
          <p:cNvSpPr txBox="1"/>
          <p:nvPr/>
        </p:nvSpPr>
        <p:spPr>
          <a:xfrm>
            <a:off x="754537" y="1153313"/>
            <a:ext cx="10317654" cy="4889678"/>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2800">
                <a:latin typeface="Times New Roman" panose="02020603050405020304" pitchFamily="18" charset="0"/>
                <a:cs typeface="Times New Roman" panose="02020603050405020304" pitchFamily="18" charset="0"/>
              </a:rPr>
              <a:t>QUESTION: </a:t>
            </a:r>
          </a:p>
          <a:p>
            <a:endParaRPr lang="en-US" sz="2800">
              <a:latin typeface="Times New Roman" panose="02020603050405020304" pitchFamily="18" charset="0"/>
              <a:cs typeface="Times New Roman" panose="02020603050405020304" pitchFamily="18" charset="0"/>
            </a:endParaRPr>
          </a:p>
          <a:p>
            <a:r>
              <a:rPr lang="en-US" sz="2800">
                <a:latin typeface="Times New Roman" panose="02020603050405020304" pitchFamily="18" charset="0"/>
                <a:cs typeface="Times New Roman" panose="02020603050405020304" pitchFamily="18" charset="0"/>
              </a:rPr>
              <a:t>Doesn’t the FMLA require us to maintain an employee’s insurance while the employee is out on FMLA leave?</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50208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a:solidFill>
                  <a:prstClr val="black"/>
                </a:solidFill>
                <a:latin typeface="Times New Roman" panose="02020603050405020304" pitchFamily="18" charset="0"/>
                <a:cs typeface="Times New Roman" panose="02020603050405020304" pitchFamily="18" charset="0"/>
              </a:rPr>
              <a:t>Health Insurance Update</a:t>
            </a:r>
            <a:endParaRPr lang="en-US" sz="4000" b="1">
              <a:latin typeface="Times New Roman" panose="02020603050405020304" pitchFamily="18" charset="0"/>
              <a:cs typeface="Times New Roman" panose="02020603050405020304" pitchFamily="18" charset="0"/>
            </a:endParaRPr>
          </a:p>
        </p:txBody>
      </p:sp>
      <p:sp>
        <p:nvSpPr>
          <p:cNvPr id="6" name="Text Placeholder 3">
            <a:extLst>
              <a:ext uri="{FF2B5EF4-FFF2-40B4-BE49-F238E27FC236}">
                <a16:creationId xmlns:a16="http://schemas.microsoft.com/office/drawing/2014/main" xmlns="" id="{796E237C-1774-4C01-8C37-85301FA3AA97}"/>
              </a:ext>
            </a:extLst>
          </p:cNvPr>
          <p:cNvSpPr txBox="1"/>
          <p:nvPr/>
        </p:nvSpPr>
        <p:spPr>
          <a:xfrm>
            <a:off x="754537" y="1153313"/>
            <a:ext cx="10317654" cy="4889678"/>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2800">
                <a:latin typeface="Times New Roman" panose="02020603050405020304" pitchFamily="18" charset="0"/>
                <a:cs typeface="Times New Roman" panose="02020603050405020304" pitchFamily="18" charset="0"/>
              </a:rPr>
              <a:t>Department of Labor Guidance: </a:t>
            </a:r>
            <a:endParaRPr lang="en-US" sz="24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a:latin typeface="Times New Roman" panose="02020603050405020304" pitchFamily="18" charset="0"/>
                <a:cs typeface="Times New Roman" panose="02020603050405020304" pitchFamily="18" charset="0"/>
              </a:rPr>
              <a:t>While an employee is out on leave, “the employee must continue to make any normal contributions to the cost of the health insurance premiums.  If paid leave is substituted for FMLA leave, the employee’s share of group health plan premiums must be paid by the method normally used during paid leave (usually payroll deduction).  An employee on unpaid FMLA leave must make arrangements to pay the normal employee portion of the insurance premiums in order to maintain insurance coverage.  If the employee’s premium payment is more than 30 days late, the employee’s coverage may be dropped unless the employer has a policy of allowing a longer grace period. The employer must provide written notice to the employee that the payment has not been received and allow at least 15 days after the date of the letter before coverage stops.”</a:t>
            </a:r>
          </a:p>
        </p:txBody>
      </p:sp>
    </p:spTree>
    <p:extLst>
      <p:ext uri="{BB962C8B-B14F-4D97-AF65-F5344CB8AC3E}">
        <p14:creationId xmlns:p14="http://schemas.microsoft.com/office/powerpoint/2010/main" val="4290039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861CFFEA-873E-42BB-8252-975AF9282E15}"/>
              </a:ext>
            </a:extLst>
          </p:cNvPr>
          <p:cNvSpPr txBox="1"/>
          <p:nvPr/>
        </p:nvSpPr>
        <p:spPr>
          <a:xfrm>
            <a:off x="1033529" y="1006867"/>
            <a:ext cx="6482993" cy="2185214"/>
          </a:xfrm>
          <a:prstGeom prst="rect">
            <a:avLst/>
          </a:prstGeom>
          <a:noFill/>
        </p:spPr>
        <p:txBody>
          <a:bodyPr wrap="square" rtlCol="0">
            <a:spAutoFit/>
          </a:bodyPr>
          <a:lstStyle/>
          <a:p>
            <a:r>
              <a:rPr lang="en-US" sz="3200"/>
              <a:t>QUESTIONS?</a:t>
            </a:r>
          </a:p>
          <a:p>
            <a:endParaRPr lang="en-US" sz="3200"/>
          </a:p>
          <a:p>
            <a:endParaRPr lang="en-US" sz="3200"/>
          </a:p>
          <a:p>
            <a:r>
              <a:rPr lang="en-US" sz="2000">
                <a:hlinkClick r:id="rId2"/>
              </a:rPr>
              <a:t>cshive@tharringtonsmith.com</a:t>
            </a:r>
            <a:endParaRPr lang="en-US" sz="2000"/>
          </a:p>
          <a:p>
            <a:r>
              <a:rPr lang="en-US" sz="2000"/>
              <a:t>919.821.4711</a:t>
            </a:r>
          </a:p>
        </p:txBody>
      </p:sp>
    </p:spTree>
    <p:extLst>
      <p:ext uri="{BB962C8B-B14F-4D97-AF65-F5344CB8AC3E}">
        <p14:creationId xmlns:p14="http://schemas.microsoft.com/office/powerpoint/2010/main" val="687643194"/>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b="1">
                <a:latin typeface="Times New Roman" panose="02020603050405020304" pitchFamily="18" charset="0"/>
                <a:cs typeface="Times New Roman" panose="02020603050405020304" pitchFamily="18" charset="0"/>
              </a:rPr>
              <a:t>Family and Medical Leav</a:t>
            </a:r>
            <a:r>
              <a:rPr lang="en-US" sz="4000">
                <a:latin typeface="Times New Roman" panose="02020603050405020304" pitchFamily="18" charset="0"/>
                <a:cs typeface="Times New Roman" panose="02020603050405020304" pitchFamily="18" charset="0"/>
              </a:rPr>
              <a:t>e Act</a:t>
            </a:r>
            <a:endParaRPr lang="en-US" sz="4000" b="1">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754537" y="1153313"/>
            <a:ext cx="10178506" cy="4730652"/>
          </a:xfrm>
        </p:spPr>
        <p:txBody>
          <a:bodyPr>
            <a:noAutofit/>
          </a:bodyPr>
          <a:lstStyle/>
          <a:p>
            <a:pPr>
              <a:buFont typeface="Arial" pitchFamily="34" charset="0"/>
              <a:buChar char="•"/>
            </a:pPr>
            <a:r>
              <a:rPr lang="en-US" sz="2800">
                <a:latin typeface="Times New Roman" panose="02020603050405020304" pitchFamily="18" charset="0"/>
                <a:cs typeface="Times New Roman" panose="02020603050405020304" pitchFamily="18" charset="0"/>
              </a:rPr>
              <a:t>  FMLA is a federal law that gives eligible employees the right to take up to 12 weeks of leave without losing their jobs.</a:t>
            </a:r>
          </a:p>
          <a:p>
            <a:pPr marL="800100" lvl="1" indent="-342900">
              <a:buFont typeface="Arial" panose="020B0604020202020204" pitchFamily="34" charset="0"/>
              <a:buChar char="•"/>
            </a:pPr>
            <a:r>
              <a:rPr lang="en-US" sz="2400">
                <a:latin typeface="Times New Roman" panose="02020603050405020304" pitchFamily="18" charset="0"/>
                <a:cs typeface="Times New Roman" panose="02020603050405020304" pitchFamily="18" charset="0"/>
              </a:rPr>
              <a:t>Employee’s serious medical condition </a:t>
            </a:r>
          </a:p>
          <a:p>
            <a:pPr marL="800100" lvl="1" indent="-342900">
              <a:buFont typeface="Arial" panose="020B0604020202020204" pitchFamily="34" charset="0"/>
              <a:buChar char="•"/>
            </a:pPr>
            <a:r>
              <a:rPr lang="en-US" sz="2400">
                <a:latin typeface="Times New Roman" panose="02020603050405020304" pitchFamily="18" charset="0"/>
                <a:cs typeface="Times New Roman" panose="02020603050405020304" pitchFamily="18" charset="0"/>
              </a:rPr>
              <a:t>Serious medical condition of immediate family member (parent, spouse or child).</a:t>
            </a:r>
          </a:p>
          <a:p>
            <a:pPr marL="800100" lvl="1" indent="-342900">
              <a:buFont typeface="Arial" panose="020B0604020202020204" pitchFamily="34" charset="0"/>
              <a:buChar char="•"/>
            </a:pPr>
            <a:r>
              <a:rPr lang="en-US" sz="2400">
                <a:latin typeface="Times New Roman" panose="02020603050405020304" pitchFamily="18" charset="0"/>
                <a:cs typeface="Times New Roman" panose="02020603050405020304" pitchFamily="18" charset="0"/>
              </a:rPr>
              <a:t>Birth of a child or the placement of a child with the employee through adoption or foster care.</a:t>
            </a:r>
          </a:p>
          <a:p>
            <a:pPr>
              <a:buFont typeface="Arial" pitchFamily="34" charset="0"/>
              <a:buChar char="•"/>
            </a:pPr>
            <a:r>
              <a:rPr lang="en-US" sz="2800">
                <a:latin typeface="Times New Roman" panose="02020603050405020304" pitchFamily="18" charset="0"/>
                <a:cs typeface="Times New Roman" panose="02020603050405020304" pitchFamily="18" charset="0"/>
              </a:rPr>
              <a:t>  Does not require that the leave be paid.  </a:t>
            </a:r>
          </a:p>
          <a:p>
            <a:pPr>
              <a:buFont typeface="Arial" pitchFamily="34" charset="0"/>
              <a:buChar char="•"/>
            </a:pPr>
            <a:r>
              <a:rPr lang="en-US" sz="2800">
                <a:latin typeface="Times New Roman" panose="02020603050405020304" pitchFamily="18" charset="0"/>
                <a:cs typeface="Times New Roman" panose="02020603050405020304" pitchFamily="18" charset="0"/>
              </a:rPr>
              <a:t>  For school system employees, leave will be paid if the employee has paid leave available (i.e. annual/sick/personal etc.)</a:t>
            </a:r>
          </a:p>
          <a:p>
            <a:endParaRPr lang="en-US" sz="280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a:latin typeface="Times New Roman" panose="02020603050405020304" pitchFamily="18" charset="0"/>
                <a:cs typeface="Times New Roman" panose="02020603050405020304" pitchFamily="18" charset="0"/>
              </a:rPr>
              <a:t>Leave and the Americans with Disabilities Act</a:t>
            </a:r>
            <a:endParaRPr lang="en-US" sz="4000" b="1">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754537" y="1153313"/>
            <a:ext cx="10178506" cy="4730652"/>
          </a:xfrm>
        </p:spPr>
        <p:txBody>
          <a:bodyPr>
            <a:noAutofit/>
          </a:bodyPr>
          <a:lstStyle/>
          <a:p>
            <a:pPr>
              <a:buFont typeface="Arial" pitchFamily="34" charset="0"/>
              <a:buChar char="•"/>
            </a:pPr>
            <a:r>
              <a:rPr lang="en-US" sz="2800">
                <a:latin typeface="Times New Roman" panose="02020603050405020304" pitchFamily="18" charset="0"/>
                <a:cs typeface="Times New Roman" panose="02020603050405020304" pitchFamily="18" charset="0"/>
              </a:rPr>
              <a:t>  The ADA prohibits discrimination on the basis of disability and requires employers to provide reasonable accommodations to applicants and employees with disabilities. </a:t>
            </a:r>
          </a:p>
          <a:p>
            <a:pPr>
              <a:buFont typeface="Arial" pitchFamily="34" charset="0"/>
              <a:buChar char="•"/>
            </a:pPr>
            <a:r>
              <a:rPr lang="en-US" sz="2800">
                <a:latin typeface="Times New Roman" panose="02020603050405020304" pitchFamily="18" charset="0"/>
                <a:cs typeface="Times New Roman" panose="02020603050405020304" pitchFamily="18" charset="0"/>
              </a:rPr>
              <a:t> From the EEOC: </a:t>
            </a:r>
          </a:p>
          <a:p>
            <a:pPr lvl="1">
              <a:buFont typeface="Arial" pitchFamily="34" charset="0"/>
              <a:buChar char="•"/>
            </a:pPr>
            <a:r>
              <a:rPr lang="en-US" sz="2000">
                <a:latin typeface="Times New Roman" panose="02020603050405020304" pitchFamily="18" charset="0"/>
                <a:cs typeface="Times New Roman" panose="02020603050405020304" pitchFamily="18" charset="0"/>
              </a:rPr>
              <a:t>  “A reasonable accommodation can include making modifications to existing leave policies and providing leave when needed for a disability, even where an employer does not offer leave to other employees.”</a:t>
            </a:r>
          </a:p>
          <a:p>
            <a:pPr lvl="1">
              <a:buFont typeface="Arial" pitchFamily="34" charset="0"/>
              <a:buChar char="•"/>
            </a:pPr>
            <a:r>
              <a:rPr lang="en-US" sz="2000">
                <a:latin typeface="Times New Roman" panose="02020603050405020304" pitchFamily="18" charset="0"/>
                <a:cs typeface="Times New Roman" panose="02020603050405020304" pitchFamily="18" charset="0"/>
              </a:rPr>
              <a:t>  “Employers may be required to modify policies that limit the amount of leave employees can take when an employee needs additional leave as a reasonable accommodation.” </a:t>
            </a:r>
          </a:p>
          <a:p>
            <a:pPr lvl="1">
              <a:buFont typeface="Arial" pitchFamily="34" charset="0"/>
              <a:buChar char="•"/>
            </a:pPr>
            <a:r>
              <a:rPr lang="en-US" sz="2000">
                <a:latin typeface="Times New Roman" panose="02020603050405020304" pitchFamily="18" charset="0"/>
                <a:cs typeface="Times New Roman" panose="02020603050405020304" pitchFamily="18" charset="0"/>
              </a:rPr>
              <a:t>  “Employer policies that require employees on extended leave to be 100 percent healed or able to work without restrictions may deny some employees reasonable accommodations that would enable them to return to work.” </a:t>
            </a:r>
            <a:endParaRPr lang="en-US" sz="2000"/>
          </a:p>
        </p:txBody>
      </p:sp>
    </p:spTree>
    <p:extLst>
      <p:ext uri="{BB962C8B-B14F-4D97-AF65-F5344CB8AC3E}">
        <p14:creationId xmlns:p14="http://schemas.microsoft.com/office/powerpoint/2010/main" val="1421840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a:latin typeface="Times New Roman" panose="02020603050405020304" pitchFamily="18" charset="0"/>
                <a:cs typeface="Times New Roman" panose="02020603050405020304" pitchFamily="18" charset="0"/>
              </a:rPr>
              <a:t>North Carolina Workers’ Compensation Act</a:t>
            </a:r>
            <a:endParaRPr lang="en-US" sz="4000" b="1">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754537" y="1153313"/>
            <a:ext cx="10178506" cy="4730652"/>
          </a:xfrm>
        </p:spPr>
        <p:txBody>
          <a:bodyPr>
            <a:noAutofit/>
          </a:bodyPr>
          <a:lstStyle/>
          <a:p>
            <a:pPr>
              <a:buFont typeface="Arial" pitchFamily="34" charset="0"/>
              <a:buChar char="•"/>
            </a:pPr>
            <a:r>
              <a:rPr lang="en-US" sz="2800">
                <a:latin typeface="Times New Roman" panose="02020603050405020304" pitchFamily="18" charset="0"/>
                <a:cs typeface="Times New Roman" panose="02020603050405020304" pitchFamily="18" charset="0"/>
              </a:rPr>
              <a:t>  Among other things, provides compensation to employees who miss work as a result of a workplace injury (7 day waiting period)</a:t>
            </a:r>
          </a:p>
          <a:p>
            <a:pPr>
              <a:buFont typeface="Arial" pitchFamily="34" charset="0"/>
              <a:buChar char="•"/>
            </a:pPr>
            <a:r>
              <a:rPr lang="en-US" sz="2800">
                <a:latin typeface="Times New Roman" panose="02020603050405020304" pitchFamily="18" charset="0"/>
                <a:cs typeface="Times New Roman" panose="02020603050405020304" pitchFamily="18" charset="0"/>
              </a:rPr>
              <a:t>   “In order to provide an income approximately equal to, but not to exceed, the employee’s weekly salary, earned sick leave days may be used while an employee is receiving workers’ compensation weekly benefits.”</a:t>
            </a:r>
          </a:p>
          <a:p>
            <a:pPr>
              <a:buFont typeface="Arial" pitchFamily="34" charset="0"/>
              <a:buChar char="•"/>
            </a:pPr>
            <a:r>
              <a:rPr lang="en-US" sz="2800">
                <a:latin typeface="Times New Roman" panose="02020603050405020304" pitchFamily="18" charset="0"/>
                <a:cs typeface="Times New Roman" panose="02020603050405020304" pitchFamily="18" charset="0"/>
              </a:rPr>
              <a:t>  Separation Due to Unavailability </a:t>
            </a:r>
          </a:p>
          <a:p>
            <a:pPr>
              <a:buFont typeface="Arial" pitchFamily="34" charset="0"/>
              <a:buChar char="•"/>
            </a:pPr>
            <a:r>
              <a:rPr lang="en-US" sz="2800">
                <a:latin typeface="Times New Roman" panose="02020603050405020304" pitchFamily="18" charset="0"/>
                <a:cs typeface="Times New Roman" panose="02020603050405020304" pitchFamily="18" charset="0"/>
              </a:rPr>
              <a:t>  Retaliatory Employment Discrimination Act (“REDA”)</a:t>
            </a:r>
          </a:p>
        </p:txBody>
      </p:sp>
    </p:spTree>
    <p:extLst>
      <p:ext uri="{BB962C8B-B14F-4D97-AF65-F5344CB8AC3E}">
        <p14:creationId xmlns:p14="http://schemas.microsoft.com/office/powerpoint/2010/main" val="298361626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a:latin typeface="Times New Roman" panose="02020603050405020304" pitchFamily="18" charset="0"/>
                <a:cs typeface="Times New Roman" panose="02020603050405020304" pitchFamily="18" charset="0"/>
              </a:rPr>
              <a:t>Short- and Long-Term Disability</a:t>
            </a:r>
            <a:endParaRPr lang="en-US" sz="4000" b="1">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754537" y="1153313"/>
            <a:ext cx="10317654" cy="4889678"/>
          </a:xfrm>
        </p:spPr>
        <p:txBody>
          <a:bodyPr>
            <a:noAutofit/>
          </a:bodyPr>
          <a:lstStyle/>
          <a:p>
            <a:pPr>
              <a:buFont typeface="Arial" pitchFamily="34" charset="0"/>
              <a:buChar char="•"/>
            </a:pPr>
            <a:r>
              <a:rPr lang="en-US" sz="2800">
                <a:latin typeface="Times New Roman" panose="02020603050405020304" pitchFamily="18" charset="0"/>
                <a:cs typeface="Times New Roman" panose="02020603050405020304" pitchFamily="18" charset="0"/>
              </a:rPr>
              <a:t>  Short-Term Disability: Monthly benefit of 50% of 1/12</a:t>
            </a:r>
            <a:r>
              <a:rPr lang="en-US" sz="2800" baseline="30000">
                <a:latin typeface="Times New Roman" panose="02020603050405020304" pitchFamily="18" charset="0"/>
                <a:cs typeface="Times New Roman" panose="02020603050405020304" pitchFamily="18" charset="0"/>
              </a:rPr>
              <a:t>th</a:t>
            </a:r>
            <a:r>
              <a:rPr lang="en-US" sz="2800">
                <a:latin typeface="Times New Roman" panose="02020603050405020304" pitchFamily="18" charset="0"/>
                <a:cs typeface="Times New Roman" panose="02020603050405020304" pitchFamily="18" charset="0"/>
              </a:rPr>
              <a:t> of annual base pay plus 50% of 1/12</a:t>
            </a:r>
            <a:r>
              <a:rPr lang="en-US" sz="2800" baseline="30000">
                <a:latin typeface="Times New Roman" panose="02020603050405020304" pitchFamily="18" charset="0"/>
                <a:cs typeface="Times New Roman" panose="02020603050405020304" pitchFamily="18" charset="0"/>
              </a:rPr>
              <a:t>th</a:t>
            </a:r>
            <a:r>
              <a:rPr lang="en-US" sz="2800">
                <a:latin typeface="Times New Roman" panose="02020603050405020304" pitchFamily="18" charset="0"/>
                <a:cs typeface="Times New Roman" panose="02020603050405020304" pitchFamily="18" charset="0"/>
              </a:rPr>
              <a:t> of annual longevity payment.  </a:t>
            </a:r>
          </a:p>
          <a:p>
            <a:pPr lvl="1">
              <a:buFont typeface="Arial" pitchFamily="34" charset="0"/>
              <a:buChar char="•"/>
            </a:pPr>
            <a:r>
              <a:rPr lang="en-US" sz="2600">
                <a:latin typeface="Times New Roman" panose="02020603050405020304" pitchFamily="18" charset="0"/>
                <a:cs typeface="Times New Roman" panose="02020603050405020304" pitchFamily="18" charset="0"/>
              </a:rPr>
              <a:t>Eligibility: </a:t>
            </a:r>
          </a:p>
          <a:p>
            <a:pPr lvl="2">
              <a:buFont typeface="Arial" pitchFamily="34" charset="0"/>
              <a:buChar char="•"/>
            </a:pPr>
            <a:r>
              <a:rPr lang="en-US" sz="2400">
                <a:latin typeface="Times New Roman" panose="02020603050405020304" pitchFamily="18" charset="0"/>
                <a:cs typeface="Times New Roman" panose="02020603050405020304" pitchFamily="18" charset="0"/>
              </a:rPr>
              <a:t>One year of contribution to TSERS earned within the 36 calendar months preceding the disability. </a:t>
            </a:r>
          </a:p>
          <a:p>
            <a:pPr lvl="2">
              <a:buFont typeface="Arial" pitchFamily="34" charset="0"/>
              <a:buChar char="•"/>
            </a:pPr>
            <a:r>
              <a:rPr lang="en-US" sz="2400">
                <a:latin typeface="Times New Roman" panose="02020603050405020304" pitchFamily="18" charset="0"/>
                <a:cs typeface="Times New Roman" panose="02020603050405020304" pitchFamily="18" charset="0"/>
              </a:rPr>
              <a:t>Waiting period of 60 days from the onset of the disability. </a:t>
            </a:r>
            <a:endParaRPr lang="en-US" sz="2800">
              <a:latin typeface="Times New Roman" panose="02020603050405020304" pitchFamily="18" charset="0"/>
              <a:cs typeface="Times New Roman" panose="02020603050405020304" pitchFamily="18" charset="0"/>
            </a:endParaRPr>
          </a:p>
          <a:p>
            <a:pPr>
              <a:buFont typeface="Arial" pitchFamily="34" charset="0"/>
              <a:buChar char="•"/>
            </a:pPr>
            <a:r>
              <a:rPr lang="en-US" sz="2800">
                <a:latin typeface="Times New Roman" panose="02020603050405020304" pitchFamily="18" charset="0"/>
                <a:cs typeface="Times New Roman" panose="02020603050405020304" pitchFamily="18" charset="0"/>
              </a:rPr>
              <a:t> Long-Term Disability: Payable after conclusion of short-term. </a:t>
            </a:r>
          </a:p>
          <a:p>
            <a:pPr lvl="1">
              <a:buFont typeface="Arial" pitchFamily="34" charset="0"/>
              <a:buChar char="•"/>
            </a:pPr>
            <a:r>
              <a:rPr lang="en-US" sz="2600">
                <a:latin typeface="Times New Roman" panose="02020603050405020304" pitchFamily="18" charset="0"/>
                <a:cs typeface="Times New Roman" panose="02020603050405020304" pitchFamily="18" charset="0"/>
              </a:rPr>
              <a:t>An employee approved for long-term disability must terminate employment with the LEA prior to the onset of long-term benefits. </a:t>
            </a:r>
          </a:p>
          <a:p>
            <a:pPr lvl="1">
              <a:buFont typeface="Arial" pitchFamily="34" charset="0"/>
              <a:buChar char="•"/>
            </a:pPr>
            <a:r>
              <a:rPr lang="en-US" sz="2600">
                <a:latin typeface="Times New Roman" panose="02020603050405020304" pitchFamily="18" charset="0"/>
                <a:cs typeface="Times New Roman" panose="02020603050405020304" pitchFamily="18" charset="0"/>
              </a:rPr>
              <a:t>  65% of monthly pay (including longevity). </a:t>
            </a:r>
          </a:p>
          <a:p>
            <a:pPr lvl="1">
              <a:buFont typeface="Arial" pitchFamily="34" charset="0"/>
              <a:buChar char="•"/>
            </a:pPr>
            <a:r>
              <a:rPr lang="en-US" sz="2600">
                <a:latin typeface="Times New Roman" panose="02020603050405020304" pitchFamily="18" charset="0"/>
                <a:cs typeface="Times New Roman" panose="02020603050405020304" pitchFamily="18" charset="0"/>
              </a:rPr>
              <a:t> Must have five years of contribution to retirement system. </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53703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a:latin typeface="Times New Roman" panose="02020603050405020304" pitchFamily="18" charset="0"/>
                <a:cs typeface="Times New Roman" panose="02020603050405020304" pitchFamily="18" charset="0"/>
              </a:rPr>
              <a:t>Fair Labor Standards Act</a:t>
            </a:r>
            <a:endParaRPr lang="en-US" sz="4000" b="1">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754537" y="1153313"/>
            <a:ext cx="10317654" cy="4889678"/>
          </a:xfrm>
        </p:spPr>
        <p:txBody>
          <a:bodyPr>
            <a:noAutofit/>
          </a:bodyPr>
          <a:lstStyle/>
          <a:p>
            <a:pPr>
              <a:buFont typeface="Arial" pitchFamily="34" charset="0"/>
              <a:buChar char="•"/>
            </a:pPr>
            <a:r>
              <a:rPr lang="en-US" sz="28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Federal law that provides employees with the right to receive minimum wage and overtime pay (or compensatory time for public employees in some circumstances). </a:t>
            </a:r>
          </a:p>
          <a:p>
            <a:pPr>
              <a:buFont typeface="Arial" pitchFamily="34" charset="0"/>
              <a:buChar char="•"/>
            </a:pPr>
            <a:r>
              <a:rPr lang="en-US" sz="3200">
                <a:latin typeface="Times New Roman" panose="02020603050405020304" pitchFamily="18" charset="0"/>
                <a:cs typeface="Times New Roman" panose="02020603050405020304" pitchFamily="18" charset="0"/>
              </a:rPr>
              <a:t>  Exempt v. Non-Exempt Employees</a:t>
            </a:r>
          </a:p>
          <a:p>
            <a:pPr>
              <a:buFont typeface="Arial" pitchFamily="34" charset="0"/>
              <a:buChar char="•"/>
            </a:pPr>
            <a:r>
              <a:rPr lang="en-US" sz="3200">
                <a:latin typeface="Times New Roman" panose="02020603050405020304" pitchFamily="18" charset="0"/>
                <a:cs typeface="Times New Roman" panose="02020603050405020304" pitchFamily="18" charset="0"/>
              </a:rPr>
              <a:t>  Employees v.  Independent Contractors </a:t>
            </a:r>
          </a:p>
          <a:p>
            <a:pPr>
              <a:buFont typeface="Arial" pitchFamily="34" charset="0"/>
              <a:buChar char="•"/>
            </a:pPr>
            <a:r>
              <a:rPr lang="en-US" sz="3200">
                <a:latin typeface="Times New Roman" panose="02020603050405020304" pitchFamily="18" charset="0"/>
                <a:cs typeface="Times New Roman" panose="02020603050405020304" pitchFamily="18" charset="0"/>
              </a:rPr>
              <a:t>  Employees v. Volunteers</a:t>
            </a:r>
          </a:p>
        </p:txBody>
      </p:sp>
    </p:spTree>
    <p:extLst>
      <p:ext uri="{BB962C8B-B14F-4D97-AF65-F5344CB8AC3E}">
        <p14:creationId xmlns:p14="http://schemas.microsoft.com/office/powerpoint/2010/main" val="23659878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a:latin typeface="Times New Roman" panose="02020603050405020304" pitchFamily="18" charset="0"/>
                <a:cs typeface="Times New Roman" panose="02020603050405020304" pitchFamily="18" charset="0"/>
              </a:rPr>
              <a:t>Affordable Care Act </a:t>
            </a:r>
            <a:endParaRPr lang="en-US" sz="4000" b="1">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754537" y="1153313"/>
            <a:ext cx="10317654" cy="4889678"/>
          </a:xfrm>
        </p:spPr>
        <p:txBody>
          <a:bodyPr>
            <a:noAutofit/>
          </a:bodyPr>
          <a:lstStyle/>
          <a:p>
            <a:pPr>
              <a:buFont typeface="Arial" pitchFamily="34" charset="0"/>
              <a:buChar char="•"/>
            </a:pPr>
            <a:r>
              <a:rPr lang="en-US" sz="28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It still exists </a:t>
            </a:r>
          </a:p>
        </p:txBody>
      </p:sp>
    </p:spTree>
    <p:extLst>
      <p:ext uri="{BB962C8B-B14F-4D97-AF65-F5344CB8AC3E}">
        <p14:creationId xmlns:p14="http://schemas.microsoft.com/office/powerpoint/2010/main" val="19084114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383" y="300446"/>
            <a:ext cx="11142617" cy="818147"/>
          </a:xfrm>
        </p:spPr>
        <p:txBody>
          <a:bodyPr>
            <a:noAutofit/>
          </a:bodyPr>
          <a:lstStyle/>
          <a:p>
            <a:r>
              <a:rPr lang="en-US" sz="4000">
                <a:latin typeface="Times New Roman" panose="02020603050405020304" pitchFamily="18" charset="0"/>
                <a:cs typeface="Times New Roman" panose="02020603050405020304" pitchFamily="18" charset="0"/>
              </a:rPr>
              <a:t>Affordable Care Act </a:t>
            </a:r>
            <a:endParaRPr lang="en-US" sz="4000" b="1">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754537" y="1153313"/>
            <a:ext cx="10317654" cy="4889678"/>
          </a:xfrm>
        </p:spPr>
        <p:txBody>
          <a:bodyPr>
            <a:noAutofit/>
          </a:bodyPr>
          <a:lstStyle/>
          <a:p>
            <a:pPr>
              <a:buFont typeface="Arial" pitchFamily="34" charset="0"/>
              <a:buChar char="•"/>
            </a:pPr>
            <a:r>
              <a:rPr lang="en-US" sz="28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It still exists, and . . . </a:t>
            </a:r>
          </a:p>
          <a:p>
            <a:pPr>
              <a:buFont typeface="Arial" pitchFamily="34" charset="0"/>
              <a:buChar char="•"/>
            </a:pPr>
            <a:r>
              <a:rPr lang="en-US" sz="3200">
                <a:latin typeface="Times New Roman" panose="02020603050405020304" pitchFamily="18" charset="0"/>
                <a:cs typeface="Times New Roman" panose="02020603050405020304" pitchFamily="18" charset="0"/>
              </a:rPr>
              <a:t>  Requires schools systems with 50 or more employees to offer insurance to all full-time employees or pay a penalty. </a:t>
            </a:r>
          </a:p>
          <a:p>
            <a:pPr>
              <a:buFont typeface="Arial" pitchFamily="34" charset="0"/>
              <a:buChar char="•"/>
            </a:pPr>
            <a:r>
              <a:rPr lang="en-US" sz="3200">
                <a:latin typeface="Times New Roman" panose="02020603050405020304" pitchFamily="18" charset="0"/>
                <a:cs typeface="Times New Roman" panose="02020603050405020304" pitchFamily="18" charset="0"/>
              </a:rPr>
              <a:t>  Full-time defined by the ACA as 30 hours or more per week. </a:t>
            </a:r>
          </a:p>
          <a:p>
            <a:pPr>
              <a:buFont typeface="Arial" pitchFamily="34" charset="0"/>
              <a:buChar char="•"/>
            </a:pPr>
            <a:r>
              <a:rPr lang="en-US" sz="3200">
                <a:latin typeface="Times New Roman" panose="02020603050405020304" pitchFamily="18" charset="0"/>
                <a:cs typeface="Times New Roman" panose="02020603050405020304" pitchFamily="18" charset="0"/>
              </a:rPr>
              <a:t>  Look-back Measurement Method</a:t>
            </a:r>
          </a:p>
          <a:p>
            <a:pPr>
              <a:buFont typeface="Arial" pitchFamily="34" charset="0"/>
              <a:buChar char="•"/>
            </a:pPr>
            <a:r>
              <a:rPr lang="en-US" sz="3200">
                <a:latin typeface="Times New Roman" panose="02020603050405020304" pitchFamily="18" charset="0"/>
                <a:cs typeface="Times New Roman" panose="02020603050405020304" pitchFamily="18" charset="0"/>
              </a:rPr>
              <a:t>  Re-hired Retirees </a:t>
            </a:r>
          </a:p>
        </p:txBody>
      </p:sp>
    </p:spTree>
    <p:extLst>
      <p:ext uri="{BB962C8B-B14F-4D97-AF65-F5344CB8AC3E}">
        <p14:creationId xmlns:p14="http://schemas.microsoft.com/office/powerpoint/2010/main" val="425046819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Uigh" typeface="Microsoft Uighur"/>
        <a:font script="Beng" typeface="Vrinda"/>
        <a:font script="Thai" typeface="KodchiangUPC"/>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ebr" typeface="Times New Roman"/>
        <a:font script="Telu" typeface="Gautami"/>
        <a:font script="Ethi" typeface="Nyala"/>
        <a:font script="Jpan" typeface="ＭＳ Ｐ明朝"/>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华文楷体"/>
        <a:font script="Guru" typeface="Raavi"/>
        <a:font script="Thaa" typeface="MV Boli"/>
        <a:font script="Cans" typeface="Euphemia"/>
        <a:font script="Hang" typeface="휴먼매직체"/>
        <a:font script="Syrc" typeface="Estrangelo Edessa"/>
      </a:majorFont>
      <a:minorFont>
        <a:latin typeface="Century Schoolbook"/>
        <a:ea typeface=""/>
        <a:cs typeface=""/>
        <a:font script="Uigh" typeface="Microsoft Uighur"/>
        <a:font script="Beng" typeface="Vrinda"/>
        <a:font script="Thai" typeface="KodchiangUPC"/>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ebr" typeface="Times New Roman"/>
        <a:font script="Telu" typeface="Gautami"/>
        <a:font script="Ethi" typeface="Nyala"/>
        <a:font script="Jpan" typeface="ＭＳ Ｐ明朝"/>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휴먼매직체"/>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1836</Words>
  <Application>Microsoft Office PowerPoint</Application>
  <PresentationFormat>Widescreen</PresentationFormat>
  <Paragraphs>148</Paragraphs>
  <Slides>23</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Andalus</vt:lpstr>
      <vt:lpstr>Arial</vt:lpstr>
      <vt:lpstr>Calibri</vt:lpstr>
      <vt:lpstr>Century Schoolbook</vt:lpstr>
      <vt:lpstr>Times New Roman</vt:lpstr>
      <vt:lpstr>Office Theme</vt:lpstr>
      <vt:lpstr>  The Alphabet Rollercoaster of Entitlements   October 3, 2017   Colin Shive Tharrington Smith LLP  © 2017 Tharrington Smith    </vt:lpstr>
      <vt:lpstr>Basic Overview of Entitlements</vt:lpstr>
      <vt:lpstr>Family and Medical Leave Act</vt:lpstr>
      <vt:lpstr>Leave and the Americans with Disabilities Act</vt:lpstr>
      <vt:lpstr>North Carolina Workers’ Compensation Act</vt:lpstr>
      <vt:lpstr>Short- and Long-Term Disability</vt:lpstr>
      <vt:lpstr>Fair Labor Standards Act</vt:lpstr>
      <vt:lpstr>Affordable Care Act </vt:lpstr>
      <vt:lpstr>Affordable Care Act </vt:lpstr>
      <vt:lpstr>Scenario 1 </vt:lpstr>
      <vt:lpstr>Scenario 1 </vt:lpstr>
      <vt:lpstr>Scenario 2 </vt:lpstr>
      <vt:lpstr>Scenario 2 </vt:lpstr>
      <vt:lpstr>Scenario 3 </vt:lpstr>
      <vt:lpstr>Scenario 3 </vt:lpstr>
      <vt:lpstr>Natural Disasters, FMLA, and FLSA</vt:lpstr>
      <vt:lpstr>Natural Disasters, FMLA, and FLSA</vt:lpstr>
      <vt:lpstr>Natural Disasters, FMLA, and FLSA</vt:lpstr>
      <vt:lpstr>Health Insurance Update</vt:lpstr>
      <vt:lpstr>Health Insurance Update</vt:lpstr>
      <vt:lpstr>Health Insurance Update</vt:lpstr>
      <vt:lpstr>Health Insurance Update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Alphabet Rollercoaster of Entitlements   October 3, 2017   Colin Shive Tharrington Smith LLP  © 2017 Tharrington Smith    </dc:title>
  <dc:creator>ANN MACKIN</dc:creator>
  <cp:lastModifiedBy>ANN MACKIN</cp:lastModifiedBy>
  <cp:revision>2</cp:revision>
  <cp:lastPrinted>2017-09-29T09:59:17Z</cp:lastPrinted>
  <dcterms:created xsi:type="dcterms:W3CDTF">2017-09-29T09:59:17Z</dcterms:created>
  <dcterms:modified xsi:type="dcterms:W3CDTF">2017-09-29T23:10:47Z</dcterms:modified>
</cp:coreProperties>
</file>