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 id="2147483700" r:id="rId2"/>
  </p:sldMasterIdLst>
  <p:notesMasterIdLst>
    <p:notesMasterId r:id="rId71"/>
  </p:notesMasterIdLst>
  <p:sldIdLst>
    <p:sldId id="256" r:id="rId3"/>
    <p:sldId id="428" r:id="rId4"/>
    <p:sldId id="457" r:id="rId5"/>
    <p:sldId id="429" r:id="rId6"/>
    <p:sldId id="430" r:id="rId7"/>
    <p:sldId id="431" r:id="rId8"/>
    <p:sldId id="456" r:id="rId9"/>
    <p:sldId id="294" r:id="rId10"/>
    <p:sldId id="299" r:id="rId11"/>
    <p:sldId id="306" r:id="rId12"/>
    <p:sldId id="305" r:id="rId13"/>
    <p:sldId id="407" r:id="rId14"/>
    <p:sldId id="330" r:id="rId15"/>
    <p:sldId id="337" r:id="rId16"/>
    <p:sldId id="309" r:id="rId17"/>
    <p:sldId id="260" r:id="rId18"/>
    <p:sldId id="261" r:id="rId19"/>
    <p:sldId id="263" r:id="rId20"/>
    <p:sldId id="264" r:id="rId21"/>
    <p:sldId id="266" r:id="rId22"/>
    <p:sldId id="313" r:id="rId23"/>
    <p:sldId id="335" r:id="rId24"/>
    <p:sldId id="458" r:id="rId25"/>
    <p:sldId id="314" r:id="rId26"/>
    <p:sldId id="460" r:id="rId27"/>
    <p:sldId id="459" r:id="rId28"/>
    <p:sldId id="315" r:id="rId29"/>
    <p:sldId id="317" r:id="rId30"/>
    <p:sldId id="319" r:id="rId31"/>
    <p:sldId id="321" r:id="rId32"/>
    <p:sldId id="322" r:id="rId33"/>
    <p:sldId id="323" r:id="rId34"/>
    <p:sldId id="324" r:id="rId35"/>
    <p:sldId id="331" r:id="rId36"/>
    <p:sldId id="326" r:id="rId37"/>
    <p:sldId id="386" r:id="rId38"/>
    <p:sldId id="414" r:id="rId39"/>
    <p:sldId id="415" r:id="rId40"/>
    <p:sldId id="272" r:id="rId41"/>
    <p:sldId id="328" r:id="rId42"/>
    <p:sldId id="273" r:id="rId43"/>
    <p:sldId id="461" r:id="rId44"/>
    <p:sldId id="417" r:id="rId45"/>
    <p:sldId id="418" r:id="rId46"/>
    <p:sldId id="419" r:id="rId47"/>
    <p:sldId id="432" r:id="rId48"/>
    <p:sldId id="453" r:id="rId49"/>
    <p:sldId id="454" r:id="rId50"/>
    <p:sldId id="436" r:id="rId51"/>
    <p:sldId id="437" r:id="rId52"/>
    <p:sldId id="438" r:id="rId53"/>
    <p:sldId id="439" r:id="rId54"/>
    <p:sldId id="440" r:id="rId55"/>
    <p:sldId id="441" r:id="rId56"/>
    <p:sldId id="442" r:id="rId57"/>
    <p:sldId id="443" r:id="rId58"/>
    <p:sldId id="444" r:id="rId59"/>
    <p:sldId id="445" r:id="rId60"/>
    <p:sldId id="455" r:id="rId61"/>
    <p:sldId id="447" r:id="rId62"/>
    <p:sldId id="448" r:id="rId63"/>
    <p:sldId id="449" r:id="rId64"/>
    <p:sldId id="450" r:id="rId65"/>
    <p:sldId id="451" r:id="rId66"/>
    <p:sldId id="296" r:id="rId67"/>
    <p:sldId id="389" r:id="rId68"/>
    <p:sldId id="390" r:id="rId69"/>
    <p:sldId id="391"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32" autoAdjust="0"/>
    <p:restoredTop sz="94660"/>
  </p:normalViewPr>
  <p:slideViewPr>
    <p:cSldViewPr>
      <p:cViewPr varScale="1">
        <p:scale>
          <a:sx n="68" d="100"/>
          <a:sy n="68" d="100"/>
        </p:scale>
        <p:origin x="16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microsoft.com/office/2015/10/relationships/revisionInfo" Target="revisionInfo.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649F1F7-0349-4FD6-BE91-B28C56D7A2BE}" type="datetimeFigureOut">
              <a:rPr lang="en-US" smtClean="0"/>
              <a:t>10/4/2017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47B7790-F778-492D-A984-E1FF4C4CDB31}" type="slidenum">
              <a:rPr lang="en-US" smtClean="0"/>
              <a:t>‹#›</a:t>
            </a:fld>
            <a:endParaRPr lang="en-US" dirty="0"/>
          </a:p>
        </p:txBody>
      </p:sp>
    </p:spTree>
    <p:extLst>
      <p:ext uri="{BB962C8B-B14F-4D97-AF65-F5344CB8AC3E}">
        <p14:creationId xmlns:p14="http://schemas.microsoft.com/office/powerpoint/2010/main" val="3468968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B7790-F778-492D-A984-E1FF4C4CDB31}" type="slidenum">
              <a:rPr lang="en-US" smtClean="0"/>
              <a:t>17</a:t>
            </a:fld>
            <a:endParaRPr lang="en-US" dirty="0"/>
          </a:p>
        </p:txBody>
      </p:sp>
    </p:spTree>
    <p:extLst>
      <p:ext uri="{BB962C8B-B14F-4D97-AF65-F5344CB8AC3E}">
        <p14:creationId xmlns:p14="http://schemas.microsoft.com/office/powerpoint/2010/main" val="2287716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B7790-F778-492D-A984-E1FF4C4CDB31}" type="slidenum">
              <a:rPr lang="en-US" smtClean="0"/>
              <a:t>22</a:t>
            </a:fld>
            <a:endParaRPr lang="en-US" dirty="0"/>
          </a:p>
        </p:txBody>
      </p:sp>
    </p:spTree>
    <p:extLst>
      <p:ext uri="{BB962C8B-B14F-4D97-AF65-F5344CB8AC3E}">
        <p14:creationId xmlns:p14="http://schemas.microsoft.com/office/powerpoint/2010/main" val="7303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B7790-F778-492D-A984-E1FF4C4CDB31}" type="slidenum">
              <a:rPr lang="en-US" smtClean="0"/>
              <a:t>25</a:t>
            </a:fld>
            <a:endParaRPr lang="en-US" dirty="0"/>
          </a:p>
        </p:txBody>
      </p:sp>
    </p:spTree>
    <p:extLst>
      <p:ext uri="{BB962C8B-B14F-4D97-AF65-F5344CB8AC3E}">
        <p14:creationId xmlns:p14="http://schemas.microsoft.com/office/powerpoint/2010/main" val="361999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B7790-F778-492D-A984-E1FF4C4CDB31}" type="slidenum">
              <a:rPr lang="en-US" smtClean="0"/>
              <a:t>34</a:t>
            </a:fld>
            <a:endParaRPr lang="en-US" dirty="0"/>
          </a:p>
        </p:txBody>
      </p:sp>
    </p:spTree>
    <p:extLst>
      <p:ext uri="{BB962C8B-B14F-4D97-AF65-F5344CB8AC3E}">
        <p14:creationId xmlns:p14="http://schemas.microsoft.com/office/powerpoint/2010/main" val="210460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B7790-F778-492D-A984-E1FF4C4CDB31}" type="slidenum">
              <a:rPr lang="en-US" smtClean="0"/>
              <a:t>49</a:t>
            </a:fld>
            <a:endParaRPr lang="en-US" dirty="0"/>
          </a:p>
        </p:txBody>
      </p:sp>
    </p:spTree>
    <p:extLst>
      <p:ext uri="{BB962C8B-B14F-4D97-AF65-F5344CB8AC3E}">
        <p14:creationId xmlns:p14="http://schemas.microsoft.com/office/powerpoint/2010/main" val="3617626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8240358" y="6429375"/>
            <a:ext cx="446442" cy="323850"/>
          </a:xfrm>
          <a:prstGeom prst="rect">
            <a:avLst/>
          </a:prstGeom>
        </p:spPr>
        <p:txBody>
          <a:bodyPr/>
          <a:lstStyle>
            <a:lvl1pPr>
              <a:defRPr smtClean="0"/>
            </a:lvl1pPr>
          </a:lstStyle>
          <a:p>
            <a:pPr>
              <a:defRPr/>
            </a:pPr>
            <a:fld id="{6E3CBA11-657C-4834-AC42-3BB9142C2F0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2424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FE36B697-A03E-4CCC-A49B-7C72526D93A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122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2"/>
            <a:ext cx="177165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9525" y="685802"/>
            <a:ext cx="516255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F2F06C26-9271-4425-A846-73792B821FA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70397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6E3CBA11-657C-4834-AC42-3BB9142C2F07}"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7655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599" y="2160590"/>
            <a:ext cx="634771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58000" y="6168653"/>
            <a:ext cx="684132" cy="365125"/>
          </a:xfr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372960"/>
            <a:ext cx="512638" cy="365125"/>
          </a:xfrm>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25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ACD291A2-34ED-416F-8651-332EE1647725}"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73826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D712898E-C5B5-4294-94A1-EE0F71937F7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29192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4FD50CEC-0439-4F7A-AB72-7128B2951715}"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7411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52820699-69EC-485D-B1BA-B7685A154655}"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98828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537D47D6-DBA3-42BD-BF0D-6B3DFAA42DE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80906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D2D010D4-B67F-4D5F-8E45-E2532B1BDFE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577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60438"/>
          </a:xfrm>
        </p:spPr>
        <p:txBody>
          <a:bodyPr/>
          <a:lstStyle>
            <a:lvl1pPr>
              <a:defRPr sz="2500" b="1" u="sng" baseline="0">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914402" y="1600204"/>
            <a:ext cx="5622925" cy="4525963"/>
          </a:xfrm>
        </p:spPr>
        <p:txBody>
          <a:bodyPr/>
          <a:lstStyle>
            <a:lvl1pPr>
              <a:defRPr baseline="0">
                <a:latin typeface="Arial" pitchFamily="34" charset="0"/>
              </a:defRPr>
            </a:lvl1pPr>
            <a:lvl2pPr>
              <a:defRPr baseline="0">
                <a:latin typeface="Arial" pitchFamily="34" charset="0"/>
              </a:defRPr>
            </a:lvl2pPr>
            <a:lvl3pPr>
              <a:defRPr baseline="0">
                <a:latin typeface="Arial" pitchFamily="34" charset="0"/>
              </a:defRPr>
            </a:lvl3pPr>
            <a:lvl4pPr>
              <a:defRPr baseline="0">
                <a:latin typeface="Arial" pitchFamily="34" charset="0"/>
              </a:defRPr>
            </a:lvl4pPr>
            <a:lvl5pPr>
              <a:defRPr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9"/>
          <p:cNvSpPr>
            <a:spLocks noGrp="1" noChangeArrowheads="1"/>
          </p:cNvSpPr>
          <p:nvPr>
            <p:ph type="sldNum" sz="quarter" idx="12"/>
          </p:nvPr>
        </p:nvSpPr>
        <p:spPr>
          <a:xfrm>
            <a:off x="8240358" y="6429375"/>
            <a:ext cx="446442" cy="323850"/>
          </a:xfrm>
          <a:prstGeom prst="rect">
            <a:avLst/>
          </a:prstGeom>
          <a:ln/>
        </p:spPr>
        <p:txBody>
          <a:bodyPr/>
          <a:lstStyle>
            <a:lvl1pPr>
              <a:defRPr/>
            </a:lvl1pPr>
          </a:lstStyle>
          <a:p>
            <a:pPr>
              <a:defRPr/>
            </a:pPr>
            <a:fld id="{514190DA-AF94-4D0A-93CE-2F31C571C7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6855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126BF6FB-02A9-462C-9524-217A3625F51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0778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70078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3261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2103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42219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81507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E36B697-A03E-4CCC-A49B-7C72526D93A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76580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2F06C26-9271-4425-A846-73792B821FA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0195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10291" indent="0">
              <a:buNone/>
              <a:defRPr sz="1600"/>
            </a:lvl2pPr>
            <a:lvl3pPr marL="820583" indent="0">
              <a:buNone/>
              <a:defRPr sz="1400"/>
            </a:lvl3pPr>
            <a:lvl4pPr marL="1230874" indent="0">
              <a:buNone/>
              <a:defRPr sz="1300"/>
            </a:lvl4pPr>
            <a:lvl5pPr marL="1641165" indent="0">
              <a:buNone/>
              <a:defRPr sz="1300"/>
            </a:lvl5pPr>
            <a:lvl6pPr marL="2051456" indent="0">
              <a:buNone/>
              <a:defRPr sz="1300"/>
            </a:lvl6pPr>
            <a:lvl7pPr marL="2461748" indent="0">
              <a:buNone/>
              <a:defRPr sz="1300"/>
            </a:lvl7pPr>
            <a:lvl8pPr marL="2872039" indent="0">
              <a:buNone/>
              <a:defRPr sz="1300"/>
            </a:lvl8pPr>
            <a:lvl9pPr marL="3282330" indent="0">
              <a:buNone/>
              <a:defRPr sz="13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sldNum" sz="quarter" idx="12"/>
          </p:nvPr>
        </p:nvSpPr>
        <p:spPr>
          <a:xfrm>
            <a:off x="8261872" y="6429375"/>
            <a:ext cx="424927" cy="323850"/>
          </a:xfrm>
          <a:prstGeom prst="rect">
            <a:avLst/>
          </a:prstGeom>
          <a:ln/>
        </p:spPr>
        <p:txBody>
          <a:bodyPr/>
          <a:lstStyle>
            <a:lvl1pPr>
              <a:defRPr/>
            </a:lvl1pPr>
          </a:lstStyle>
          <a:p>
            <a:pPr>
              <a:defRPr/>
            </a:pPr>
            <a:fld id="{ACD291A2-34ED-416F-8651-332EE16477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9699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9525" y="1600204"/>
            <a:ext cx="2552700" cy="452596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84625" y="1600204"/>
            <a:ext cx="2552700" cy="452596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D712898E-C5B5-4294-94A1-EE0F71937F7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5140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4FD50CEC-0439-4F7A-AB72-7128B295171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4885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52820699-69EC-485D-B1BA-B7685A15465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2108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537D47D6-DBA3-42BD-BF0D-6B3DFAA42DE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20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D2D010D4-B67F-4D5F-8E45-E2532B1BDF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9492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9"/>
          <p:cNvSpPr>
            <a:spLocks noGrp="1" noChangeArrowheads="1"/>
          </p:cNvSpPr>
          <p:nvPr>
            <p:ph type="sldNum" sz="quarter" idx="12"/>
          </p:nvPr>
        </p:nvSpPr>
        <p:spPr>
          <a:xfrm>
            <a:off x="6553200" y="6429375"/>
            <a:ext cx="2133600" cy="323850"/>
          </a:xfrm>
          <a:prstGeom prst="rect">
            <a:avLst/>
          </a:prstGeom>
          <a:ln/>
        </p:spPr>
        <p:txBody>
          <a:bodyPr/>
          <a:lstStyle>
            <a:lvl1pPr>
              <a:defRPr/>
            </a:lvl1pPr>
          </a:lstStyle>
          <a:p>
            <a:pPr>
              <a:defRPr/>
            </a:pPr>
            <a:fld id="{126BF6FB-02A9-462C-9524-217A3625F5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989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79525" y="1600204"/>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lvl1pPr>
              <a:defRPr sz="1100" smtClean="0">
                <a:latin typeface="+mn-lt"/>
              </a:defRPr>
            </a:lvl1pPr>
          </a:lstStyle>
          <a:p>
            <a:pPr fontAlgn="base">
              <a:spcBef>
                <a:spcPct val="0"/>
              </a:spcBef>
              <a:spcAft>
                <a:spcPct val="0"/>
              </a:spcAft>
              <a:defRPr/>
            </a:pPr>
            <a:endParaRPr lang="en-US" dirty="0">
              <a:solidFill>
                <a:srgbClr val="000000"/>
              </a:solidFill>
            </a:endParaRPr>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lvl1pPr algn="ctr">
              <a:defRPr sz="1100" smtClean="0">
                <a:latin typeface="+mn-lt"/>
              </a:defRPr>
            </a:lvl1pPr>
          </a:lstStyle>
          <a:p>
            <a:pPr fontAlgn="base">
              <a:spcBef>
                <a:spcPct val="0"/>
              </a:spcBef>
              <a:spcAft>
                <a:spcPct val="0"/>
              </a:spcAft>
              <a:defRPr/>
            </a:pPr>
            <a:endParaRPr lang="en-US" dirty="0">
              <a:solidFill>
                <a:srgbClr val="000000"/>
              </a:solidFill>
            </a:endParaRPr>
          </a:p>
        </p:txBody>
      </p:sp>
      <p:sp>
        <p:nvSpPr>
          <p:cNvPr id="6" name="Rectangle 9"/>
          <p:cNvSpPr>
            <a:spLocks noGrp="1" noChangeArrowheads="1"/>
          </p:cNvSpPr>
          <p:nvPr>
            <p:ph type="sldNum" sz="quarter" idx="4"/>
          </p:nvPr>
        </p:nvSpPr>
        <p:spPr>
          <a:xfrm>
            <a:off x="8240358" y="6429375"/>
            <a:ext cx="446442" cy="323850"/>
          </a:xfrm>
          <a:prstGeom prst="rect">
            <a:avLst/>
          </a:prstGeom>
          <a:ln/>
        </p:spPr>
        <p:txBody>
          <a:bodyPr/>
          <a:lstStyle>
            <a:lvl1pPr>
              <a:defRPr/>
            </a:lvl1pPr>
          </a:lstStyle>
          <a:p>
            <a:pPr>
              <a:defRPr/>
            </a:pPr>
            <a:fld id="{514190DA-AF94-4D0A-93CE-2F31C571C7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77406520"/>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Century Gothic" pitchFamily="34" charset="0"/>
        </a:defRPr>
      </a:lvl2pPr>
      <a:lvl3pPr algn="l" rtl="0" eaLnBrk="1" fontAlgn="base" hangingPunct="1">
        <a:spcBef>
          <a:spcPct val="0"/>
        </a:spcBef>
        <a:spcAft>
          <a:spcPct val="0"/>
        </a:spcAft>
        <a:defRPr sz="3200">
          <a:solidFill>
            <a:schemeClr val="tx2"/>
          </a:solidFill>
          <a:latin typeface="Century Gothic" pitchFamily="34" charset="0"/>
        </a:defRPr>
      </a:lvl3pPr>
      <a:lvl4pPr algn="l" rtl="0" eaLnBrk="1" fontAlgn="base" hangingPunct="1">
        <a:spcBef>
          <a:spcPct val="0"/>
        </a:spcBef>
        <a:spcAft>
          <a:spcPct val="0"/>
        </a:spcAft>
        <a:defRPr sz="3200">
          <a:solidFill>
            <a:schemeClr val="tx2"/>
          </a:solidFill>
          <a:latin typeface="Century Gothic" pitchFamily="34" charset="0"/>
        </a:defRPr>
      </a:lvl4pPr>
      <a:lvl5pPr algn="l" rtl="0" eaLnBrk="1" fontAlgn="base" hangingPunct="1">
        <a:spcBef>
          <a:spcPct val="0"/>
        </a:spcBef>
        <a:spcAft>
          <a:spcPct val="0"/>
        </a:spcAft>
        <a:defRPr sz="3200">
          <a:solidFill>
            <a:schemeClr val="tx2"/>
          </a:solidFill>
          <a:latin typeface="Century Gothic" pitchFamily="34" charset="0"/>
        </a:defRPr>
      </a:lvl5pPr>
      <a:lvl6pPr marL="410291" algn="l" rtl="0" eaLnBrk="1" fontAlgn="base" hangingPunct="1">
        <a:spcBef>
          <a:spcPct val="0"/>
        </a:spcBef>
        <a:spcAft>
          <a:spcPct val="0"/>
        </a:spcAft>
        <a:defRPr sz="3200">
          <a:solidFill>
            <a:schemeClr val="tx2"/>
          </a:solidFill>
          <a:latin typeface="Century Gothic" pitchFamily="34" charset="0"/>
        </a:defRPr>
      </a:lvl6pPr>
      <a:lvl7pPr marL="820583" algn="l" rtl="0" eaLnBrk="1" fontAlgn="base" hangingPunct="1">
        <a:spcBef>
          <a:spcPct val="0"/>
        </a:spcBef>
        <a:spcAft>
          <a:spcPct val="0"/>
        </a:spcAft>
        <a:defRPr sz="3200">
          <a:solidFill>
            <a:schemeClr val="tx2"/>
          </a:solidFill>
          <a:latin typeface="Century Gothic" pitchFamily="34" charset="0"/>
        </a:defRPr>
      </a:lvl7pPr>
      <a:lvl8pPr marL="1230874" algn="l" rtl="0" eaLnBrk="1" fontAlgn="base" hangingPunct="1">
        <a:spcBef>
          <a:spcPct val="0"/>
        </a:spcBef>
        <a:spcAft>
          <a:spcPct val="0"/>
        </a:spcAft>
        <a:defRPr sz="3200">
          <a:solidFill>
            <a:schemeClr val="tx2"/>
          </a:solidFill>
          <a:latin typeface="Century Gothic" pitchFamily="34" charset="0"/>
        </a:defRPr>
      </a:lvl8pPr>
      <a:lvl9pPr marL="1641165" algn="l" rtl="0" eaLnBrk="1" fontAlgn="base" hangingPunct="1">
        <a:spcBef>
          <a:spcPct val="0"/>
        </a:spcBef>
        <a:spcAft>
          <a:spcPct val="0"/>
        </a:spcAft>
        <a:defRPr sz="3200">
          <a:solidFill>
            <a:schemeClr val="tx2"/>
          </a:solidFill>
          <a:latin typeface="Century Gothic" pitchFamily="34" charset="0"/>
        </a:defRPr>
      </a:lvl9pPr>
    </p:titleStyle>
    <p:bodyStyle>
      <a:lvl1pPr marL="307718" indent="-307718" algn="l" rtl="0" eaLnBrk="1" fontAlgn="base" hangingPunct="1">
        <a:spcBef>
          <a:spcPct val="20000"/>
        </a:spcBef>
        <a:spcAft>
          <a:spcPct val="0"/>
        </a:spcAft>
        <a:buChar char="•"/>
        <a:defRPr sz="2500">
          <a:solidFill>
            <a:schemeClr val="tx1"/>
          </a:solidFill>
          <a:latin typeface="+mn-lt"/>
          <a:ea typeface="+mn-ea"/>
          <a:cs typeface="+mn-cs"/>
        </a:defRPr>
      </a:lvl1pPr>
      <a:lvl2pPr marL="666723" indent="-256432" algn="l" rtl="0" eaLnBrk="1" fontAlgn="base" hangingPunct="1">
        <a:spcBef>
          <a:spcPct val="20000"/>
        </a:spcBef>
        <a:spcAft>
          <a:spcPct val="0"/>
        </a:spcAft>
        <a:buChar char="–"/>
        <a:defRPr sz="2200">
          <a:solidFill>
            <a:schemeClr val="tx1"/>
          </a:solidFill>
          <a:latin typeface="+mn-lt"/>
        </a:defRPr>
      </a:lvl2pPr>
      <a:lvl3pPr marL="1025728" indent="-205146" algn="l" rtl="0" eaLnBrk="1" fontAlgn="base" hangingPunct="1">
        <a:spcBef>
          <a:spcPct val="20000"/>
        </a:spcBef>
        <a:spcAft>
          <a:spcPct val="0"/>
        </a:spcAft>
        <a:buChar char="•"/>
        <a:defRPr sz="1800">
          <a:solidFill>
            <a:schemeClr val="tx1"/>
          </a:solidFill>
          <a:latin typeface="+mn-lt"/>
        </a:defRPr>
      </a:lvl3pPr>
      <a:lvl4pPr marL="1436019" indent="-205146" algn="l" rtl="0" eaLnBrk="1" fontAlgn="base" hangingPunct="1">
        <a:spcBef>
          <a:spcPct val="20000"/>
        </a:spcBef>
        <a:spcAft>
          <a:spcPct val="0"/>
        </a:spcAft>
        <a:buChar char="–"/>
        <a:defRPr>
          <a:solidFill>
            <a:schemeClr val="tx1"/>
          </a:solidFill>
          <a:latin typeface="+mn-lt"/>
        </a:defRPr>
      </a:lvl4pPr>
      <a:lvl5pPr marL="1846311" indent="-205146" algn="l" rtl="0" eaLnBrk="1" fontAlgn="base" hangingPunct="1">
        <a:spcBef>
          <a:spcPct val="20000"/>
        </a:spcBef>
        <a:spcAft>
          <a:spcPct val="0"/>
        </a:spcAft>
        <a:buChar char="»"/>
        <a:defRPr sz="1400">
          <a:solidFill>
            <a:schemeClr val="tx1"/>
          </a:solidFill>
          <a:latin typeface="+mn-lt"/>
        </a:defRPr>
      </a:lvl5pPr>
      <a:lvl6pPr marL="2256602" indent="-205146" algn="l" rtl="0" eaLnBrk="1" fontAlgn="base" hangingPunct="1">
        <a:spcBef>
          <a:spcPct val="20000"/>
        </a:spcBef>
        <a:spcAft>
          <a:spcPct val="0"/>
        </a:spcAft>
        <a:buChar char="»"/>
        <a:defRPr sz="1400">
          <a:solidFill>
            <a:schemeClr val="tx1"/>
          </a:solidFill>
          <a:latin typeface="+mn-lt"/>
        </a:defRPr>
      </a:lvl6pPr>
      <a:lvl7pPr marL="2666893" indent="-205146" algn="l" rtl="0" eaLnBrk="1" fontAlgn="base" hangingPunct="1">
        <a:spcBef>
          <a:spcPct val="20000"/>
        </a:spcBef>
        <a:spcAft>
          <a:spcPct val="0"/>
        </a:spcAft>
        <a:buChar char="»"/>
        <a:defRPr sz="1400">
          <a:solidFill>
            <a:schemeClr val="tx1"/>
          </a:solidFill>
          <a:latin typeface="+mn-lt"/>
        </a:defRPr>
      </a:lvl7pPr>
      <a:lvl8pPr marL="3077185" indent="-205146" algn="l" rtl="0" eaLnBrk="1" fontAlgn="base" hangingPunct="1">
        <a:spcBef>
          <a:spcPct val="20000"/>
        </a:spcBef>
        <a:spcAft>
          <a:spcPct val="0"/>
        </a:spcAft>
        <a:buChar char="»"/>
        <a:defRPr sz="1400">
          <a:solidFill>
            <a:schemeClr val="tx1"/>
          </a:solidFill>
          <a:latin typeface="+mn-lt"/>
        </a:defRPr>
      </a:lvl8pPr>
      <a:lvl9pPr marL="3487476" indent="-205146"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820583" rtl="0" eaLnBrk="1" latinLnBrk="0" hangingPunct="1">
        <a:defRPr sz="1600" kern="1200">
          <a:solidFill>
            <a:schemeClr val="tx1"/>
          </a:solidFill>
          <a:latin typeface="+mn-lt"/>
          <a:ea typeface="+mn-ea"/>
          <a:cs typeface="+mn-cs"/>
        </a:defRPr>
      </a:lvl1pPr>
      <a:lvl2pPr marL="410291" algn="l" defTabSz="820583" rtl="0" eaLnBrk="1" latinLnBrk="0" hangingPunct="1">
        <a:defRPr sz="1600" kern="1200">
          <a:solidFill>
            <a:schemeClr val="tx1"/>
          </a:solidFill>
          <a:latin typeface="+mn-lt"/>
          <a:ea typeface="+mn-ea"/>
          <a:cs typeface="+mn-cs"/>
        </a:defRPr>
      </a:lvl2pPr>
      <a:lvl3pPr marL="820583" algn="l" defTabSz="820583" rtl="0" eaLnBrk="1" latinLnBrk="0" hangingPunct="1">
        <a:defRPr sz="1600" kern="1200">
          <a:solidFill>
            <a:schemeClr val="tx1"/>
          </a:solidFill>
          <a:latin typeface="+mn-lt"/>
          <a:ea typeface="+mn-ea"/>
          <a:cs typeface="+mn-cs"/>
        </a:defRPr>
      </a:lvl3pPr>
      <a:lvl4pPr marL="1230874" algn="l" defTabSz="820583" rtl="0" eaLnBrk="1" latinLnBrk="0" hangingPunct="1">
        <a:defRPr sz="1600" kern="1200">
          <a:solidFill>
            <a:schemeClr val="tx1"/>
          </a:solidFill>
          <a:latin typeface="+mn-lt"/>
          <a:ea typeface="+mn-ea"/>
          <a:cs typeface="+mn-cs"/>
        </a:defRPr>
      </a:lvl4pPr>
      <a:lvl5pPr marL="1641165" algn="l" defTabSz="820583" rtl="0" eaLnBrk="1" latinLnBrk="0" hangingPunct="1">
        <a:defRPr sz="1600" kern="1200">
          <a:solidFill>
            <a:schemeClr val="tx1"/>
          </a:solidFill>
          <a:latin typeface="+mn-lt"/>
          <a:ea typeface="+mn-ea"/>
          <a:cs typeface="+mn-cs"/>
        </a:defRPr>
      </a:lvl5pPr>
      <a:lvl6pPr marL="2051456" algn="l" defTabSz="820583" rtl="0" eaLnBrk="1" latinLnBrk="0" hangingPunct="1">
        <a:defRPr sz="1600" kern="1200">
          <a:solidFill>
            <a:schemeClr val="tx1"/>
          </a:solidFill>
          <a:latin typeface="+mn-lt"/>
          <a:ea typeface="+mn-ea"/>
          <a:cs typeface="+mn-cs"/>
        </a:defRPr>
      </a:lvl6pPr>
      <a:lvl7pPr marL="2461748" algn="l" defTabSz="820583" rtl="0" eaLnBrk="1" latinLnBrk="0" hangingPunct="1">
        <a:defRPr sz="1600" kern="1200">
          <a:solidFill>
            <a:schemeClr val="tx1"/>
          </a:solidFill>
          <a:latin typeface="+mn-lt"/>
          <a:ea typeface="+mn-ea"/>
          <a:cs typeface="+mn-cs"/>
        </a:defRPr>
      </a:lvl7pPr>
      <a:lvl8pPr marL="2872039" algn="l" defTabSz="820583" rtl="0" eaLnBrk="1" latinLnBrk="0" hangingPunct="1">
        <a:defRPr sz="1600" kern="1200">
          <a:solidFill>
            <a:schemeClr val="tx1"/>
          </a:solidFill>
          <a:latin typeface="+mn-lt"/>
          <a:ea typeface="+mn-ea"/>
          <a:cs typeface="+mn-cs"/>
        </a:defRPr>
      </a:lvl8pPr>
      <a:lvl9pPr marL="3282330" algn="l" defTabSz="82058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514190DA-AF94-4D0A-93CE-2F31C571C7B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0323948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6006564" cy="4927601"/>
          </a:xfrm>
        </p:spPr>
        <p:txBody>
          <a:bodyPr anchor="ctr">
            <a:normAutofit/>
          </a:bodyPr>
          <a:lstStyle/>
          <a:p>
            <a:pPr algn="ctr"/>
            <a:r>
              <a:rPr lang="en-US" sz="3600" b="1" dirty="0">
                <a:solidFill>
                  <a:schemeClr val="tx1">
                    <a:lumMod val="85000"/>
                    <a:lumOff val="15000"/>
                  </a:schemeClr>
                </a:solidFill>
              </a:rPr>
              <a:t>PANC FALL CONFERENCE</a:t>
            </a:r>
            <a:br>
              <a:rPr lang="en-US" sz="2400" dirty="0">
                <a:solidFill>
                  <a:schemeClr val="tx1">
                    <a:lumMod val="85000"/>
                    <a:lumOff val="15000"/>
                  </a:schemeClr>
                </a:solidFill>
              </a:rPr>
            </a:br>
            <a:r>
              <a:rPr lang="en-US" sz="2400" dirty="0">
                <a:solidFill>
                  <a:schemeClr val="tx1">
                    <a:lumMod val="85000"/>
                    <a:lumOff val="15000"/>
                  </a:schemeClr>
                </a:solidFill>
              </a:rPr>
              <a:t>October 4, 2017</a:t>
            </a:r>
            <a:br>
              <a:rPr lang="en-US" sz="3600" dirty="0">
                <a:solidFill>
                  <a:schemeClr val="tx1">
                    <a:lumMod val="85000"/>
                    <a:lumOff val="15000"/>
                  </a:schemeClr>
                </a:solidFill>
              </a:rPr>
            </a:br>
            <a:r>
              <a:rPr lang="en-US" sz="2400" dirty="0">
                <a:solidFill>
                  <a:schemeClr val="tx1">
                    <a:lumMod val="85000"/>
                    <a:lumOff val="15000"/>
                  </a:schemeClr>
                </a:solidFill>
              </a:rPr>
              <a:t>Asheville, NC </a:t>
            </a:r>
            <a:br>
              <a:rPr lang="en-US" sz="2400" dirty="0">
                <a:solidFill>
                  <a:schemeClr val="tx1">
                    <a:lumMod val="85000"/>
                    <a:lumOff val="15000"/>
                  </a:schemeClr>
                </a:solidFill>
              </a:rPr>
            </a:br>
            <a:br>
              <a:rPr lang="en-US" sz="3600" dirty="0">
                <a:solidFill>
                  <a:schemeClr val="tx1">
                    <a:lumMod val="85000"/>
                    <a:lumOff val="15000"/>
                  </a:schemeClr>
                </a:solidFill>
              </a:rPr>
            </a:br>
            <a:r>
              <a:rPr lang="en-US" sz="3200" b="1" dirty="0">
                <a:solidFill>
                  <a:schemeClr val="tx1">
                    <a:lumMod val="85000"/>
                    <a:lumOff val="15000"/>
                  </a:schemeClr>
                </a:solidFill>
              </a:rPr>
              <a:t>Contracts – The Time is Now!</a:t>
            </a:r>
            <a:br>
              <a:rPr lang="en-US" sz="3200" b="1" dirty="0">
                <a:solidFill>
                  <a:schemeClr val="tx1">
                    <a:lumMod val="85000"/>
                    <a:lumOff val="15000"/>
                  </a:schemeClr>
                </a:solidFill>
              </a:rPr>
            </a:br>
            <a:r>
              <a:rPr lang="en-US" sz="2000" b="1" dirty="0">
                <a:solidFill>
                  <a:schemeClr val="tx1">
                    <a:lumMod val="85000"/>
                    <a:lumOff val="15000"/>
                  </a:schemeClr>
                </a:solidFill>
              </a:rPr>
              <a:t>Contracts for Administrators, Teachers and More…</a:t>
            </a:r>
          </a:p>
        </p:txBody>
      </p:sp>
      <p:sp>
        <p:nvSpPr>
          <p:cNvPr id="3" name="Subtitle 2"/>
          <p:cNvSpPr>
            <a:spLocks noGrp="1"/>
          </p:cNvSpPr>
          <p:nvPr>
            <p:ph type="subTitle" idx="1"/>
          </p:nvPr>
        </p:nvSpPr>
        <p:spPr>
          <a:xfrm>
            <a:off x="1600200" y="4648200"/>
            <a:ext cx="4947558" cy="2235200"/>
          </a:xfrm>
        </p:spPr>
        <p:txBody>
          <a:bodyPr anchor="ctr">
            <a:normAutofit lnSpcReduction="10000"/>
          </a:bodyPr>
          <a:lstStyle/>
          <a:p>
            <a:pPr algn="r"/>
            <a:endParaRPr lang="en-US" sz="1700" b="1" dirty="0">
              <a:solidFill>
                <a:schemeClr val="accent1">
                  <a:lumMod val="50000"/>
                </a:schemeClr>
              </a:solidFill>
            </a:endParaRPr>
          </a:p>
          <a:p>
            <a:pPr algn="ctr"/>
            <a:r>
              <a:rPr lang="en-US" sz="1700" b="1" dirty="0">
                <a:solidFill>
                  <a:schemeClr val="accent1">
                    <a:lumMod val="50000"/>
                  </a:schemeClr>
                </a:solidFill>
              </a:rPr>
              <a:t>Richard A. Schwartz</a:t>
            </a:r>
            <a:br>
              <a:rPr lang="en-US" sz="1700" b="1" dirty="0">
                <a:solidFill>
                  <a:schemeClr val="accent1">
                    <a:lumMod val="50000"/>
                  </a:schemeClr>
                </a:solidFill>
              </a:rPr>
            </a:br>
            <a:r>
              <a:rPr lang="en-US" sz="1700" b="1" dirty="0">
                <a:solidFill>
                  <a:schemeClr val="accent1">
                    <a:lumMod val="50000"/>
                  </a:schemeClr>
                </a:solidFill>
              </a:rPr>
              <a:t>Schwartz &amp; Shaw, P.L.L.C.</a:t>
            </a:r>
            <a:br>
              <a:rPr lang="en-US" sz="1700" b="1" dirty="0">
                <a:solidFill>
                  <a:schemeClr val="accent1">
                    <a:lumMod val="50000"/>
                  </a:schemeClr>
                </a:solidFill>
              </a:rPr>
            </a:br>
            <a:r>
              <a:rPr lang="en-US" sz="1700" b="1" dirty="0">
                <a:solidFill>
                  <a:schemeClr val="accent1">
                    <a:lumMod val="50000"/>
                  </a:schemeClr>
                </a:solidFill>
              </a:rPr>
              <a:t>19 W. Hargett Street, Suite 1000</a:t>
            </a:r>
            <a:br>
              <a:rPr lang="en-US" sz="1700" b="1" dirty="0">
                <a:solidFill>
                  <a:schemeClr val="accent1">
                    <a:lumMod val="50000"/>
                  </a:schemeClr>
                </a:solidFill>
              </a:rPr>
            </a:br>
            <a:r>
              <a:rPr lang="en-US" sz="1700" b="1" dirty="0">
                <a:solidFill>
                  <a:schemeClr val="accent1">
                    <a:lumMod val="50000"/>
                  </a:schemeClr>
                </a:solidFill>
              </a:rPr>
              <a:t>Raleigh, NC 27601</a:t>
            </a:r>
            <a:br>
              <a:rPr lang="en-US" sz="1700" b="1" dirty="0">
                <a:solidFill>
                  <a:schemeClr val="accent1">
                    <a:lumMod val="50000"/>
                  </a:schemeClr>
                </a:solidFill>
              </a:rPr>
            </a:br>
            <a:r>
              <a:rPr lang="en-US" sz="1700" b="1" dirty="0">
                <a:solidFill>
                  <a:schemeClr val="accent1">
                    <a:lumMod val="50000"/>
                  </a:schemeClr>
                </a:solidFill>
              </a:rPr>
              <a:t>(919) 821-9011</a:t>
            </a:r>
          </a:p>
          <a:p>
            <a:pPr algn="ctr"/>
            <a:br>
              <a:rPr lang="en-US" sz="1700" dirty="0">
                <a:solidFill>
                  <a:schemeClr val="accent1">
                    <a:lumMod val="50000"/>
                  </a:schemeClr>
                </a:solidFill>
              </a:rPr>
            </a:br>
            <a:r>
              <a:rPr lang="en-US" sz="1200" dirty="0">
                <a:solidFill>
                  <a:schemeClr val="accent1">
                    <a:lumMod val="50000"/>
                  </a:schemeClr>
                </a:solidFill>
              </a:rPr>
              <a:t>© 2017 Schwartz &amp; Shaw, P.L.L.C</a:t>
            </a:r>
          </a:p>
          <a:p>
            <a:pPr algn="r"/>
            <a:endParaRPr lang="en-US" sz="1700" dirty="0">
              <a:solidFill>
                <a:schemeClr val="accent1"/>
              </a:solidFill>
            </a:endParaRPr>
          </a:p>
        </p:txBody>
      </p:sp>
    </p:spTree>
    <p:extLst>
      <p:ext uri="{BB962C8B-B14F-4D97-AF65-F5344CB8AC3E}">
        <p14:creationId xmlns:p14="http://schemas.microsoft.com/office/powerpoint/2010/main" val="311068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90006358"/>
              </p:ext>
            </p:extLst>
          </p:nvPr>
        </p:nvGraphicFramePr>
        <p:xfrm>
          <a:off x="381000" y="1143000"/>
          <a:ext cx="6781800" cy="4688198"/>
        </p:xfrm>
        <a:graphic>
          <a:graphicData uri="http://schemas.openxmlformats.org/drawingml/2006/table">
            <a:tbl>
              <a:tblPr firstRow="1" firstCol="1" bandRow="1"/>
              <a:tblGrid>
                <a:gridCol w="3156628">
                  <a:extLst>
                    <a:ext uri="{9D8B030D-6E8A-4147-A177-3AD203B41FA5}">
                      <a16:colId xmlns:a16="http://schemas.microsoft.com/office/drawing/2014/main" val="20000"/>
                    </a:ext>
                  </a:extLst>
                </a:gridCol>
                <a:gridCol w="3625172">
                  <a:extLst>
                    <a:ext uri="{9D8B030D-6E8A-4147-A177-3AD203B41FA5}">
                      <a16:colId xmlns:a16="http://schemas.microsoft.com/office/drawing/2014/main" val="20001"/>
                    </a:ext>
                  </a:extLst>
                </a:gridCol>
              </a:tblGrid>
              <a:tr h="277857">
                <a:tc>
                  <a:txBody>
                    <a:bodyPr/>
                    <a:lstStyle/>
                    <a:p>
                      <a:pPr marL="0" marR="0" algn="l">
                        <a:spcBef>
                          <a:spcPts val="0"/>
                        </a:spcBef>
                        <a:spcAft>
                          <a:spcPts val="0"/>
                        </a:spcAft>
                      </a:pPr>
                      <a:r>
                        <a:rPr lang="en-US" sz="1800" b="0" dirty="0">
                          <a:solidFill>
                            <a:schemeClr val="tx1"/>
                          </a:solidFill>
                          <a:effectLst/>
                          <a:latin typeface="+mn-lt"/>
                          <a:ea typeface="Calibri"/>
                          <a:cs typeface="Times New Roman"/>
                        </a:rPr>
                        <a:t>Employment Status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a:spcBef>
                          <a:spcPts val="0"/>
                        </a:spcBef>
                        <a:spcAft>
                          <a:spcPts val="0"/>
                        </a:spcAft>
                        <a:buFont typeface="Arial" panose="020B0604020202020204" pitchFamily="34" charset="0"/>
                        <a:buNone/>
                      </a:pPr>
                      <a:r>
                        <a:rPr lang="en-US" sz="1800" b="0" dirty="0">
                          <a:solidFill>
                            <a:schemeClr val="tx1"/>
                          </a:solidFill>
                          <a:effectLst/>
                          <a:latin typeface="+mn-lt"/>
                          <a:ea typeface="Calibri"/>
                          <a:cs typeface="Times New Roman"/>
                        </a:rPr>
                        <a:t>     Career Status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21008">
                <a:tc>
                  <a:txBody>
                    <a:bodyPr/>
                    <a:lstStyle/>
                    <a:p>
                      <a:pPr marL="0" marR="0" algn="l">
                        <a:spcBef>
                          <a:spcPts val="0"/>
                        </a:spcBef>
                        <a:spcAft>
                          <a:spcPts val="0"/>
                        </a:spcAft>
                      </a:pPr>
                      <a:r>
                        <a:rPr lang="en-US" sz="1800" dirty="0">
                          <a:solidFill>
                            <a:schemeClr val="tx1"/>
                          </a:solidFill>
                          <a:effectLst/>
                          <a:latin typeface="+mn-lt"/>
                          <a:ea typeface="Calibri"/>
                          <a:cs typeface="Times New Roman"/>
                        </a:rPr>
                        <a:t>Procedure</a:t>
                      </a:r>
                      <a:r>
                        <a:rPr lang="en-US" sz="1800" baseline="0" dirty="0">
                          <a:solidFill>
                            <a:schemeClr val="tx1"/>
                          </a:solidFill>
                          <a:effectLst/>
                          <a:latin typeface="+mn-lt"/>
                          <a:ea typeface="Calibri"/>
                          <a:cs typeface="Times New Roman"/>
                        </a:rPr>
                        <a:t> </a:t>
                      </a:r>
                      <a:r>
                        <a:rPr lang="en-US" sz="1800" dirty="0">
                          <a:solidFill>
                            <a:schemeClr val="tx1"/>
                          </a:solidFill>
                          <a:effectLst/>
                          <a:latin typeface="+mn-lt"/>
                          <a:ea typeface="Calibri"/>
                          <a:cs typeface="Times New Roman"/>
                        </a:rPr>
                        <a:t>for Dismissal/Demotion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Written notice from Superintendent.</a:t>
                      </a:r>
                    </a:p>
                    <a:p>
                      <a:pPr marL="342900" marR="0" lvl="0" indent="-342900" algn="l">
                        <a:spcBef>
                          <a:spcPts val="0"/>
                        </a:spcBef>
                        <a:spcAft>
                          <a:spcPts val="0"/>
                        </a:spcAft>
                        <a:buFont typeface="Symbol"/>
                        <a:buChar char=""/>
                      </a:pPr>
                      <a:r>
                        <a:rPr lang="en-US" sz="1800" dirty="0">
                          <a:solidFill>
                            <a:schemeClr val="tx1"/>
                          </a:solidFill>
                          <a:effectLst/>
                          <a:latin typeface="+mn-lt"/>
                          <a:ea typeface="Calibri"/>
                          <a:cs typeface="Times New Roman"/>
                        </a:rPr>
                        <a:t>Retain career status protections under G. S. § 115C-325.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67141">
                <a:tc>
                  <a:txBody>
                    <a:bodyPr/>
                    <a:lstStyle/>
                    <a:p>
                      <a:pPr marL="0" marR="0" algn="just">
                        <a:spcBef>
                          <a:spcPts val="0"/>
                        </a:spcBef>
                        <a:spcAft>
                          <a:spcPts val="0"/>
                        </a:spcAft>
                      </a:pPr>
                      <a:r>
                        <a:rPr lang="en-US" sz="1800" dirty="0">
                          <a:solidFill>
                            <a:schemeClr val="tx1"/>
                          </a:solidFill>
                          <a:effectLst/>
                          <a:latin typeface="+mn-lt"/>
                          <a:ea typeface="Calibri"/>
                          <a:cs typeface="Times New Roman"/>
                        </a:rPr>
                        <a:t>Hearing Rights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Right to hearing before a hearing officer or the BOE.</a:t>
                      </a:r>
                    </a:p>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Right to appeal decision of hearing officer to BOE.</a:t>
                      </a:r>
                    </a:p>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Right to appeal decision of the BOE to Superior Court.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77394">
                <a:tc>
                  <a:txBody>
                    <a:bodyPr/>
                    <a:lstStyle/>
                    <a:p>
                      <a:pPr marL="0" marR="0" algn="just">
                        <a:spcBef>
                          <a:spcPts val="0"/>
                        </a:spcBef>
                        <a:spcAft>
                          <a:spcPts val="0"/>
                        </a:spcAft>
                      </a:pPr>
                      <a:r>
                        <a:rPr lang="en-US" sz="1800" dirty="0">
                          <a:solidFill>
                            <a:schemeClr val="tx1"/>
                          </a:solidFill>
                          <a:effectLst/>
                          <a:latin typeface="+mn-lt"/>
                          <a:ea typeface="Calibri"/>
                          <a:cs typeface="Times New Roman"/>
                        </a:rPr>
                        <a:t>Evaluations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Same as current SBE</a:t>
                      </a:r>
                      <a:r>
                        <a:rPr lang="en-US" sz="1800" baseline="0" dirty="0">
                          <a:solidFill>
                            <a:schemeClr val="tx1"/>
                          </a:solidFill>
                          <a:effectLst/>
                          <a:latin typeface="+mn-lt"/>
                          <a:ea typeface="Calibri"/>
                          <a:cs typeface="Times New Roman"/>
                        </a:rPr>
                        <a:t> P</a:t>
                      </a:r>
                      <a:r>
                        <a:rPr lang="en-US" sz="1800" dirty="0">
                          <a:solidFill>
                            <a:schemeClr val="tx1"/>
                          </a:solidFill>
                          <a:effectLst/>
                          <a:latin typeface="+mn-lt"/>
                          <a:ea typeface="Calibri"/>
                          <a:cs typeface="Times New Roman"/>
                        </a:rPr>
                        <a:t>olicy (EVAL-006)</a:t>
                      </a:r>
                    </a:p>
                    <a:p>
                      <a:pPr marL="342900" marR="0" lvl="0" indent="-342900" algn="just">
                        <a:spcBef>
                          <a:spcPts val="0"/>
                        </a:spcBef>
                        <a:spcAft>
                          <a:spcPts val="0"/>
                        </a:spcAft>
                        <a:buFont typeface="Symbol"/>
                        <a:buChar char=""/>
                      </a:pPr>
                      <a:r>
                        <a:rPr lang="en-US" sz="1800" dirty="0">
                          <a:solidFill>
                            <a:schemeClr val="tx1"/>
                          </a:solidFill>
                          <a:effectLst/>
                          <a:latin typeface="+mn-lt"/>
                          <a:ea typeface="Calibri"/>
                          <a:cs typeface="Times New Roman"/>
                        </a:rPr>
                        <a:t>Abbreviated evaluations (Standards one and four) permissible.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152400" y="228600"/>
            <a:ext cx="7924800" cy="563562"/>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000" u="sng" kern="1200" cap="none" spc="50" baseline="0">
                <a:solidFill>
                  <a:srgbClr val="FFFF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chemeClr val="accent1"/>
                </a:solidFill>
              </a:rPr>
              <a:t>CAREER STATUS TEACHERS</a:t>
            </a:r>
          </a:p>
        </p:txBody>
      </p:sp>
      <p:sp>
        <p:nvSpPr>
          <p:cNvPr id="3" name="Slide Number Placeholder 2">
            <a:extLst>
              <a:ext uri="{FF2B5EF4-FFF2-40B4-BE49-F238E27FC236}">
                <a16:creationId xmlns:a16="http://schemas.microsoft.com/office/drawing/2014/main" id="{5DC0B57E-2D6A-4825-B904-C348985F16EB}"/>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98178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STATUS TEACHERS</a:t>
            </a:r>
          </a:p>
        </p:txBody>
      </p:sp>
      <p:sp>
        <p:nvSpPr>
          <p:cNvPr id="3" name="Content Placeholder 2"/>
          <p:cNvSpPr>
            <a:spLocks noGrp="1"/>
          </p:cNvSpPr>
          <p:nvPr>
            <p:ph idx="1"/>
          </p:nvPr>
        </p:nvSpPr>
        <p:spPr>
          <a:xfrm>
            <a:off x="762000" y="1447800"/>
            <a:ext cx="6347714" cy="3880773"/>
          </a:xfrm>
        </p:spPr>
        <p:txBody>
          <a:bodyPr>
            <a:normAutofit lnSpcReduction="10000"/>
          </a:bodyPr>
          <a:lstStyle/>
          <a:p>
            <a:pPr marL="0" indent="0">
              <a:buNone/>
            </a:pPr>
            <a:endParaRPr lang="en-US" dirty="0"/>
          </a:p>
          <a:p>
            <a:pPr marL="0" indent="0">
              <a:buNone/>
            </a:pPr>
            <a:r>
              <a:rPr lang="en-US" sz="2400" dirty="0"/>
              <a:t>Career Status employees will continue to have career status protections until:</a:t>
            </a:r>
          </a:p>
          <a:p>
            <a:r>
              <a:rPr lang="en-US" sz="2400" dirty="0"/>
              <a:t>Retirement;</a:t>
            </a:r>
          </a:p>
          <a:p>
            <a:r>
              <a:rPr lang="en-US" sz="2400" dirty="0"/>
              <a:t>Resignation from LEA;</a:t>
            </a:r>
          </a:p>
          <a:p>
            <a:r>
              <a:rPr lang="en-US" sz="2400" dirty="0"/>
              <a:t>Dismissal under the tenure law;</a:t>
            </a:r>
          </a:p>
          <a:p>
            <a:r>
              <a:rPr lang="en-US" sz="2400" dirty="0"/>
              <a:t>Demotion under the tenure law; or </a:t>
            </a:r>
          </a:p>
          <a:p>
            <a:r>
              <a:rPr lang="en-US" sz="2400" dirty="0"/>
              <a:t>The employee consents to relinquishing his/her career status protections.</a:t>
            </a:r>
          </a:p>
          <a:p>
            <a:endParaRPr lang="en-US" dirty="0"/>
          </a:p>
        </p:txBody>
      </p:sp>
      <p:sp>
        <p:nvSpPr>
          <p:cNvPr id="4" name="Slide Number Placeholder 3">
            <a:extLst>
              <a:ext uri="{FF2B5EF4-FFF2-40B4-BE49-F238E27FC236}">
                <a16:creationId xmlns:a16="http://schemas.microsoft.com/office/drawing/2014/main" id="{BBACCFAC-DFC1-43E7-9D3D-E6B4F4311E04}"/>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450660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CONTRACT TEACHERS?</a:t>
            </a:r>
          </a:p>
        </p:txBody>
      </p:sp>
      <p:sp>
        <p:nvSpPr>
          <p:cNvPr id="4" name="Content Placeholder 3"/>
          <p:cNvSpPr>
            <a:spLocks noGrp="1"/>
          </p:cNvSpPr>
          <p:nvPr>
            <p:ph idx="1"/>
          </p:nvPr>
        </p:nvSpPr>
        <p:spPr>
          <a:xfrm>
            <a:off x="457200" y="1752600"/>
            <a:ext cx="7086600" cy="3880773"/>
          </a:xfrm>
        </p:spPr>
        <p:txBody>
          <a:bodyPr>
            <a:normAutofit fontScale="92500" lnSpcReduction="20000"/>
          </a:bodyPr>
          <a:lstStyle/>
          <a:p>
            <a:endParaRPr lang="en-US" dirty="0"/>
          </a:p>
          <a:p>
            <a:endParaRPr lang="en-US" dirty="0"/>
          </a:p>
          <a:p>
            <a:r>
              <a:rPr lang="en-US" sz="2800" dirty="0"/>
              <a:t>Contract Teachers</a:t>
            </a:r>
          </a:p>
          <a:p>
            <a:pPr lvl="1"/>
            <a:r>
              <a:rPr lang="en-US" sz="2800" dirty="0"/>
              <a:t>Beginning July 1, 2018, non-career status teachers may be offered a 1, 2, or 4 year contract.   </a:t>
            </a:r>
          </a:p>
          <a:p>
            <a:pPr lvl="1"/>
            <a:r>
              <a:rPr lang="en-US" sz="2800" dirty="0"/>
              <a:t>Any teacher who has been employed by the district for less than three years may only receive a one-year contract.  </a:t>
            </a:r>
            <a:br>
              <a:rPr lang="en-US" sz="2800" dirty="0"/>
            </a:br>
            <a:r>
              <a:rPr lang="en-US" sz="2800" dirty="0"/>
              <a:t>G.S. 115C-325.3(a).</a:t>
            </a:r>
          </a:p>
          <a:p>
            <a:pPr marL="0" indent="0" algn="ctr">
              <a:buNone/>
            </a:pPr>
            <a:endParaRPr lang="en-US" sz="5400" dirty="0"/>
          </a:p>
        </p:txBody>
      </p:sp>
      <p:sp>
        <p:nvSpPr>
          <p:cNvPr id="3" name="Slide Number Placeholder 2">
            <a:extLst>
              <a:ext uri="{FF2B5EF4-FFF2-40B4-BE49-F238E27FC236}">
                <a16:creationId xmlns:a16="http://schemas.microsoft.com/office/drawing/2014/main" id="{D4E2DC19-A672-4980-B038-3C1002972691}"/>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2388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8" y="1676400"/>
            <a:ext cx="6347714" cy="3880773"/>
          </a:xfrm>
        </p:spPr>
        <p:txBody>
          <a:bodyPr>
            <a:normAutofit/>
          </a:bodyPr>
          <a:lstStyle/>
          <a:p>
            <a:pPr marL="0" indent="0">
              <a:buNone/>
            </a:pPr>
            <a:endParaRPr lang="en-US" sz="2400" dirty="0"/>
          </a:p>
          <a:p>
            <a:r>
              <a:rPr lang="en-US" sz="2400" dirty="0"/>
              <a:t>The definition of “year” is now July 1 – June 30 (G.S. 115C-325.1(7)).</a:t>
            </a:r>
            <a:br>
              <a:rPr lang="en-US" sz="2400" dirty="0"/>
            </a:br>
            <a:endParaRPr lang="en-US" sz="2400" dirty="0"/>
          </a:p>
          <a:p>
            <a:r>
              <a:rPr lang="en-US" sz="2400" u="sng" dirty="0"/>
              <a:t>Personnel files</a:t>
            </a:r>
            <a:r>
              <a:rPr lang="en-US" sz="2400" dirty="0"/>
              <a:t> requirements in new G.S. 115C.325.2 are the same as in tenure law (G.S. 115C-325(b)).</a:t>
            </a:r>
            <a:endParaRPr lang="en-US" sz="2400" u="sng" dirty="0"/>
          </a:p>
          <a:p>
            <a:endParaRPr lang="en-US" dirty="0"/>
          </a:p>
        </p:txBody>
      </p:sp>
      <p:sp>
        <p:nvSpPr>
          <p:cNvPr id="4" name="Slide Number Placeholder 3">
            <a:extLst>
              <a:ext uri="{FF2B5EF4-FFF2-40B4-BE49-F238E27FC236}">
                <a16:creationId xmlns:a16="http://schemas.microsoft.com/office/drawing/2014/main" id="{8786171E-F5AF-418C-803D-AE3676C5C5BE}"/>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585558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381000" y="1600200"/>
            <a:ext cx="7696200" cy="4495800"/>
          </a:xfrm>
        </p:spPr>
        <p:txBody>
          <a:bodyPr>
            <a:normAutofit fontScale="77500" lnSpcReduction="20000"/>
          </a:bodyPr>
          <a:lstStyle/>
          <a:p>
            <a:pPr marL="0" indent="0">
              <a:buNone/>
            </a:pPr>
            <a:r>
              <a:rPr lang="en-US" sz="2600" dirty="0"/>
              <a:t>G.S. 115C-325.3(b)Superintendent Recommendation to Local Board. – </a:t>
            </a:r>
          </a:p>
          <a:p>
            <a:pPr marL="0" indent="0">
              <a:buNone/>
            </a:pPr>
            <a:r>
              <a:rPr lang="en-US" sz="2600" dirty="0"/>
              <a:t>Local boards of education shall employ teachers upon the recommendation of the superintendent. If a superintendent intends to recommend to the local board of education that a teacher be offered a new or renewed contract, the superintendent shall submit the recommendation to the local board for action and shall include in the recommendation the length of the term of contract. A superintendent shall only recommend a teacher for a contract of a term longer than one school year if the teacher has shown effectiveness as demonstrated by proficiency on the evaluation instrument. The local board may approve the superintendent's recommendation, may decide not to offer the teacher a new or renewed contract, or may decide to offer the teacher a renewed contract for a different term than recommended by the superintendent.</a:t>
            </a:r>
          </a:p>
          <a:p>
            <a:endParaRPr lang="en-US" dirty="0"/>
          </a:p>
        </p:txBody>
      </p:sp>
      <p:sp>
        <p:nvSpPr>
          <p:cNvPr id="4" name="Slide Number Placeholder 3">
            <a:extLst>
              <a:ext uri="{FF2B5EF4-FFF2-40B4-BE49-F238E27FC236}">
                <a16:creationId xmlns:a16="http://schemas.microsoft.com/office/drawing/2014/main" id="{06C28513-6A75-4056-BC88-71C822467654}"/>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2012131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533400" y="1752600"/>
            <a:ext cx="6347714" cy="3880773"/>
          </a:xfrm>
        </p:spPr>
        <p:txBody>
          <a:bodyPr>
            <a:normAutofit/>
          </a:bodyPr>
          <a:lstStyle/>
          <a:p>
            <a:pPr marL="0" indent="0">
              <a:buNone/>
            </a:pPr>
            <a:r>
              <a:rPr lang="en-US" u="sng" dirty="0"/>
              <a:t>Length of Contract</a:t>
            </a:r>
            <a:r>
              <a:rPr lang="en-US" dirty="0"/>
              <a:t> (G.S. § 115C-325.3(a)):</a:t>
            </a:r>
            <a:br>
              <a:rPr lang="en-US" dirty="0"/>
            </a:br>
            <a:endParaRPr lang="en-US" u="sng" dirty="0"/>
          </a:p>
          <a:p>
            <a:r>
              <a:rPr lang="en-US" dirty="0"/>
              <a:t>Teachers with </a:t>
            </a:r>
            <a:r>
              <a:rPr lang="en-US" u="sng" dirty="0"/>
              <a:t>less than three (3) years in the LEA </a:t>
            </a:r>
            <a:r>
              <a:rPr lang="en-US" dirty="0"/>
              <a:t>are </a:t>
            </a:r>
            <a:r>
              <a:rPr lang="en-US" b="1" i="1" dirty="0"/>
              <a:t>only eligible</a:t>
            </a:r>
            <a:r>
              <a:rPr lang="en-US" dirty="0"/>
              <a:t> to receive a </a:t>
            </a:r>
            <a:r>
              <a:rPr lang="en-US" u="sng" dirty="0"/>
              <a:t>one (1) year contract.</a:t>
            </a:r>
            <a:br>
              <a:rPr lang="en-US" u="sng" dirty="0"/>
            </a:br>
            <a:endParaRPr lang="en-US" u="sng" dirty="0"/>
          </a:p>
          <a:p>
            <a:r>
              <a:rPr lang="en-US" dirty="0"/>
              <a:t>Teachers with </a:t>
            </a:r>
            <a:r>
              <a:rPr lang="en-US" u="sng" dirty="0"/>
              <a:t>at least three (3) years in the LEA</a:t>
            </a:r>
            <a:r>
              <a:rPr lang="en-US" dirty="0"/>
              <a:t> can receive employment contracts for terms of </a:t>
            </a:r>
            <a:r>
              <a:rPr lang="en-US" u="sng" dirty="0"/>
              <a:t>one (1), two (2), or four (4) years.</a:t>
            </a:r>
          </a:p>
          <a:p>
            <a:endParaRPr lang="en-US" dirty="0"/>
          </a:p>
          <a:p>
            <a:endParaRPr lang="en-US" dirty="0"/>
          </a:p>
        </p:txBody>
      </p:sp>
      <p:sp>
        <p:nvSpPr>
          <p:cNvPr id="4" name="Slide Number Placeholder 3">
            <a:extLst>
              <a:ext uri="{FF2B5EF4-FFF2-40B4-BE49-F238E27FC236}">
                <a16:creationId xmlns:a16="http://schemas.microsoft.com/office/drawing/2014/main" id="{DABEDF6B-3080-4FAC-BCF4-5A1C8125D553}"/>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53023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533400"/>
          </a:xfrm>
        </p:spPr>
        <p:txBody>
          <a:bodyPr>
            <a:normAutofit fontScale="90000"/>
          </a:bodyPr>
          <a:lstStyle/>
          <a:p>
            <a:r>
              <a:rPr lang="en-US" dirty="0"/>
              <a:t>CONTRACT TEACHERS</a:t>
            </a:r>
          </a:p>
        </p:txBody>
      </p:sp>
      <p:sp>
        <p:nvSpPr>
          <p:cNvPr id="3" name="Content Placeholder 2"/>
          <p:cNvSpPr>
            <a:spLocks noGrp="1"/>
          </p:cNvSpPr>
          <p:nvPr>
            <p:ph idx="1"/>
          </p:nvPr>
        </p:nvSpPr>
        <p:spPr>
          <a:xfrm>
            <a:off x="609600" y="1143000"/>
            <a:ext cx="6781800" cy="5029200"/>
          </a:xfrm>
        </p:spPr>
        <p:txBody>
          <a:bodyPr>
            <a:normAutofit/>
          </a:bodyPr>
          <a:lstStyle/>
          <a:p>
            <a:pPr marL="0" indent="0">
              <a:buNone/>
            </a:pPr>
            <a:r>
              <a:rPr lang="en-US" sz="2400" u="sng" dirty="0"/>
              <a:t>Nonrenewals</a:t>
            </a:r>
            <a:r>
              <a:rPr lang="en-US" sz="2400" dirty="0"/>
              <a:t> (G.S. 115C-325.3(d)(e)(f)):</a:t>
            </a:r>
          </a:p>
          <a:p>
            <a:r>
              <a:rPr lang="en-US" sz="2400" dirty="0"/>
              <a:t>Superintendent gives notice to teacher by June 1 of decision not to recommend a new contract.  No reasons are required to be provided. (G.S. 115C-325.3(d)).</a:t>
            </a:r>
          </a:p>
          <a:p>
            <a:r>
              <a:rPr lang="en-US" sz="2400" dirty="0"/>
              <a:t>Teacher has the right to petition board for a hearing within 10 days of receipt of superintendent’s notice.  Board has complete discretion whether or not to grant hearing and must notify teacher.  There is no </a:t>
            </a:r>
            <a:r>
              <a:rPr lang="en-US" sz="2400" u="sng" dirty="0"/>
              <a:t>right</a:t>
            </a:r>
            <a:r>
              <a:rPr lang="en-US" sz="2400" dirty="0"/>
              <a:t> to a hearing or to appeal to court.</a:t>
            </a:r>
          </a:p>
        </p:txBody>
      </p:sp>
      <p:sp>
        <p:nvSpPr>
          <p:cNvPr id="4" name="Slide Number Placeholder 3">
            <a:extLst>
              <a:ext uri="{FF2B5EF4-FFF2-40B4-BE49-F238E27FC236}">
                <a16:creationId xmlns:a16="http://schemas.microsoft.com/office/drawing/2014/main" id="{A91BEA48-6AC5-4DFD-81A2-9D10F1E421D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74407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609600"/>
          </a:xfrm>
        </p:spPr>
        <p:txBody>
          <a:bodyPr>
            <a:normAutofit fontScale="90000"/>
          </a:bodyPr>
          <a:lstStyle/>
          <a:p>
            <a:r>
              <a:rPr lang="en-US" dirty="0"/>
              <a:t>CONTRACT TEACHERS</a:t>
            </a:r>
          </a:p>
        </p:txBody>
      </p:sp>
      <p:sp>
        <p:nvSpPr>
          <p:cNvPr id="3" name="Content Placeholder 2"/>
          <p:cNvSpPr>
            <a:spLocks noGrp="1"/>
          </p:cNvSpPr>
          <p:nvPr>
            <p:ph idx="1"/>
          </p:nvPr>
        </p:nvSpPr>
        <p:spPr>
          <a:xfrm>
            <a:off x="228600" y="1219200"/>
            <a:ext cx="7543800" cy="4876800"/>
          </a:xfrm>
        </p:spPr>
        <p:txBody>
          <a:bodyPr>
            <a:normAutofit/>
          </a:bodyPr>
          <a:lstStyle/>
          <a:p>
            <a:pPr marL="0" indent="0">
              <a:buNone/>
            </a:pPr>
            <a:r>
              <a:rPr lang="en-US" sz="2400" u="sng" dirty="0"/>
              <a:t>Nonrenewals</a:t>
            </a:r>
            <a:r>
              <a:rPr lang="en-US" sz="2400" dirty="0"/>
              <a:t> (G.S. 115C-325.3(d)(e)(f)):</a:t>
            </a:r>
          </a:p>
          <a:p>
            <a:r>
              <a:rPr lang="en-US" sz="2400" dirty="0"/>
              <a:t>Board shall notify teacher of decision to not renew by June 15, unless it decides to grant a hearing.</a:t>
            </a:r>
          </a:p>
          <a:p>
            <a:r>
              <a:rPr lang="en-US" sz="2400" dirty="0"/>
              <a:t>If board grants a hearing it is conducted under G.S. 115C-45(c) and board must notify teacher of its decision within 10 days of hearing or later date agreed to </a:t>
            </a:r>
            <a:r>
              <a:rPr lang="en-US" sz="2400" u="sng" dirty="0"/>
              <a:t>in writing</a:t>
            </a:r>
            <a:r>
              <a:rPr lang="en-US" sz="2400" dirty="0"/>
              <a:t> by superintendent and teacher.</a:t>
            </a:r>
          </a:p>
          <a:p>
            <a:r>
              <a:rPr lang="en-US" sz="2400" dirty="0"/>
              <a:t>Decision (by superintendent or the board) not to offer renewed contract may not be arbitrary, capricious, personal, political, discriminatory, or on any basis prohibited by state or federal law</a:t>
            </a:r>
            <a:r>
              <a:rPr lang="en-US" dirty="0"/>
              <a:t>.</a:t>
            </a:r>
          </a:p>
          <a:p>
            <a:endParaRPr lang="en-US" dirty="0"/>
          </a:p>
        </p:txBody>
      </p:sp>
      <p:sp>
        <p:nvSpPr>
          <p:cNvPr id="4" name="Slide Number Placeholder 3">
            <a:extLst>
              <a:ext uri="{FF2B5EF4-FFF2-40B4-BE49-F238E27FC236}">
                <a16:creationId xmlns:a16="http://schemas.microsoft.com/office/drawing/2014/main" id="{BDD30A6D-2193-46CE-A356-FF1E20DCAFDE}"/>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413644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228600" y="1270000"/>
            <a:ext cx="7924800" cy="4953000"/>
          </a:xfrm>
        </p:spPr>
        <p:txBody>
          <a:bodyPr>
            <a:normAutofit/>
          </a:bodyPr>
          <a:lstStyle/>
          <a:p>
            <a:pPr marL="0" indent="0">
              <a:buNone/>
            </a:pPr>
            <a:r>
              <a:rPr lang="en-US" sz="2400" u="sng" dirty="0"/>
              <a:t>Nonrenewals</a:t>
            </a:r>
            <a:r>
              <a:rPr lang="en-US" sz="2400" dirty="0"/>
              <a:t> (G.S. 115C-325.3(d)(e)(f)):</a:t>
            </a:r>
          </a:p>
          <a:p>
            <a:r>
              <a:rPr lang="en-US" sz="2400" dirty="0"/>
              <a:t>If teacher does not receive a new contract offer or notice of nonrenewal and continues to teach without a contract, the board, upon discovery of this, shall either:</a:t>
            </a:r>
          </a:p>
          <a:p>
            <a:pPr lvl="1"/>
            <a:r>
              <a:rPr lang="en-US" sz="2400" dirty="0"/>
              <a:t>Offer a contract expiring no later than June 30 of the current school year; </a:t>
            </a:r>
            <a:r>
              <a:rPr lang="en-US" sz="2400" u="sng" dirty="0"/>
              <a:t>or</a:t>
            </a:r>
            <a:endParaRPr lang="en-US" sz="2400" dirty="0"/>
          </a:p>
          <a:p>
            <a:pPr lvl="1"/>
            <a:r>
              <a:rPr lang="en-US" sz="2400" dirty="0"/>
              <a:t>Dismiss the teacher without a hearing or appeal (this teacher is “considered an at-will employee”) and provide one additional month of pay.</a:t>
            </a:r>
          </a:p>
        </p:txBody>
      </p:sp>
      <p:sp>
        <p:nvSpPr>
          <p:cNvPr id="4" name="Slide Number Placeholder 3">
            <a:extLst>
              <a:ext uri="{FF2B5EF4-FFF2-40B4-BE49-F238E27FC236}">
                <a16:creationId xmlns:a16="http://schemas.microsoft.com/office/drawing/2014/main" id="{DB1E19CC-DE3C-4EF9-830B-066C113CEE04}"/>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86961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45">
                                          <p:stCondLst>
                                            <p:cond delay="0"/>
                                          </p:stCondLst>
                                        </p:cTn>
                                        <p:tgtEl>
                                          <p:spTgt spid="3">
                                            <p:txEl>
                                              <p:pRg st="2" end="2"/>
                                            </p:txEl>
                                          </p:spTgt>
                                        </p:tgtEl>
                                      </p:cBhvr>
                                    </p:animEffect>
                                    <p:anim calcmode="lin" valueType="num">
                                      <p:cBhvr>
                                        <p:cTn id="8" dur="456"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7">
                                          <p:stCondLst>
                                            <p:cond delay="163"/>
                                          </p:stCondLst>
                                        </p:cTn>
                                        <p:tgtEl>
                                          <p:spTgt spid="3">
                                            <p:txEl>
                                              <p:pRg st="2" end="2"/>
                                            </p:txEl>
                                          </p:spTgt>
                                        </p:tgtEl>
                                      </p:cBhvr>
                                      <p:to x="100000" y="60000"/>
                                    </p:animScale>
                                    <p:animScale>
                                      <p:cBhvr>
                                        <p:cTn id="14" dur="42" decel="50000">
                                          <p:stCondLst>
                                            <p:cond delay="169"/>
                                          </p:stCondLst>
                                        </p:cTn>
                                        <p:tgtEl>
                                          <p:spTgt spid="3">
                                            <p:txEl>
                                              <p:pRg st="2" end="2"/>
                                            </p:txEl>
                                          </p:spTgt>
                                        </p:tgtEl>
                                      </p:cBhvr>
                                      <p:to x="100000" y="100000"/>
                                    </p:animScale>
                                    <p:animScale>
                                      <p:cBhvr>
                                        <p:cTn id="15" dur="7">
                                          <p:stCondLst>
                                            <p:cond delay="328"/>
                                          </p:stCondLst>
                                        </p:cTn>
                                        <p:tgtEl>
                                          <p:spTgt spid="3">
                                            <p:txEl>
                                              <p:pRg st="2" end="2"/>
                                            </p:txEl>
                                          </p:spTgt>
                                        </p:tgtEl>
                                      </p:cBhvr>
                                      <p:to x="100000" y="80000"/>
                                    </p:animScale>
                                    <p:animScale>
                                      <p:cBhvr>
                                        <p:cTn id="16" dur="42" decel="50000">
                                          <p:stCondLst>
                                            <p:cond delay="335"/>
                                          </p:stCondLst>
                                        </p:cTn>
                                        <p:tgtEl>
                                          <p:spTgt spid="3">
                                            <p:txEl>
                                              <p:pRg st="2" end="2"/>
                                            </p:txEl>
                                          </p:spTgt>
                                        </p:tgtEl>
                                      </p:cBhvr>
                                      <p:to x="100000" y="100000"/>
                                    </p:animScale>
                                    <p:animScale>
                                      <p:cBhvr>
                                        <p:cTn id="17" dur="7">
                                          <p:stCondLst>
                                            <p:cond delay="411"/>
                                          </p:stCondLst>
                                        </p:cTn>
                                        <p:tgtEl>
                                          <p:spTgt spid="3">
                                            <p:txEl>
                                              <p:pRg st="2" end="2"/>
                                            </p:txEl>
                                          </p:spTgt>
                                        </p:tgtEl>
                                      </p:cBhvr>
                                      <p:to x="100000" y="90000"/>
                                    </p:animScale>
                                    <p:animScale>
                                      <p:cBhvr>
                                        <p:cTn id="18" dur="42" decel="50000">
                                          <p:stCondLst>
                                            <p:cond delay="417"/>
                                          </p:stCondLst>
                                        </p:cTn>
                                        <p:tgtEl>
                                          <p:spTgt spid="3">
                                            <p:txEl>
                                              <p:pRg st="2" end="2"/>
                                            </p:txEl>
                                          </p:spTgt>
                                        </p:tgtEl>
                                      </p:cBhvr>
                                      <p:to x="100000" y="100000"/>
                                    </p:animScale>
                                    <p:animScale>
                                      <p:cBhvr>
                                        <p:cTn id="19" dur="7">
                                          <p:stCondLst>
                                            <p:cond delay="452"/>
                                          </p:stCondLst>
                                        </p:cTn>
                                        <p:tgtEl>
                                          <p:spTgt spid="3">
                                            <p:txEl>
                                              <p:pRg st="2" end="2"/>
                                            </p:txEl>
                                          </p:spTgt>
                                        </p:tgtEl>
                                      </p:cBhvr>
                                      <p:to x="100000" y="95000"/>
                                    </p:animScale>
                                    <p:animScale>
                                      <p:cBhvr>
                                        <p:cTn id="20" dur="42" decel="50000">
                                          <p:stCondLst>
                                            <p:cond delay="459"/>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145">
                                          <p:stCondLst>
                                            <p:cond delay="0"/>
                                          </p:stCondLst>
                                        </p:cTn>
                                        <p:tgtEl>
                                          <p:spTgt spid="3">
                                            <p:txEl>
                                              <p:pRg st="3" end="3"/>
                                            </p:txEl>
                                          </p:spTgt>
                                        </p:tgtEl>
                                      </p:cBhvr>
                                    </p:animEffect>
                                    <p:anim calcmode="lin" valueType="num">
                                      <p:cBhvr>
                                        <p:cTn id="26" dur="456"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7">
                                          <p:stCondLst>
                                            <p:cond delay="163"/>
                                          </p:stCondLst>
                                        </p:cTn>
                                        <p:tgtEl>
                                          <p:spTgt spid="3">
                                            <p:txEl>
                                              <p:pRg st="3" end="3"/>
                                            </p:txEl>
                                          </p:spTgt>
                                        </p:tgtEl>
                                      </p:cBhvr>
                                      <p:to x="100000" y="60000"/>
                                    </p:animScale>
                                    <p:animScale>
                                      <p:cBhvr>
                                        <p:cTn id="32" dur="42" decel="50000">
                                          <p:stCondLst>
                                            <p:cond delay="169"/>
                                          </p:stCondLst>
                                        </p:cTn>
                                        <p:tgtEl>
                                          <p:spTgt spid="3">
                                            <p:txEl>
                                              <p:pRg st="3" end="3"/>
                                            </p:txEl>
                                          </p:spTgt>
                                        </p:tgtEl>
                                      </p:cBhvr>
                                      <p:to x="100000" y="100000"/>
                                    </p:animScale>
                                    <p:animScale>
                                      <p:cBhvr>
                                        <p:cTn id="33" dur="7">
                                          <p:stCondLst>
                                            <p:cond delay="328"/>
                                          </p:stCondLst>
                                        </p:cTn>
                                        <p:tgtEl>
                                          <p:spTgt spid="3">
                                            <p:txEl>
                                              <p:pRg st="3" end="3"/>
                                            </p:txEl>
                                          </p:spTgt>
                                        </p:tgtEl>
                                      </p:cBhvr>
                                      <p:to x="100000" y="80000"/>
                                    </p:animScale>
                                    <p:animScale>
                                      <p:cBhvr>
                                        <p:cTn id="34" dur="42" decel="50000">
                                          <p:stCondLst>
                                            <p:cond delay="335"/>
                                          </p:stCondLst>
                                        </p:cTn>
                                        <p:tgtEl>
                                          <p:spTgt spid="3">
                                            <p:txEl>
                                              <p:pRg st="3" end="3"/>
                                            </p:txEl>
                                          </p:spTgt>
                                        </p:tgtEl>
                                      </p:cBhvr>
                                      <p:to x="100000" y="100000"/>
                                    </p:animScale>
                                    <p:animScale>
                                      <p:cBhvr>
                                        <p:cTn id="35" dur="7">
                                          <p:stCondLst>
                                            <p:cond delay="411"/>
                                          </p:stCondLst>
                                        </p:cTn>
                                        <p:tgtEl>
                                          <p:spTgt spid="3">
                                            <p:txEl>
                                              <p:pRg st="3" end="3"/>
                                            </p:txEl>
                                          </p:spTgt>
                                        </p:tgtEl>
                                      </p:cBhvr>
                                      <p:to x="100000" y="90000"/>
                                    </p:animScale>
                                    <p:animScale>
                                      <p:cBhvr>
                                        <p:cTn id="36" dur="42" decel="50000">
                                          <p:stCondLst>
                                            <p:cond delay="417"/>
                                          </p:stCondLst>
                                        </p:cTn>
                                        <p:tgtEl>
                                          <p:spTgt spid="3">
                                            <p:txEl>
                                              <p:pRg st="3" end="3"/>
                                            </p:txEl>
                                          </p:spTgt>
                                        </p:tgtEl>
                                      </p:cBhvr>
                                      <p:to x="100000" y="100000"/>
                                    </p:animScale>
                                    <p:animScale>
                                      <p:cBhvr>
                                        <p:cTn id="37" dur="7">
                                          <p:stCondLst>
                                            <p:cond delay="452"/>
                                          </p:stCondLst>
                                        </p:cTn>
                                        <p:tgtEl>
                                          <p:spTgt spid="3">
                                            <p:txEl>
                                              <p:pRg st="3" end="3"/>
                                            </p:txEl>
                                          </p:spTgt>
                                        </p:tgtEl>
                                      </p:cBhvr>
                                      <p:to x="100000" y="95000"/>
                                    </p:animScale>
                                    <p:animScale>
                                      <p:cBhvr>
                                        <p:cTn id="38" dur="42" decel="50000">
                                          <p:stCondLst>
                                            <p:cond delay="459"/>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87362"/>
          </a:xfrm>
        </p:spPr>
        <p:txBody>
          <a:bodyPr>
            <a:normAutofit fontScale="90000"/>
          </a:bodyPr>
          <a:lstStyle/>
          <a:p>
            <a:r>
              <a:rPr lang="en-US" dirty="0"/>
              <a:t>CONTRACT TEACHERS</a:t>
            </a:r>
          </a:p>
        </p:txBody>
      </p:sp>
      <p:sp>
        <p:nvSpPr>
          <p:cNvPr id="3" name="Content Placeholder 2"/>
          <p:cNvSpPr>
            <a:spLocks noGrp="1"/>
          </p:cNvSpPr>
          <p:nvPr>
            <p:ph idx="1"/>
          </p:nvPr>
        </p:nvSpPr>
        <p:spPr>
          <a:xfrm>
            <a:off x="381000" y="990600"/>
            <a:ext cx="7467600" cy="5040745"/>
          </a:xfrm>
        </p:spPr>
        <p:txBody>
          <a:bodyPr>
            <a:normAutofit fontScale="85000" lnSpcReduction="20000"/>
          </a:bodyPr>
          <a:lstStyle/>
          <a:p>
            <a:pPr marL="0" indent="0">
              <a:buNone/>
            </a:pPr>
            <a:r>
              <a:rPr lang="en-US" sz="2400" u="sng" dirty="0"/>
              <a:t>Dismisssal or Demotion</a:t>
            </a:r>
            <a:r>
              <a:rPr lang="en-US" sz="2400" dirty="0"/>
              <a:t> (G.S. 115C-325.3(c). -325.4, -325.6 and -325.7):</a:t>
            </a:r>
          </a:p>
          <a:p>
            <a:r>
              <a:rPr lang="en-US" sz="2400" dirty="0"/>
              <a:t>Same 15 grounds as in tenure law, but in different order.</a:t>
            </a:r>
          </a:p>
          <a:p>
            <a:r>
              <a:rPr lang="en-US" sz="2400" dirty="0"/>
              <a:t>Inadequate performance is defined in G.S. 115C-325.4(a)(1):</a:t>
            </a:r>
          </a:p>
          <a:p>
            <a:pPr lvl="1"/>
            <a:r>
              <a:rPr lang="en-US" sz="2400" dirty="0"/>
              <a:t>Still must look to evaluation data and local board standards</a:t>
            </a:r>
          </a:p>
          <a:p>
            <a:pPr lvl="1"/>
            <a:r>
              <a:rPr lang="en-US" sz="2400" dirty="0"/>
              <a:t>Failure to be proficient “on any standard” of the evaluation</a:t>
            </a:r>
          </a:p>
          <a:p>
            <a:pPr lvl="1"/>
            <a:r>
              <a:rPr lang="en-US" sz="2400" dirty="0"/>
              <a:t>Otherwise performing below standard</a:t>
            </a:r>
          </a:p>
          <a:p>
            <a:pPr marL="342900" lvl="1" indent="0">
              <a:buNone/>
            </a:pPr>
            <a:endParaRPr lang="en-US" sz="2400" dirty="0"/>
          </a:p>
          <a:p>
            <a:pPr marL="0" indent="0">
              <a:buNone/>
            </a:pPr>
            <a:r>
              <a:rPr lang="en-US" sz="2400" u="sng" dirty="0"/>
              <a:t>Procedure for Notice of intent to recommend dismissal</a:t>
            </a:r>
            <a:r>
              <a:rPr lang="en-US" sz="2400" dirty="0"/>
              <a:t> or demotion under G.S. 115C-325.6 is essentially the same as under tenure law.</a:t>
            </a:r>
          </a:p>
          <a:p>
            <a:r>
              <a:rPr lang="en-US" sz="2400" dirty="0"/>
              <a:t>Hearing is only before school board under G.S. 115C-325.7.  No option for separate hearing before state-appointed hearing officer, as under tenure law.</a:t>
            </a:r>
          </a:p>
          <a:p>
            <a:pPr lvl="1"/>
            <a:endParaRPr lang="en-US" dirty="0"/>
          </a:p>
          <a:p>
            <a:endParaRPr lang="en-US" dirty="0"/>
          </a:p>
        </p:txBody>
      </p:sp>
      <p:sp>
        <p:nvSpPr>
          <p:cNvPr id="4" name="Slide Number Placeholder 3">
            <a:extLst>
              <a:ext uri="{FF2B5EF4-FFF2-40B4-BE49-F238E27FC236}">
                <a16:creationId xmlns:a16="http://schemas.microsoft.com/office/drawing/2014/main" id="{8896383A-1802-48D2-8420-62EE885BA93C}"/>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135374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E121-2E81-40D3-A401-197EB1564E0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9922EDF5-F9E8-4AE7-95ED-0F27C07F5059}"/>
              </a:ext>
            </a:extLst>
          </p:cNvPr>
          <p:cNvSpPr>
            <a:spLocks noGrp="1"/>
          </p:cNvSpPr>
          <p:nvPr>
            <p:ph idx="1"/>
          </p:nvPr>
        </p:nvSpPr>
        <p:spPr>
          <a:xfrm>
            <a:off x="152400" y="1752600"/>
            <a:ext cx="7924802" cy="3880773"/>
          </a:xfrm>
        </p:spPr>
        <p:txBody>
          <a:bodyPr>
            <a:normAutofit fontScale="92500" lnSpcReduction="10000"/>
          </a:bodyPr>
          <a:lstStyle/>
          <a:p>
            <a:pPr marL="0" lvl="0" indent="0">
              <a:buNone/>
            </a:pPr>
            <a:r>
              <a:rPr lang="en-US" sz="2400" b="1" u="sng" dirty="0"/>
              <a:t>CONTRACTS - The Time is NOW! </a:t>
            </a:r>
            <a:br>
              <a:rPr lang="en-US" sz="2400" u="sng" dirty="0"/>
            </a:br>
            <a:endParaRPr lang="en-US" sz="2400" dirty="0"/>
          </a:p>
          <a:p>
            <a:r>
              <a:rPr lang="en-US" sz="2400" dirty="0"/>
              <a:t>2017 Contract Provisions-Omnibus Education Law Changes </a:t>
            </a:r>
            <a:br>
              <a:rPr lang="en-US" sz="2400" dirty="0"/>
            </a:br>
            <a:r>
              <a:rPr lang="en-US" sz="2400" dirty="0"/>
              <a:t>Session Law 2017-157 (H.B.155) </a:t>
            </a:r>
            <a:br>
              <a:rPr lang="en-US" sz="2400" dirty="0"/>
            </a:br>
            <a:endParaRPr lang="en-US" sz="2400" dirty="0"/>
          </a:p>
          <a:p>
            <a:r>
              <a:rPr lang="en-US" sz="2400" dirty="0"/>
              <a:t>Administrator &amp; Teacher Contract Employment Questions</a:t>
            </a:r>
            <a:br>
              <a:rPr lang="en-US" sz="2400" dirty="0"/>
            </a:br>
            <a:endParaRPr lang="en-US" sz="2400" dirty="0"/>
          </a:p>
          <a:p>
            <a:r>
              <a:rPr lang="en-US" sz="2400" dirty="0"/>
              <a:t>“Excellent Educators for Every Classroom” </a:t>
            </a:r>
            <a:br>
              <a:rPr lang="en-US" sz="2400" dirty="0"/>
            </a:br>
            <a:r>
              <a:rPr lang="en-US" sz="2400" dirty="0"/>
              <a:t>Session Law 2017-187 (</a:t>
            </a:r>
            <a:r>
              <a:rPr lang="en-US" sz="2400" dirty="0" err="1"/>
              <a:t>S.B</a:t>
            </a:r>
            <a:r>
              <a:rPr lang="en-US" sz="2400" dirty="0"/>
              <a:t>. 599)</a:t>
            </a:r>
          </a:p>
          <a:p>
            <a:pPr marL="0" indent="0">
              <a:buNone/>
            </a:pPr>
            <a:r>
              <a:rPr lang="en-US" sz="2400" dirty="0"/>
              <a:t> </a:t>
            </a:r>
          </a:p>
          <a:p>
            <a:pPr marL="0" lvl="0" indent="0">
              <a:buNone/>
            </a:pPr>
            <a:endParaRPr lang="en-US" sz="2000" dirty="0"/>
          </a:p>
        </p:txBody>
      </p:sp>
      <p:sp>
        <p:nvSpPr>
          <p:cNvPr id="4" name="Slide Number Placeholder 3">
            <a:extLst>
              <a:ext uri="{FF2B5EF4-FFF2-40B4-BE49-F238E27FC236}">
                <a16:creationId xmlns:a16="http://schemas.microsoft.com/office/drawing/2014/main" id="{D1A69C13-CAC6-46A9-9402-46735CE5E82C}"/>
              </a:ext>
            </a:extLst>
          </p:cNvPr>
          <p:cNvSpPr>
            <a:spLocks noGrp="1"/>
          </p:cNvSpPr>
          <p:nvPr>
            <p:ph type="sldNum" sz="quarter" idx="12"/>
          </p:nvPr>
        </p:nvSpPr>
        <p:spPr>
          <a:xfrm>
            <a:off x="7820883" y="6411248"/>
            <a:ext cx="512638" cy="365125"/>
          </a:xfrm>
        </p:spPr>
        <p:txBody>
          <a:bodyPr/>
          <a:lstStyle/>
          <a:p>
            <a:pPr>
              <a:defRPr/>
            </a:pPr>
            <a:fld id="{514190DA-AF94-4D0A-93CE-2F31C571C7B8}"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140280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br>
              <a:rPr lang="en-US" dirty="0"/>
            </a:br>
            <a:endParaRPr lang="en-US" dirty="0"/>
          </a:p>
        </p:txBody>
      </p:sp>
      <p:sp>
        <p:nvSpPr>
          <p:cNvPr id="3" name="Content Placeholder 2"/>
          <p:cNvSpPr>
            <a:spLocks noGrp="1"/>
          </p:cNvSpPr>
          <p:nvPr>
            <p:ph idx="1"/>
          </p:nvPr>
        </p:nvSpPr>
        <p:spPr>
          <a:xfrm>
            <a:off x="430655" y="1676400"/>
            <a:ext cx="6705600" cy="3886200"/>
          </a:xfrm>
        </p:spPr>
        <p:txBody>
          <a:bodyPr>
            <a:normAutofit fontScale="92500" lnSpcReduction="10000"/>
          </a:bodyPr>
          <a:lstStyle/>
          <a:p>
            <a:r>
              <a:rPr lang="en-US" dirty="0"/>
              <a:t>New G.S. 115C-325.8 provides for appeal to Superior Court only on grounds that the decision was:</a:t>
            </a:r>
          </a:p>
          <a:p>
            <a:pPr lvl="1"/>
            <a:r>
              <a:rPr lang="en-US" dirty="0"/>
              <a:t>In violation of constitutional provisions;</a:t>
            </a:r>
          </a:p>
          <a:p>
            <a:pPr lvl="1"/>
            <a:r>
              <a:rPr lang="en-US" dirty="0"/>
              <a:t>In excess of board’s authority or jurisdiction.</a:t>
            </a:r>
          </a:p>
          <a:p>
            <a:pPr lvl="1"/>
            <a:r>
              <a:rPr lang="en-US" dirty="0"/>
              <a:t>Made upon unlawful procedure.</a:t>
            </a:r>
          </a:p>
          <a:p>
            <a:pPr lvl="1"/>
            <a:r>
              <a:rPr lang="en-US" dirty="0"/>
              <a:t>Affected by other error of law.</a:t>
            </a:r>
          </a:p>
          <a:p>
            <a:pPr lvl="1"/>
            <a:r>
              <a:rPr lang="en-US" dirty="0"/>
              <a:t>Unsupported by substantial evidence.</a:t>
            </a:r>
          </a:p>
          <a:p>
            <a:pPr lvl="1"/>
            <a:r>
              <a:rPr lang="en-US" dirty="0"/>
              <a:t>Arbitrary or capricious.</a:t>
            </a:r>
          </a:p>
          <a:p>
            <a:pPr indent="-285750"/>
            <a:r>
              <a:rPr lang="en-US" dirty="0"/>
              <a:t>Superior court may affirm or reverse board’s decision or send the case back to the board, but it “shall </a:t>
            </a:r>
            <a:r>
              <a:rPr lang="en-US" u="sng" dirty="0"/>
              <a:t>not</a:t>
            </a:r>
            <a:r>
              <a:rPr lang="en-US" dirty="0"/>
              <a:t>” award monetary damages or direct the board to enter into an employment contract of more than one year ending June 30.</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E38E52A-C41F-49E9-8869-EC6387A5A4CB}"/>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1729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9" y="1676400"/>
            <a:ext cx="6347714" cy="4114800"/>
          </a:xfrm>
        </p:spPr>
        <p:txBody>
          <a:bodyPr>
            <a:normAutofit fontScale="77500" lnSpcReduction="20000"/>
          </a:bodyPr>
          <a:lstStyle/>
          <a:p>
            <a:pPr marL="0" indent="0">
              <a:buNone/>
            </a:pPr>
            <a:r>
              <a:rPr lang="en-US" sz="2400" u="sng" dirty="0"/>
              <a:t>Length of Contract after July 1, 2018:</a:t>
            </a:r>
          </a:p>
          <a:p>
            <a:r>
              <a:rPr lang="en-US" sz="2400" dirty="0"/>
              <a:t>Base requirements for two (2) and four (4) year contracts:</a:t>
            </a:r>
          </a:p>
          <a:p>
            <a:pPr lvl="1"/>
            <a:r>
              <a:rPr lang="en-US" sz="2400" dirty="0"/>
              <a:t>Teacher must have taught </a:t>
            </a:r>
            <a:r>
              <a:rPr lang="en-US" sz="2400" u="sng" dirty="0"/>
              <a:t>in the LEA</a:t>
            </a:r>
            <a:r>
              <a:rPr lang="en-US" sz="2400" dirty="0"/>
              <a:t> for </a:t>
            </a:r>
            <a:r>
              <a:rPr lang="en-US" sz="2400" u="sng" dirty="0"/>
              <a:t>at least three (3) years</a:t>
            </a:r>
            <a:r>
              <a:rPr lang="en-US" sz="2400" dirty="0"/>
              <a:t>; </a:t>
            </a:r>
            <a:r>
              <a:rPr lang="en-US" sz="2400" u="sng" dirty="0"/>
              <a:t>AND</a:t>
            </a:r>
          </a:p>
          <a:p>
            <a:pPr lvl="1"/>
            <a:r>
              <a:rPr lang="en-US" sz="2400" dirty="0"/>
              <a:t>Teacher must be rated at least “Proficient” on the teacher evaluation instrument.</a:t>
            </a:r>
          </a:p>
          <a:p>
            <a:pPr lvl="1"/>
            <a:r>
              <a:rPr lang="en-US" sz="2400" dirty="0"/>
              <a:t>Renewal recommendation shall be for </a:t>
            </a:r>
            <a:r>
              <a:rPr lang="en-US" sz="2400" u="sng" dirty="0"/>
              <a:t>maximum of one (1) year</a:t>
            </a:r>
            <a:r>
              <a:rPr lang="en-US" sz="2400" dirty="0"/>
              <a:t> if teacher has </a:t>
            </a:r>
            <a:r>
              <a:rPr lang="en-US" sz="2400" u="sng" dirty="0"/>
              <a:t>not demonstrated proficiency</a:t>
            </a:r>
            <a:r>
              <a:rPr lang="en-US" sz="2400" dirty="0"/>
              <a:t> on the evaluation instrument. </a:t>
            </a:r>
            <a:br>
              <a:rPr lang="en-US" sz="2400" dirty="0"/>
            </a:br>
            <a:endParaRPr lang="en-US" sz="2400" dirty="0"/>
          </a:p>
          <a:p>
            <a:r>
              <a:rPr lang="en-US" sz="2600" dirty="0"/>
              <a:t>Superintendent can use </a:t>
            </a:r>
            <a:r>
              <a:rPr lang="en-US" sz="2600" u="sng" dirty="0"/>
              <a:t>additional criteria </a:t>
            </a:r>
            <a:r>
              <a:rPr lang="en-US" sz="2600" dirty="0"/>
              <a:t>when deciding on the length of teacher contracts. </a:t>
            </a:r>
          </a:p>
          <a:p>
            <a:pPr lvl="1"/>
            <a:endParaRPr lang="en-US" sz="24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A59D378-075B-4A50-980E-E15F00C6B02F}"/>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89046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0" y="1447800"/>
            <a:ext cx="7759700" cy="4597400"/>
          </a:xfrm>
        </p:spPr>
        <p:txBody>
          <a:bodyPr/>
          <a:lstStyle/>
          <a:p>
            <a:endParaRPr lang="en-US" u="sng" dirty="0"/>
          </a:p>
          <a:p>
            <a:r>
              <a:rPr lang="en-US" sz="2400" u="sng" dirty="0"/>
              <a:t>Query</a:t>
            </a:r>
            <a:r>
              <a:rPr lang="en-US" sz="2400" dirty="0"/>
              <a:t>:  What criteria, in addition to those required by law, may be considered when deciding the length of contract to offer or grant a teacher?</a:t>
            </a:r>
            <a:br>
              <a:rPr lang="en-US" sz="2400" dirty="0"/>
            </a:br>
            <a:endParaRPr lang="en-US" sz="2400" dirty="0"/>
          </a:p>
          <a:p>
            <a:pPr marL="400050" lvl="1" indent="0">
              <a:buNone/>
            </a:pPr>
            <a:r>
              <a:rPr lang="en-US" sz="2200" dirty="0"/>
              <a:t>	In addition to its length, contracts have other terms, conditions and a teacher 	salary for work performed.  A teacher and a district 	need each other.  Almost everything is negotiable. A long-term good relationship only enhances the performance of the district and the teacher.</a:t>
            </a:r>
          </a:p>
          <a:p>
            <a:endParaRPr lang="en-US" sz="2400" dirty="0"/>
          </a:p>
          <a:p>
            <a:endParaRPr lang="en-US" u="sng" dirty="0"/>
          </a:p>
          <a:p>
            <a:pPr marL="0" indent="0">
              <a:buNone/>
            </a:pPr>
            <a:endParaRPr lang="en-US" u="sng" dirty="0"/>
          </a:p>
        </p:txBody>
      </p:sp>
      <p:sp>
        <p:nvSpPr>
          <p:cNvPr id="4" name="Slide Number Placeholder 3">
            <a:extLst>
              <a:ext uri="{FF2B5EF4-FFF2-40B4-BE49-F238E27FC236}">
                <a16:creationId xmlns:a16="http://schemas.microsoft.com/office/drawing/2014/main" id="{EE4AFE6D-36A5-4CDC-8870-EE2C1BCC634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2151915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228600" y="1087437"/>
            <a:ext cx="7696200" cy="5650648"/>
          </a:xfrm>
        </p:spPr>
        <p:txBody>
          <a:bodyPr>
            <a:normAutofit/>
          </a:bodyPr>
          <a:lstStyle/>
          <a:p>
            <a:pPr marL="0" indent="0">
              <a:buNone/>
            </a:pPr>
            <a:endParaRPr lang="en-US" dirty="0"/>
          </a:p>
          <a:p>
            <a:r>
              <a:rPr lang="en-US" sz="2000" u="sng" dirty="0"/>
              <a:t>Query</a:t>
            </a:r>
            <a:r>
              <a:rPr lang="en-US" sz="2000" dirty="0"/>
              <a:t>: Why not grant all teachers 1-year contracts?</a:t>
            </a:r>
            <a:br>
              <a:rPr lang="en-US" sz="2000" dirty="0"/>
            </a:br>
            <a:endParaRPr lang="en-US" sz="2000" dirty="0"/>
          </a:p>
          <a:p>
            <a:pPr marL="0" indent="0">
              <a:buNone/>
            </a:pPr>
            <a:r>
              <a:rPr lang="en-US" sz="2000" dirty="0"/>
              <a:t>Pros: Good legal strategy for treating all teachers equally.</a:t>
            </a:r>
          </a:p>
          <a:p>
            <a:pPr marL="0" indent="0">
              <a:buNone/>
            </a:pPr>
            <a:r>
              <a:rPr lang="en-US" sz="2000" dirty="0"/>
              <a:t>	  Maintain maximum flexibility in era of uncertainty</a:t>
            </a:r>
            <a:br>
              <a:rPr lang="en-US" sz="2000" dirty="0"/>
            </a:br>
            <a:r>
              <a:rPr lang="en-US" sz="2000" dirty="0"/>
              <a:t>             (e.g., small class size; funding for art/music/</a:t>
            </a:r>
            <a:r>
              <a:rPr lang="en-US" sz="2000" dirty="0" err="1"/>
              <a:t>p.e.</a:t>
            </a:r>
            <a:r>
              <a:rPr lang="en-US" sz="2000" dirty="0"/>
              <a:t>/etc.;</a:t>
            </a:r>
            <a:br>
              <a:rPr lang="en-US" sz="2000" dirty="0"/>
            </a:br>
            <a:r>
              <a:rPr lang="en-US" sz="2000" dirty="0"/>
              <a:t>              overall funding; teacher pipeline problems; etc.)</a:t>
            </a:r>
            <a:br>
              <a:rPr lang="en-US" sz="2000" dirty="0"/>
            </a:br>
            <a:endParaRPr lang="en-US" sz="2000" dirty="0"/>
          </a:p>
          <a:p>
            <a:pPr marL="0" indent="0">
              <a:buNone/>
            </a:pPr>
            <a:r>
              <a:rPr lang="en-US" sz="2000" dirty="0"/>
              <a:t>Cons: Very unlikely to retain quality teachers.  </a:t>
            </a:r>
            <a:br>
              <a:rPr lang="en-US" sz="2000" dirty="0"/>
            </a:br>
            <a:r>
              <a:rPr lang="en-US" sz="2000" dirty="0"/>
              <a:t>	  Harder to recruit teachers with more than three  	 </a:t>
            </a:r>
            <a:br>
              <a:rPr lang="en-US" sz="2000" dirty="0"/>
            </a:br>
            <a:r>
              <a:rPr lang="en-US" sz="2000" dirty="0"/>
              <a:t>              years of experience.  </a:t>
            </a:r>
          </a:p>
          <a:p>
            <a:pPr marL="0" indent="0">
              <a:buNone/>
            </a:pPr>
            <a:r>
              <a:rPr lang="en-US" sz="2000" dirty="0"/>
              <a:t>	   Harder to recruit teachers in high demand/low supply.</a:t>
            </a:r>
            <a:br>
              <a:rPr lang="en-US" sz="2000" dirty="0"/>
            </a:br>
            <a:r>
              <a:rPr lang="en-US" sz="2000" dirty="0"/>
              <a:t>         Harder to recruit/retain teachers in low-performing </a:t>
            </a:r>
            <a:br>
              <a:rPr lang="en-US" sz="2000" dirty="0"/>
            </a:br>
            <a:r>
              <a:rPr lang="en-US" sz="2000" dirty="0"/>
              <a:t>              schools.</a:t>
            </a:r>
            <a:br>
              <a:rPr lang="en-US" sz="2000" dirty="0"/>
            </a:br>
            <a:r>
              <a:rPr lang="en-US" sz="2000" dirty="0"/>
              <a:t>         Harder to recruit/retain teachers in poorer systems with</a:t>
            </a:r>
            <a:br>
              <a:rPr lang="en-US" sz="2000" dirty="0"/>
            </a:br>
            <a:r>
              <a:rPr lang="en-US" sz="2000" dirty="0"/>
              <a:t>              low teacher supplements.</a:t>
            </a:r>
          </a:p>
          <a:p>
            <a:endParaRPr lang="en-US" dirty="0"/>
          </a:p>
          <a:p>
            <a:endParaRPr lang="en-US" dirty="0"/>
          </a:p>
        </p:txBody>
      </p:sp>
      <p:sp>
        <p:nvSpPr>
          <p:cNvPr id="4" name="Slide Number Placeholder 3">
            <a:extLst>
              <a:ext uri="{FF2B5EF4-FFF2-40B4-BE49-F238E27FC236}">
                <a16:creationId xmlns:a16="http://schemas.microsoft.com/office/drawing/2014/main" id="{A17DC377-9DB0-438E-BA68-9F0C93F99FF1}"/>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2295824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347713" cy="1320800"/>
          </a:xfrm>
        </p:spPr>
        <p:txBody>
          <a:bodyPr/>
          <a:lstStyle/>
          <a:p>
            <a:r>
              <a:rPr lang="en-US" dirty="0"/>
              <a:t>CONTRACT TEACHERS</a:t>
            </a:r>
          </a:p>
        </p:txBody>
      </p:sp>
      <p:sp>
        <p:nvSpPr>
          <p:cNvPr id="3" name="Content Placeholder 2"/>
          <p:cNvSpPr>
            <a:spLocks noGrp="1"/>
          </p:cNvSpPr>
          <p:nvPr>
            <p:ph idx="1"/>
          </p:nvPr>
        </p:nvSpPr>
        <p:spPr>
          <a:xfrm>
            <a:off x="457200" y="1147643"/>
            <a:ext cx="6934200" cy="5590441"/>
          </a:xfrm>
        </p:spPr>
        <p:txBody>
          <a:bodyPr>
            <a:normAutofit fontScale="25000" lnSpcReduction="20000"/>
          </a:bodyPr>
          <a:lstStyle/>
          <a:p>
            <a:pPr marL="0" indent="0">
              <a:buNone/>
            </a:pPr>
            <a:r>
              <a:rPr lang="en-US" sz="6400" b="1" dirty="0"/>
              <a:t>“ADDITIONAL CRITERIA” SOUNDS PROMISING…BUT </a:t>
            </a:r>
            <a:r>
              <a:rPr lang="en-US" sz="6400" b="1" u="sng" dirty="0"/>
              <a:t>RISKY!</a:t>
            </a:r>
            <a:br>
              <a:rPr lang="en-US" sz="6400" b="1" dirty="0"/>
            </a:br>
            <a:endParaRPr lang="en-US" sz="6400" b="1" dirty="0"/>
          </a:p>
          <a:p>
            <a:r>
              <a:rPr lang="en-US" sz="6400" dirty="0"/>
              <a:t>What contract length enhances quality teacher recruitment and retention?</a:t>
            </a:r>
            <a:br>
              <a:rPr lang="en-US" sz="6400" dirty="0"/>
            </a:br>
            <a:r>
              <a:rPr lang="en-US" sz="6400" dirty="0"/>
              <a:t> </a:t>
            </a:r>
            <a:br>
              <a:rPr lang="en-US" sz="6400" dirty="0"/>
            </a:br>
            <a:r>
              <a:rPr lang="en-US" sz="6400" dirty="0"/>
              <a:t>PRO: Longer teacher contract terms for the district mean less turnover, more ability to improve teaching and learning, and more stability in workplace.</a:t>
            </a:r>
          </a:p>
          <a:p>
            <a:pPr marL="0" indent="0">
              <a:buNone/>
            </a:pPr>
            <a:r>
              <a:rPr lang="en-US" sz="6400" dirty="0"/>
              <a:t>      CON: A teacher whose performance is declining can do a lot</a:t>
            </a:r>
            <a:br>
              <a:rPr lang="en-US" sz="6400" dirty="0"/>
            </a:br>
            <a:r>
              <a:rPr lang="en-US" sz="6400" dirty="0"/>
              <a:t>      of damage in one year, much less two or four.</a:t>
            </a:r>
            <a:br>
              <a:rPr lang="en-US" sz="6400" dirty="0"/>
            </a:br>
            <a:endParaRPr lang="en-US" sz="6400" dirty="0"/>
          </a:p>
          <a:p>
            <a:r>
              <a:rPr lang="en-US" sz="6400" dirty="0"/>
              <a:t>What additional factors might be considered in determining the length of the contract term?</a:t>
            </a:r>
            <a:br>
              <a:rPr lang="en-US" sz="6400" dirty="0"/>
            </a:br>
            <a:br>
              <a:rPr lang="en-US" sz="6400" dirty="0"/>
            </a:br>
            <a:r>
              <a:rPr lang="en-US" sz="6400" dirty="0"/>
              <a:t>	Hard to staff school teaching assignments</a:t>
            </a:r>
          </a:p>
          <a:p>
            <a:pPr marL="0" indent="0">
              <a:buNone/>
            </a:pPr>
            <a:r>
              <a:rPr lang="en-US" sz="6400" dirty="0"/>
              <a:t>	Hard to staff subjects</a:t>
            </a:r>
          </a:p>
          <a:p>
            <a:pPr marL="0" indent="0">
              <a:buNone/>
            </a:pPr>
            <a:r>
              <a:rPr lang="en-US" sz="6400" dirty="0"/>
              <a:t>	</a:t>
            </a:r>
            <a:r>
              <a:rPr lang="en-US" sz="6400" dirty="0" err="1"/>
              <a:t>NBPTS</a:t>
            </a:r>
            <a:r>
              <a:rPr lang="en-US" sz="6400" dirty="0"/>
              <a:t> Certified</a:t>
            </a:r>
            <a:br>
              <a:rPr lang="en-US" sz="6400" dirty="0"/>
            </a:br>
            <a:br>
              <a:rPr lang="en-US" sz="6400" dirty="0"/>
            </a:br>
            <a:r>
              <a:rPr lang="en-US" sz="6400" dirty="0"/>
              <a:t>        Multiple areas of licensure</a:t>
            </a:r>
            <a:br>
              <a:rPr lang="en-US" sz="6400" dirty="0"/>
            </a:br>
            <a:br>
              <a:rPr lang="en-US" sz="6400" dirty="0"/>
            </a:br>
            <a:r>
              <a:rPr lang="en-US" sz="6400" dirty="0"/>
              <a:t>        Extracurricular responsibilities</a:t>
            </a:r>
            <a:br>
              <a:rPr lang="en-US" sz="6400" dirty="0"/>
            </a:br>
            <a:br>
              <a:rPr lang="en-US" sz="6400" dirty="0"/>
            </a:br>
            <a:r>
              <a:rPr lang="en-US" sz="6400" dirty="0"/>
              <a:t>        Local needs</a:t>
            </a:r>
            <a:br>
              <a:rPr lang="en-US" sz="6400" dirty="0"/>
            </a:br>
            <a:br>
              <a:rPr lang="en-US" sz="6400" dirty="0"/>
            </a:br>
            <a:r>
              <a:rPr lang="en-US" sz="6400" dirty="0"/>
              <a:t>        Low-performing schools</a:t>
            </a:r>
          </a:p>
          <a:p>
            <a:pPr marL="0" indent="0">
              <a:buNone/>
            </a:pPr>
            <a:r>
              <a:rPr lang="en-US" sz="4000" dirty="0"/>
              <a:t> </a:t>
            </a:r>
          </a:p>
          <a:p>
            <a:endParaRPr lang="en-US" dirty="0"/>
          </a:p>
        </p:txBody>
      </p:sp>
      <p:sp>
        <p:nvSpPr>
          <p:cNvPr id="4" name="Slide Number Placeholder 3">
            <a:extLst>
              <a:ext uri="{FF2B5EF4-FFF2-40B4-BE49-F238E27FC236}">
                <a16:creationId xmlns:a16="http://schemas.microsoft.com/office/drawing/2014/main" id="{0707E98A-66A1-48BD-920A-941218D4F8C2}"/>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283412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0" y="1371600"/>
            <a:ext cx="7759700" cy="5105400"/>
          </a:xfrm>
        </p:spPr>
        <p:txBody>
          <a:bodyPr/>
          <a:lstStyle/>
          <a:p>
            <a:endParaRPr lang="en-US" u="sng" dirty="0"/>
          </a:p>
          <a:p>
            <a:r>
              <a:rPr lang="en-US" sz="2400" u="sng" dirty="0"/>
              <a:t>Query</a:t>
            </a:r>
            <a:r>
              <a:rPr lang="en-US" sz="2400" dirty="0"/>
              <a:t>:  Beyond length of contract, what contract “perks” or provisions may be used as recruitment and retention tools for teachers?</a:t>
            </a:r>
            <a:br>
              <a:rPr lang="en-US" sz="2400" dirty="0"/>
            </a:br>
            <a:endParaRPr lang="en-US" sz="2400" dirty="0"/>
          </a:p>
          <a:p>
            <a:r>
              <a:rPr lang="en-US" sz="2400" dirty="0"/>
              <a:t>Perks for teachers may exist in the contract beyond the term or length.  For example, a teacher with a one-year contract who is eligible for student loan repayment assistance or tuition reimbursement from the LEA may be the perfect beginning to a good employment relationship.</a:t>
            </a:r>
          </a:p>
          <a:p>
            <a:endParaRPr lang="en-US" u="sng" dirty="0"/>
          </a:p>
          <a:p>
            <a:pPr marL="0" indent="0">
              <a:buNone/>
            </a:pPr>
            <a:endParaRPr lang="en-US" u="sng" dirty="0"/>
          </a:p>
        </p:txBody>
      </p:sp>
      <p:sp>
        <p:nvSpPr>
          <p:cNvPr id="4" name="Slide Number Placeholder 3">
            <a:extLst>
              <a:ext uri="{FF2B5EF4-FFF2-40B4-BE49-F238E27FC236}">
                <a16:creationId xmlns:a16="http://schemas.microsoft.com/office/drawing/2014/main" id="{6D6D99D1-B0C5-4ADF-BB00-092C1605D0A0}"/>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141895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8" y="1752600"/>
            <a:ext cx="6347714" cy="4572000"/>
          </a:xfrm>
        </p:spPr>
        <p:txBody>
          <a:bodyPr>
            <a:normAutofit/>
          </a:bodyPr>
          <a:lstStyle/>
          <a:p>
            <a:pPr marL="0" indent="0">
              <a:buNone/>
            </a:pPr>
            <a:r>
              <a:rPr lang="en-US" dirty="0"/>
              <a:t>Query:  Should the board adopt a policy listing the criteria and the process that will be used to determine the term to be granted for renewal contracts?</a:t>
            </a:r>
            <a:br>
              <a:rPr lang="en-US" dirty="0"/>
            </a:br>
            <a:endParaRPr lang="en-US" dirty="0"/>
          </a:p>
          <a:p>
            <a:r>
              <a:rPr lang="en-US" dirty="0"/>
              <a:t>Pro: All teachers will have notice of the criteria and process used to determine eligibility for a contract term longer than a year.</a:t>
            </a:r>
            <a:br>
              <a:rPr lang="en-US" dirty="0"/>
            </a:br>
            <a:endParaRPr lang="en-US" dirty="0"/>
          </a:p>
          <a:p>
            <a:r>
              <a:rPr lang="en-US" dirty="0"/>
              <a:t>Con: The policy may force the BOE to offer a longer contract than desirable in a particular situation, or have other unintended consequences (discriminatory effect), despite the BOE intentions to adopt a fair policy.</a:t>
            </a:r>
          </a:p>
          <a:p>
            <a:endParaRPr lang="en-US" dirty="0"/>
          </a:p>
        </p:txBody>
      </p:sp>
      <p:sp>
        <p:nvSpPr>
          <p:cNvPr id="4" name="Slide Number Placeholder 3">
            <a:extLst>
              <a:ext uri="{FF2B5EF4-FFF2-40B4-BE49-F238E27FC236}">
                <a16:creationId xmlns:a16="http://schemas.microsoft.com/office/drawing/2014/main" id="{09F67A5F-AC4F-46AE-90CC-1CB5A3B8975E}"/>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3075448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8" y="1600200"/>
            <a:ext cx="6858002" cy="4495800"/>
          </a:xfrm>
        </p:spPr>
        <p:txBody>
          <a:bodyPr>
            <a:normAutofit lnSpcReduction="10000"/>
          </a:bodyPr>
          <a:lstStyle/>
          <a:p>
            <a:pPr marL="0" indent="0">
              <a:buNone/>
            </a:pPr>
            <a:r>
              <a:rPr lang="en-US" sz="1700" dirty="0"/>
              <a:t>Potential Additional Criteria</a:t>
            </a:r>
          </a:p>
          <a:p>
            <a:r>
              <a:rPr lang="en-US" sz="1700" dirty="0"/>
              <a:t>Teacher Performance</a:t>
            </a:r>
          </a:p>
          <a:p>
            <a:pPr lvl="1"/>
            <a:r>
              <a:rPr lang="en-US" sz="1700" dirty="0"/>
              <a:t>Merit pay</a:t>
            </a:r>
          </a:p>
          <a:p>
            <a:pPr lvl="1"/>
            <a:r>
              <a:rPr lang="en-US" sz="1700" dirty="0"/>
              <a:t>“Accomplished” on the majority of the evaluation standards on the prior year’s evaluation to receive a multi-year contract.</a:t>
            </a:r>
          </a:p>
          <a:p>
            <a:pPr lvl="2"/>
            <a:r>
              <a:rPr lang="en-US" sz="1700" dirty="0"/>
              <a:t>Require sustained rating (e.g. at least 3 years of “Accomplished” ratings on the majority of the evaluation standards).</a:t>
            </a:r>
          </a:p>
          <a:p>
            <a:pPr lvl="1"/>
            <a:r>
              <a:rPr lang="en-US" sz="1700" dirty="0"/>
              <a:t>“Distinguished” on the majority of the evaluation standards on the prior year’s evaluation to receive a multi-year contract.</a:t>
            </a:r>
          </a:p>
          <a:p>
            <a:pPr lvl="2"/>
            <a:r>
              <a:rPr lang="en-US" sz="1700" dirty="0"/>
              <a:t>Require sustained rating (e.g. at least 3 years of “Distinguished” ratings on the majority of the evaluation standards).</a:t>
            </a:r>
          </a:p>
          <a:p>
            <a:endParaRPr lang="en-US" dirty="0"/>
          </a:p>
          <a:p>
            <a:endParaRPr lang="en-US" dirty="0"/>
          </a:p>
        </p:txBody>
      </p:sp>
      <p:sp>
        <p:nvSpPr>
          <p:cNvPr id="4" name="Slide Number Placeholder 3">
            <a:extLst>
              <a:ext uri="{FF2B5EF4-FFF2-40B4-BE49-F238E27FC236}">
                <a16:creationId xmlns:a16="http://schemas.microsoft.com/office/drawing/2014/main" id="{BCC78093-D0B4-4352-8E59-62AEA35524D7}"/>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27</a:t>
            </a:fld>
            <a:endParaRPr lang="en-US" dirty="0">
              <a:solidFill>
                <a:srgbClr val="000000"/>
              </a:solidFill>
            </a:endParaRPr>
          </a:p>
        </p:txBody>
      </p:sp>
      <p:sp>
        <p:nvSpPr>
          <p:cNvPr id="5" name="TextBox 4">
            <a:extLst>
              <a:ext uri="{FF2B5EF4-FFF2-40B4-BE49-F238E27FC236}">
                <a16:creationId xmlns:a16="http://schemas.microsoft.com/office/drawing/2014/main" id="{BD0DA56B-C4CE-45CF-BA2E-595E9505F6C3}"/>
              </a:ext>
            </a:extLst>
          </p:cNvPr>
          <p:cNvSpPr txBox="1"/>
          <p:nvPr/>
        </p:nvSpPr>
        <p:spPr>
          <a:xfrm>
            <a:off x="6324600" y="59036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52327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p:txBody>
          <a:bodyPr>
            <a:normAutofit/>
          </a:bodyPr>
          <a:lstStyle/>
          <a:p>
            <a:pPr marL="0" indent="0">
              <a:buNone/>
            </a:pPr>
            <a:r>
              <a:rPr lang="en-US" sz="2000" dirty="0"/>
              <a:t>Potential Additional Criteria (cont.)</a:t>
            </a:r>
          </a:p>
          <a:p>
            <a:r>
              <a:rPr lang="en-US" sz="2000" dirty="0"/>
              <a:t>Teacher Performance</a:t>
            </a:r>
          </a:p>
          <a:p>
            <a:pPr lvl="1"/>
            <a:r>
              <a:rPr lang="en-US" sz="2000" dirty="0"/>
              <a:t>To receive a two (2) year contact the teacher must be rated “Proficient” on all standards on the prior year’s evaluation. To receive a four (4) year contract the teacher must be rated “Accomplished” on all standards on the prior year’s evaluation. </a:t>
            </a:r>
          </a:p>
          <a:p>
            <a:pPr lvl="2"/>
            <a:r>
              <a:rPr lang="en-US" sz="2000" dirty="0"/>
              <a:t>Require sustained ratings for multiple years</a:t>
            </a:r>
          </a:p>
          <a:p>
            <a:endParaRPr lang="en-US" dirty="0"/>
          </a:p>
        </p:txBody>
      </p:sp>
      <p:sp>
        <p:nvSpPr>
          <p:cNvPr id="4" name="Slide Number Placeholder 3">
            <a:extLst>
              <a:ext uri="{FF2B5EF4-FFF2-40B4-BE49-F238E27FC236}">
                <a16:creationId xmlns:a16="http://schemas.microsoft.com/office/drawing/2014/main" id="{28D1D3A0-4699-41A6-8600-B54828E57602}"/>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28</a:t>
            </a:fld>
            <a:endParaRPr lang="en-US" dirty="0">
              <a:solidFill>
                <a:srgbClr val="000000"/>
              </a:solidFill>
            </a:endParaRPr>
          </a:p>
        </p:txBody>
      </p:sp>
      <p:sp>
        <p:nvSpPr>
          <p:cNvPr id="5" name="TextBox 4">
            <a:extLst>
              <a:ext uri="{FF2B5EF4-FFF2-40B4-BE49-F238E27FC236}">
                <a16:creationId xmlns:a16="http://schemas.microsoft.com/office/drawing/2014/main" id="{5F56C5C1-9EFC-4298-8290-41DB98EA5AE2}"/>
              </a:ext>
            </a:extLst>
          </p:cNvPr>
          <p:cNvSpPr txBox="1"/>
          <p:nvPr/>
        </p:nvSpPr>
        <p:spPr>
          <a:xfrm>
            <a:off x="6248400" y="59036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599405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598250" y="1600200"/>
            <a:ext cx="6858001" cy="3880773"/>
          </a:xfrm>
        </p:spPr>
        <p:txBody>
          <a:bodyPr>
            <a:normAutofit/>
          </a:bodyPr>
          <a:lstStyle/>
          <a:p>
            <a:pPr marL="0" indent="0">
              <a:buNone/>
            </a:pPr>
            <a:r>
              <a:rPr lang="en-US" sz="2000" dirty="0"/>
              <a:t>Potential Additional Criteria (cont.)</a:t>
            </a:r>
          </a:p>
          <a:p>
            <a:pPr marL="0" indent="0">
              <a:buNone/>
            </a:pPr>
            <a:endParaRPr lang="en-US" sz="2000" dirty="0"/>
          </a:p>
          <a:p>
            <a:r>
              <a:rPr lang="en-US" sz="2000" dirty="0"/>
              <a:t>Student Growth Measurements</a:t>
            </a:r>
            <a:br>
              <a:rPr lang="en-US" sz="2000" dirty="0"/>
            </a:br>
            <a:r>
              <a:rPr lang="en-US" sz="2000" dirty="0"/>
              <a:t>    </a:t>
            </a:r>
            <a:r>
              <a:rPr lang="en-US" sz="2000" b="1" u="sng" dirty="0"/>
              <a:t>NOTE</a:t>
            </a:r>
            <a:r>
              <a:rPr lang="en-US" sz="2000" dirty="0"/>
              <a:t>:  Using “Analysis of Student Work” to assess</a:t>
            </a:r>
            <a:br>
              <a:rPr lang="en-US" sz="2000" dirty="0"/>
            </a:br>
            <a:r>
              <a:rPr lang="en-US" sz="2000" dirty="0"/>
              <a:t>                teacher performance as part of the teacher</a:t>
            </a:r>
            <a:br>
              <a:rPr lang="en-US" sz="2000" dirty="0"/>
            </a:br>
            <a:r>
              <a:rPr lang="en-US" sz="2000" dirty="0"/>
              <a:t>                evaluation system was eliminated in S.L.</a:t>
            </a:r>
            <a:br>
              <a:rPr lang="en-US" sz="2000" dirty="0"/>
            </a:br>
            <a:r>
              <a:rPr lang="en-US" sz="2000" dirty="0"/>
              <a:t>                2017-257.  Do </a:t>
            </a:r>
            <a:r>
              <a:rPr lang="en-US" sz="2000" u="sng" dirty="0"/>
              <a:t>not</a:t>
            </a:r>
            <a:r>
              <a:rPr lang="en-US" sz="2000" dirty="0"/>
              <a:t> use “</a:t>
            </a:r>
            <a:r>
              <a:rPr lang="en-US" sz="2000" dirty="0" err="1"/>
              <a:t>ASW</a:t>
            </a:r>
            <a:r>
              <a:rPr lang="en-US" sz="2000" dirty="0"/>
              <a:t>” – state or local</a:t>
            </a:r>
            <a:br>
              <a:rPr lang="en-US" sz="2000" dirty="0"/>
            </a:br>
            <a:r>
              <a:rPr lang="en-US" sz="2000" dirty="0"/>
              <a:t>                - as criteria for deciding contract terms.           </a:t>
            </a:r>
          </a:p>
          <a:p>
            <a:r>
              <a:rPr lang="en-US" sz="2000" dirty="0"/>
              <a:t>Eligibility for Performance Bonuses</a:t>
            </a:r>
          </a:p>
        </p:txBody>
      </p:sp>
      <p:sp>
        <p:nvSpPr>
          <p:cNvPr id="4" name="Slide Number Placeholder 3">
            <a:extLst>
              <a:ext uri="{FF2B5EF4-FFF2-40B4-BE49-F238E27FC236}">
                <a16:creationId xmlns:a16="http://schemas.microsoft.com/office/drawing/2014/main" id="{7755AEB8-DFCB-41D9-B2DD-D71389F4B24F}"/>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29</a:t>
            </a:fld>
            <a:endParaRPr lang="en-US" dirty="0">
              <a:solidFill>
                <a:srgbClr val="000000"/>
              </a:solidFill>
            </a:endParaRPr>
          </a:p>
        </p:txBody>
      </p:sp>
      <p:sp>
        <p:nvSpPr>
          <p:cNvPr id="5" name="TextBox 4">
            <a:extLst>
              <a:ext uri="{FF2B5EF4-FFF2-40B4-BE49-F238E27FC236}">
                <a16:creationId xmlns:a16="http://schemas.microsoft.com/office/drawing/2014/main" id="{0566EB91-65DE-4571-A508-AE4C0F93705A}"/>
              </a:ext>
            </a:extLst>
          </p:cNvPr>
          <p:cNvSpPr txBox="1"/>
          <p:nvPr/>
        </p:nvSpPr>
        <p:spPr>
          <a:xfrm>
            <a:off x="6400800" y="5886832"/>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74089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E121-2E81-40D3-A401-197EB1564E07}"/>
              </a:ext>
            </a:extLst>
          </p:cNvPr>
          <p:cNvSpPr>
            <a:spLocks noGrp="1"/>
          </p:cNvSpPr>
          <p:nvPr>
            <p:ph type="title"/>
          </p:nvPr>
        </p:nvSpPr>
        <p:spPr>
          <a:xfrm>
            <a:off x="609600" y="533400"/>
            <a:ext cx="7924800" cy="563562"/>
          </a:xfrm>
        </p:spPr>
        <p:txBody>
          <a:bodyPr>
            <a:normAutofit fontScale="90000"/>
          </a:bodyPr>
          <a:lstStyle/>
          <a:p>
            <a:r>
              <a:rPr lang="en-US" dirty="0"/>
              <a:t>S.L. 2017-157 (H.B. 155) – Omnibus Education Law Changes</a:t>
            </a:r>
          </a:p>
        </p:txBody>
      </p:sp>
      <p:sp>
        <p:nvSpPr>
          <p:cNvPr id="3" name="Content Placeholder 2">
            <a:extLst>
              <a:ext uri="{FF2B5EF4-FFF2-40B4-BE49-F238E27FC236}">
                <a16:creationId xmlns:a16="http://schemas.microsoft.com/office/drawing/2014/main" id="{9922EDF5-F9E8-4AE7-95ED-0F27C07F5059}"/>
              </a:ext>
            </a:extLst>
          </p:cNvPr>
          <p:cNvSpPr>
            <a:spLocks noGrp="1"/>
          </p:cNvSpPr>
          <p:nvPr>
            <p:ph idx="1"/>
          </p:nvPr>
        </p:nvSpPr>
        <p:spPr/>
        <p:txBody>
          <a:bodyPr>
            <a:normAutofit/>
          </a:bodyPr>
          <a:lstStyle/>
          <a:p>
            <a:pPr marL="0" lvl="0" indent="0">
              <a:buNone/>
            </a:pPr>
            <a:r>
              <a:rPr lang="en-US" sz="2000" u="sng" dirty="0"/>
              <a:t>Part 2:</a:t>
            </a:r>
            <a:r>
              <a:rPr lang="en-US" sz="2000" dirty="0"/>
              <a:t> Makes Conforming Changes to Career Status Statutes to Align with North Carolina Supreme Court Decision (NCAE case) that held </a:t>
            </a:r>
            <a:r>
              <a:rPr lang="en-US" sz="2000" b="1" dirty="0"/>
              <a:t>career status could not be removed from teachers who had already earned it and remained employed in the same LEA.</a:t>
            </a:r>
            <a:br>
              <a:rPr lang="en-US" sz="2000" b="1" dirty="0"/>
            </a:br>
            <a:endParaRPr lang="en-US" sz="2000" b="1" dirty="0"/>
          </a:p>
          <a:p>
            <a:pPr marL="0" indent="0">
              <a:buNone/>
            </a:pPr>
            <a:r>
              <a:rPr lang="en-US" sz="2000" u="sng" dirty="0"/>
              <a:t>Section 2(a):</a:t>
            </a:r>
            <a:r>
              <a:rPr lang="en-US" sz="2000" dirty="0"/>
              <a:t> Repeals Section 9.6(a) of S.L. 2013-360.</a:t>
            </a:r>
          </a:p>
          <a:p>
            <a:pPr marL="0" indent="0">
              <a:buNone/>
            </a:pPr>
            <a:r>
              <a:rPr lang="en-US" sz="1500" dirty="0"/>
              <a:t> </a:t>
            </a:r>
          </a:p>
          <a:p>
            <a:pPr marL="0" lvl="0" indent="0">
              <a:buNone/>
            </a:pPr>
            <a:endParaRPr lang="en-US" sz="2000" dirty="0"/>
          </a:p>
        </p:txBody>
      </p:sp>
      <p:sp>
        <p:nvSpPr>
          <p:cNvPr id="4" name="Slide Number Placeholder 3">
            <a:extLst>
              <a:ext uri="{FF2B5EF4-FFF2-40B4-BE49-F238E27FC236}">
                <a16:creationId xmlns:a16="http://schemas.microsoft.com/office/drawing/2014/main" id="{D1A69C13-CAC6-46A9-9402-46735CE5E82C}"/>
              </a:ext>
            </a:extLst>
          </p:cNvPr>
          <p:cNvSpPr>
            <a:spLocks noGrp="1"/>
          </p:cNvSpPr>
          <p:nvPr>
            <p:ph type="sldNum" sz="quarter" idx="12"/>
          </p:nvPr>
        </p:nvSpPr>
        <p:spPr>
          <a:xfrm>
            <a:off x="7848600" y="6330381"/>
            <a:ext cx="512638" cy="365125"/>
          </a:xfrm>
        </p:spPr>
        <p:txBody>
          <a:bodyPr/>
          <a:lstStyle/>
          <a:p>
            <a:pPr>
              <a:defRPr/>
            </a:pPr>
            <a:fld id="{514190DA-AF94-4D0A-93CE-2F31C571C7B8}" type="slidenum">
              <a:rPr lang="en-US" smtClean="0">
                <a:solidFill>
                  <a:srgbClr val="000000"/>
                </a:solidFill>
              </a:rPr>
              <a:pPr>
                <a:defRPr/>
              </a:pPr>
              <a:t>3</a:t>
            </a:fld>
            <a:endParaRPr lang="en-US" dirty="0">
              <a:solidFill>
                <a:srgbClr val="000000"/>
              </a:solidFill>
            </a:endParaRPr>
          </a:p>
        </p:txBody>
      </p:sp>
      <p:sp>
        <p:nvSpPr>
          <p:cNvPr id="5" name="TextBox 4">
            <a:extLst>
              <a:ext uri="{FF2B5EF4-FFF2-40B4-BE49-F238E27FC236}">
                <a16:creationId xmlns:a16="http://schemas.microsoft.com/office/drawing/2014/main" id="{93B5B1B5-7D76-466B-A376-DB9EDD0273DB}"/>
              </a:ext>
            </a:extLst>
          </p:cNvPr>
          <p:cNvSpPr txBox="1"/>
          <p:nvPr/>
        </p:nvSpPr>
        <p:spPr>
          <a:xfrm>
            <a:off x="6400800" y="5849002"/>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273347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9" y="2133600"/>
            <a:ext cx="7315201" cy="3880773"/>
          </a:xfrm>
        </p:spPr>
        <p:txBody>
          <a:bodyPr>
            <a:normAutofit/>
          </a:bodyPr>
          <a:lstStyle/>
          <a:p>
            <a:pPr marL="0" indent="0">
              <a:buNone/>
            </a:pPr>
            <a:r>
              <a:rPr lang="en-US" dirty="0"/>
              <a:t>Potential Additional Criteria (cont.)</a:t>
            </a:r>
          </a:p>
          <a:p>
            <a:r>
              <a:rPr lang="en-US" dirty="0"/>
              <a:t>Position Specific</a:t>
            </a:r>
          </a:p>
          <a:p>
            <a:pPr lvl="1"/>
            <a:r>
              <a:rPr lang="en-US" dirty="0"/>
              <a:t>Teachers employed in hard to fill roles who meet the minimum statutory standards receive or are eligible for multi-year contracts</a:t>
            </a:r>
          </a:p>
          <a:p>
            <a:pPr lvl="2"/>
            <a:r>
              <a:rPr lang="en-US" dirty="0"/>
              <a:t>Example: Math, Science, EC, etc.</a:t>
            </a:r>
          </a:p>
          <a:p>
            <a:r>
              <a:rPr lang="en-US" dirty="0"/>
              <a:t>Recruiting/Retention Considerations</a:t>
            </a:r>
          </a:p>
          <a:p>
            <a:pPr lvl="1"/>
            <a:r>
              <a:rPr lang="en-US" dirty="0"/>
              <a:t>Are you having a tough time recruiting/retaining teachers?</a:t>
            </a:r>
          </a:p>
          <a:p>
            <a:pPr lvl="2"/>
            <a:r>
              <a:rPr lang="en-US" dirty="0"/>
              <a:t>For all positions or only certain categories?</a:t>
            </a:r>
          </a:p>
          <a:p>
            <a:pPr lvl="1"/>
            <a:r>
              <a:rPr lang="en-US" dirty="0"/>
              <a:t>Should you “bargain” job placements/assignments/schools?</a:t>
            </a:r>
          </a:p>
        </p:txBody>
      </p:sp>
      <p:sp>
        <p:nvSpPr>
          <p:cNvPr id="4" name="Slide Number Placeholder 3">
            <a:extLst>
              <a:ext uri="{FF2B5EF4-FFF2-40B4-BE49-F238E27FC236}">
                <a16:creationId xmlns:a16="http://schemas.microsoft.com/office/drawing/2014/main" id="{B93E09D4-B896-4681-8D15-60F928A28FF6}"/>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30</a:t>
            </a:fld>
            <a:endParaRPr lang="en-US" dirty="0">
              <a:solidFill>
                <a:srgbClr val="000000"/>
              </a:solidFill>
            </a:endParaRPr>
          </a:p>
        </p:txBody>
      </p:sp>
      <p:sp>
        <p:nvSpPr>
          <p:cNvPr id="5" name="TextBox 4">
            <a:extLst>
              <a:ext uri="{FF2B5EF4-FFF2-40B4-BE49-F238E27FC236}">
                <a16:creationId xmlns:a16="http://schemas.microsoft.com/office/drawing/2014/main" id="{87930FDF-728E-4973-9CA3-F79A0E5BA224}"/>
              </a:ext>
            </a:extLst>
          </p:cNvPr>
          <p:cNvSpPr txBox="1"/>
          <p:nvPr/>
        </p:nvSpPr>
        <p:spPr>
          <a:xfrm>
            <a:off x="6400800"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99726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p:txBody>
          <a:bodyPr>
            <a:normAutofit/>
          </a:bodyPr>
          <a:lstStyle/>
          <a:p>
            <a:pPr marL="0" indent="0">
              <a:buNone/>
            </a:pPr>
            <a:r>
              <a:rPr lang="en-US" dirty="0"/>
              <a:t>Potential Additional Criteria (cont.)</a:t>
            </a:r>
          </a:p>
          <a:p>
            <a:r>
              <a:rPr lang="en-US" dirty="0"/>
              <a:t>Service in Multiple Capacities</a:t>
            </a:r>
          </a:p>
          <a:p>
            <a:pPr lvl="1"/>
            <a:r>
              <a:rPr lang="en-US" dirty="0"/>
              <a:t>Teachers who serve in multiple roles and meet the minimum statutory standards receive or are eligible for multi-year contracts</a:t>
            </a:r>
          </a:p>
          <a:p>
            <a:pPr lvl="2"/>
            <a:r>
              <a:rPr lang="en-US" dirty="0"/>
              <a:t>Example: Coaches, Advisors, Band Directors, etc.</a:t>
            </a:r>
          </a:p>
          <a:p>
            <a:r>
              <a:rPr lang="en-US" dirty="0"/>
              <a:t>Multiple areas of expertise and licensure.</a:t>
            </a:r>
          </a:p>
          <a:p>
            <a:pPr marL="0" indent="0">
              <a:buNone/>
            </a:pPr>
            <a:endParaRPr lang="en-US" dirty="0"/>
          </a:p>
        </p:txBody>
      </p:sp>
      <p:sp>
        <p:nvSpPr>
          <p:cNvPr id="4" name="Slide Number Placeholder 3">
            <a:extLst>
              <a:ext uri="{FF2B5EF4-FFF2-40B4-BE49-F238E27FC236}">
                <a16:creationId xmlns:a16="http://schemas.microsoft.com/office/drawing/2014/main" id="{C62052FA-A8AA-444E-8E57-2BFB34A80E2F}"/>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31</a:t>
            </a:fld>
            <a:endParaRPr lang="en-US" dirty="0">
              <a:solidFill>
                <a:srgbClr val="000000"/>
              </a:solidFill>
            </a:endParaRPr>
          </a:p>
        </p:txBody>
      </p:sp>
      <p:sp>
        <p:nvSpPr>
          <p:cNvPr id="5" name="TextBox 4">
            <a:extLst>
              <a:ext uri="{FF2B5EF4-FFF2-40B4-BE49-F238E27FC236}">
                <a16:creationId xmlns:a16="http://schemas.microsoft.com/office/drawing/2014/main" id="{90CE1C9A-5881-4C1C-A432-F85EA5757D1F}"/>
              </a:ext>
            </a:extLst>
          </p:cNvPr>
          <p:cNvSpPr txBox="1"/>
          <p:nvPr/>
        </p:nvSpPr>
        <p:spPr>
          <a:xfrm>
            <a:off x="6248400" y="59036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70948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p:txBody>
          <a:bodyPr>
            <a:normAutofit/>
          </a:bodyPr>
          <a:lstStyle/>
          <a:p>
            <a:pPr marL="0" indent="0">
              <a:buNone/>
            </a:pPr>
            <a:r>
              <a:rPr lang="en-US" dirty="0"/>
              <a:t>Potential Additional Criteria (cont.)</a:t>
            </a:r>
          </a:p>
          <a:p>
            <a:r>
              <a:rPr lang="en-US" dirty="0"/>
              <a:t>Service in Leadership Roles</a:t>
            </a:r>
          </a:p>
          <a:p>
            <a:pPr lvl="1"/>
            <a:r>
              <a:rPr lang="en-US" dirty="0"/>
              <a:t>Teachers who serve in leadership roles and meet the minimum statutory standards receive or are eligible for multi-year contracts</a:t>
            </a:r>
          </a:p>
          <a:p>
            <a:pPr lvl="2"/>
            <a:r>
              <a:rPr lang="en-US" dirty="0"/>
              <a:t>Examples: School Improvement Team members, Grade level chairs, Mentors, Department chairs, etc.</a:t>
            </a:r>
          </a:p>
          <a:p>
            <a:pPr marL="0" indent="0">
              <a:buNone/>
            </a:pPr>
            <a:endParaRPr lang="en-US" dirty="0"/>
          </a:p>
        </p:txBody>
      </p:sp>
      <p:sp>
        <p:nvSpPr>
          <p:cNvPr id="4" name="Slide Number Placeholder 3">
            <a:extLst>
              <a:ext uri="{FF2B5EF4-FFF2-40B4-BE49-F238E27FC236}">
                <a16:creationId xmlns:a16="http://schemas.microsoft.com/office/drawing/2014/main" id="{440A581E-68CE-46AE-9DD8-FCC5990BC547}"/>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32</a:t>
            </a:fld>
            <a:endParaRPr lang="en-US" dirty="0">
              <a:solidFill>
                <a:srgbClr val="000000"/>
              </a:solidFill>
            </a:endParaRPr>
          </a:p>
        </p:txBody>
      </p:sp>
      <p:sp>
        <p:nvSpPr>
          <p:cNvPr id="5" name="TextBox 4">
            <a:extLst>
              <a:ext uri="{FF2B5EF4-FFF2-40B4-BE49-F238E27FC236}">
                <a16:creationId xmlns:a16="http://schemas.microsoft.com/office/drawing/2014/main" id="{357B7F48-24D6-4571-B88E-269187AA2B1E}"/>
              </a:ext>
            </a:extLst>
          </p:cNvPr>
          <p:cNvSpPr txBox="1"/>
          <p:nvPr/>
        </p:nvSpPr>
        <p:spPr>
          <a:xfrm>
            <a:off x="6248400" y="59036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030768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p:txBody>
          <a:bodyPr>
            <a:normAutofit/>
          </a:bodyPr>
          <a:lstStyle/>
          <a:p>
            <a:pPr marL="0" indent="0">
              <a:buNone/>
            </a:pPr>
            <a:r>
              <a:rPr lang="en-US" dirty="0"/>
              <a:t>Potential Additional Criteria (cont.)</a:t>
            </a:r>
          </a:p>
          <a:p>
            <a:pPr marL="0" indent="0">
              <a:buNone/>
            </a:pPr>
            <a:endParaRPr lang="en-US" dirty="0"/>
          </a:p>
          <a:p>
            <a:r>
              <a:rPr lang="en-US" dirty="0"/>
              <a:t>Any combination of the criteria options listed above.</a:t>
            </a:r>
          </a:p>
          <a:p>
            <a:endParaRPr lang="en-US" dirty="0"/>
          </a:p>
          <a:p>
            <a:r>
              <a:rPr lang="en-US" dirty="0"/>
              <a:t>Or, whatever else you come up with that meets the needs of your LEA.</a:t>
            </a:r>
          </a:p>
          <a:p>
            <a:pPr marL="0" indent="0">
              <a:buNone/>
            </a:pPr>
            <a:endParaRPr lang="en-US" dirty="0"/>
          </a:p>
        </p:txBody>
      </p:sp>
      <p:sp>
        <p:nvSpPr>
          <p:cNvPr id="4" name="Slide Number Placeholder 3">
            <a:extLst>
              <a:ext uri="{FF2B5EF4-FFF2-40B4-BE49-F238E27FC236}">
                <a16:creationId xmlns:a16="http://schemas.microsoft.com/office/drawing/2014/main" id="{32664C5D-DABA-4D43-B44E-E9A8FB599235}"/>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33</a:t>
            </a:fld>
            <a:endParaRPr lang="en-US" dirty="0">
              <a:solidFill>
                <a:srgbClr val="000000"/>
              </a:solidFill>
            </a:endParaRPr>
          </a:p>
        </p:txBody>
      </p:sp>
      <p:sp>
        <p:nvSpPr>
          <p:cNvPr id="5" name="TextBox 4">
            <a:extLst>
              <a:ext uri="{FF2B5EF4-FFF2-40B4-BE49-F238E27FC236}">
                <a16:creationId xmlns:a16="http://schemas.microsoft.com/office/drawing/2014/main" id="{4BE9F0FB-AF4C-42A6-A85B-E0D7F7D6548C}"/>
              </a:ext>
            </a:extLst>
          </p:cNvPr>
          <p:cNvSpPr txBox="1"/>
          <p:nvPr/>
        </p:nvSpPr>
        <p:spPr>
          <a:xfrm>
            <a:off x="6248400" y="59036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81952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p:txBody>
          <a:bodyPr>
            <a:normAutofit/>
          </a:bodyPr>
          <a:lstStyle/>
          <a:p>
            <a:pPr marL="0" indent="0">
              <a:buNone/>
            </a:pPr>
            <a:r>
              <a:rPr lang="en-US" dirty="0"/>
              <a:t>Potential Additional Criteria (cont.)</a:t>
            </a:r>
          </a:p>
          <a:p>
            <a:pPr marL="0" indent="0">
              <a:buNone/>
            </a:pPr>
            <a:endParaRPr lang="en-US" dirty="0"/>
          </a:p>
          <a:p>
            <a:r>
              <a:rPr lang="en-US" dirty="0"/>
              <a:t>BEWARE!!!!</a:t>
            </a:r>
          </a:p>
          <a:p>
            <a:pPr marL="0" indent="0">
              <a:buNone/>
            </a:pPr>
            <a:endParaRPr lang="en-US" dirty="0"/>
          </a:p>
          <a:p>
            <a:pPr lvl="1"/>
            <a:r>
              <a:rPr lang="en-US" dirty="0"/>
              <a:t>Whatever criteria your Superintendent or BOE may select, make sure that the criteria do NOT have a discriminatory effect!</a:t>
            </a:r>
          </a:p>
          <a:p>
            <a:pPr marL="0" indent="0">
              <a:buNone/>
            </a:pPr>
            <a:endParaRPr lang="en-US" dirty="0"/>
          </a:p>
        </p:txBody>
      </p:sp>
      <p:sp>
        <p:nvSpPr>
          <p:cNvPr id="4" name="Slide Number Placeholder 3">
            <a:extLst>
              <a:ext uri="{FF2B5EF4-FFF2-40B4-BE49-F238E27FC236}">
                <a16:creationId xmlns:a16="http://schemas.microsoft.com/office/drawing/2014/main" id="{9B61E97C-334E-4FC9-B9BF-BFEFA1069782}"/>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34</a:t>
            </a:fld>
            <a:endParaRPr lang="en-US" dirty="0">
              <a:solidFill>
                <a:srgbClr val="000000"/>
              </a:solidFill>
            </a:endParaRPr>
          </a:p>
        </p:txBody>
      </p:sp>
    </p:spTree>
    <p:extLst>
      <p:ext uri="{BB962C8B-B14F-4D97-AF65-F5344CB8AC3E}">
        <p14:creationId xmlns:p14="http://schemas.microsoft.com/office/powerpoint/2010/main" val="456468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533400" y="1752600"/>
            <a:ext cx="7162802" cy="3880773"/>
          </a:xfrm>
        </p:spPr>
        <p:txBody>
          <a:bodyPr>
            <a:normAutofit/>
          </a:bodyPr>
          <a:lstStyle/>
          <a:p>
            <a:pPr marL="0" indent="0">
              <a:buNone/>
            </a:pPr>
            <a:r>
              <a:rPr lang="en-US" sz="2000" u="sng" dirty="0"/>
              <a:t>BOE Options for Offering Contracts</a:t>
            </a:r>
          </a:p>
          <a:p>
            <a:pPr marL="0" indent="0">
              <a:spcBef>
                <a:spcPts val="0"/>
              </a:spcBef>
              <a:spcAft>
                <a:spcPts val="0"/>
              </a:spcAft>
              <a:buNone/>
              <a:defRPr/>
            </a:pPr>
            <a:r>
              <a:rPr lang="en-US" sz="2000" dirty="0">
                <a:cs typeface="Times New Roman" pitchFamily="18" charset="0"/>
              </a:rPr>
              <a:t>The BOE may:</a:t>
            </a:r>
            <a:br>
              <a:rPr lang="en-US" sz="2000" dirty="0">
                <a:cs typeface="Times New Roman" pitchFamily="18" charset="0"/>
              </a:rPr>
            </a:br>
            <a:endParaRPr lang="en-US" sz="2000" dirty="0">
              <a:cs typeface="Times New Roman" pitchFamily="18" charset="0"/>
            </a:endParaRPr>
          </a:p>
          <a:p>
            <a:pPr marL="640080" lvl="1">
              <a:spcAft>
                <a:spcPts val="0"/>
              </a:spcAft>
              <a:defRPr/>
            </a:pPr>
            <a:r>
              <a:rPr lang="en-US" sz="2000" dirty="0">
                <a:cs typeface="Times New Roman" pitchFamily="18" charset="0"/>
              </a:rPr>
              <a:t>Approve Superintendent’s recommendation;</a:t>
            </a:r>
          </a:p>
          <a:p>
            <a:pPr marL="640080" lvl="1">
              <a:spcAft>
                <a:spcPts val="0"/>
              </a:spcAft>
              <a:defRPr/>
            </a:pPr>
            <a:r>
              <a:rPr lang="en-US" sz="2000" dirty="0">
                <a:cs typeface="Times New Roman" pitchFamily="18" charset="0"/>
              </a:rPr>
              <a:t>Decline to offer the teacher a new or renewed contract; or</a:t>
            </a:r>
          </a:p>
          <a:p>
            <a:pPr marL="640080" lvl="1">
              <a:spcAft>
                <a:spcPts val="0"/>
              </a:spcAft>
              <a:defRPr/>
            </a:pPr>
            <a:r>
              <a:rPr lang="en-US" sz="2000" dirty="0">
                <a:cs typeface="Times New Roman" pitchFamily="18" charset="0"/>
              </a:rPr>
              <a:t>Offer the teacher a contract for a term different that the term recommended by the Superintendent.</a:t>
            </a:r>
          </a:p>
          <a:p>
            <a:pPr marL="640080" lvl="1">
              <a:spcAft>
                <a:spcPts val="0"/>
              </a:spcAft>
              <a:defRPr/>
            </a:pPr>
            <a:r>
              <a:rPr lang="en-US" sz="2000" dirty="0">
                <a:cs typeface="Times New Roman" pitchFamily="18" charset="0"/>
              </a:rPr>
              <a:t>(This is where having a written board policy may help.)</a:t>
            </a:r>
          </a:p>
          <a:p>
            <a:pPr marL="640080" lvl="1">
              <a:spcAft>
                <a:spcPts val="0"/>
              </a:spcAft>
              <a:defRPr/>
            </a:pPr>
            <a:endParaRPr lang="en-US" sz="2000" dirty="0">
              <a:cs typeface="Times New Roman"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DD00741A-6B68-4B04-9CC9-3B60EEC2C178}"/>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346966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609599" y="1447800"/>
            <a:ext cx="7924800" cy="4720678"/>
          </a:xfrm>
        </p:spPr>
        <p:txBody>
          <a:bodyPr>
            <a:normAutofit/>
          </a:bodyPr>
          <a:lstStyle/>
          <a:p>
            <a:pPr marL="0" indent="0">
              <a:buNone/>
            </a:pPr>
            <a:r>
              <a:rPr lang="en-US" sz="2400" u="sng" dirty="0"/>
              <a:t>BOE Options</a:t>
            </a:r>
          </a:p>
          <a:p>
            <a:pPr marL="240030">
              <a:spcAft>
                <a:spcPts val="0"/>
              </a:spcAft>
              <a:defRPr/>
            </a:pPr>
            <a:r>
              <a:rPr lang="en-US" sz="2400" dirty="0">
                <a:cs typeface="Times New Roman" pitchFamily="18" charset="0"/>
              </a:rPr>
              <a:t>If the BOE offers a contract for a term different than the Superintendent recommends, are there any limits?</a:t>
            </a:r>
          </a:p>
          <a:p>
            <a:pPr marL="640080" lvl="1">
              <a:spcAft>
                <a:spcPts val="0"/>
              </a:spcAft>
              <a:defRPr/>
            </a:pPr>
            <a:r>
              <a:rPr lang="en-US" sz="2400" dirty="0">
                <a:cs typeface="Times New Roman" pitchFamily="18" charset="0"/>
              </a:rPr>
              <a:t>A one, two, or four-year contract? 		YES</a:t>
            </a:r>
          </a:p>
          <a:p>
            <a:pPr marL="640080" lvl="1">
              <a:spcAft>
                <a:spcPts val="0"/>
              </a:spcAft>
              <a:defRPr/>
            </a:pPr>
            <a:r>
              <a:rPr lang="en-US" sz="2400" dirty="0">
                <a:cs typeface="Times New Roman" pitchFamily="18" charset="0"/>
              </a:rPr>
              <a:t>What about a three-year contract? 		NO</a:t>
            </a:r>
          </a:p>
          <a:p>
            <a:pPr marL="640080" lvl="1">
              <a:spcAft>
                <a:spcPts val="0"/>
              </a:spcAft>
              <a:defRPr/>
            </a:pPr>
            <a:r>
              <a:rPr lang="en-US" sz="2400" dirty="0">
                <a:cs typeface="Times New Roman" pitchFamily="18" charset="0"/>
              </a:rPr>
              <a:t>What about a 2 ½-year contract? 		NO</a:t>
            </a:r>
          </a:p>
          <a:p>
            <a:pPr marL="640080" lvl="1">
              <a:spcAft>
                <a:spcPts val="0"/>
              </a:spcAft>
              <a:defRPr/>
            </a:pPr>
            <a:r>
              <a:rPr lang="en-US" sz="2400" dirty="0">
                <a:cs typeface="Times New Roman" pitchFamily="18" charset="0"/>
              </a:rPr>
              <a:t>How about a five-year contract? 		NO</a:t>
            </a:r>
          </a:p>
          <a:p>
            <a:pPr marL="640080" lvl="1">
              <a:spcAft>
                <a:spcPts val="0"/>
              </a:spcAft>
              <a:defRPr/>
            </a:pPr>
            <a:endParaRPr lang="en-US" dirty="0">
              <a:cs typeface="Times New Roman"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3D441056-40B7-4E41-B86E-2312DF42C113}"/>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36</a:t>
            </a:fld>
            <a:endParaRPr lang="en-US" dirty="0">
              <a:solidFill>
                <a:srgbClr val="000000"/>
              </a:solidFill>
            </a:endParaRPr>
          </a:p>
        </p:txBody>
      </p:sp>
    </p:spTree>
    <p:extLst>
      <p:ext uri="{BB962C8B-B14F-4D97-AF65-F5344CB8AC3E}">
        <p14:creationId xmlns:p14="http://schemas.microsoft.com/office/powerpoint/2010/main" val="133510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381000" y="1676400"/>
            <a:ext cx="6347714" cy="3880773"/>
          </a:xfrm>
        </p:spPr>
        <p:txBody>
          <a:bodyPr>
            <a:normAutofit fontScale="92500"/>
          </a:bodyPr>
          <a:lstStyle/>
          <a:p>
            <a:pPr marL="0" indent="0">
              <a:buNone/>
            </a:pPr>
            <a:r>
              <a:rPr lang="en-US" u="sng" dirty="0"/>
              <a:t>BOE Options</a:t>
            </a:r>
          </a:p>
          <a:p>
            <a:pPr marL="240030">
              <a:spcAft>
                <a:spcPts val="0"/>
              </a:spcAft>
              <a:defRPr/>
            </a:pPr>
            <a:r>
              <a:rPr lang="en-US" dirty="0">
                <a:cs typeface="Times New Roman" pitchFamily="18" charset="0"/>
              </a:rPr>
              <a:t>If the BOE offers a contract for a term different than the Superintendent recommends, are there any limits?	YES</a:t>
            </a:r>
          </a:p>
          <a:p>
            <a:pPr marL="0" indent="0">
              <a:buNone/>
            </a:pPr>
            <a:endParaRPr lang="en-US" dirty="0"/>
          </a:p>
          <a:p>
            <a:r>
              <a:rPr lang="en-US" dirty="0"/>
              <a:t>The Board’s discretion is still limited by G.S. 115C-325.3(a) Length of Contract. – A contract between the local board of education and a teacher who has been employed by the local board of education for less than three years shall be for a term of one school year. A contract or renewal of contract between the local board of education and a teacher who has been employed by the local board of education for three years or more shall be for a term of one, two, or four school years.</a:t>
            </a:r>
          </a:p>
          <a:p>
            <a:pPr marL="240030">
              <a:spcAft>
                <a:spcPts val="0"/>
              </a:spcAft>
              <a:defRPr/>
            </a:pPr>
            <a:endParaRPr lang="en-US" dirty="0">
              <a:cs typeface="Times New Roman" pitchFamily="18" charset="0"/>
            </a:endParaRPr>
          </a:p>
          <a:p>
            <a:pPr marL="640080" lvl="1">
              <a:spcAft>
                <a:spcPts val="0"/>
              </a:spcAft>
              <a:defRPr/>
            </a:pPr>
            <a:endParaRPr lang="en-US" dirty="0">
              <a:cs typeface="Times New Roman"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71BAA81E-5727-4284-87DB-FD51F282550C}"/>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37</a:t>
            </a:fld>
            <a:endParaRPr lang="en-US" dirty="0">
              <a:solidFill>
                <a:srgbClr val="000000"/>
              </a:solidFill>
            </a:endParaRPr>
          </a:p>
        </p:txBody>
      </p:sp>
    </p:spTree>
    <p:extLst>
      <p:ext uri="{BB962C8B-B14F-4D97-AF65-F5344CB8AC3E}">
        <p14:creationId xmlns:p14="http://schemas.microsoft.com/office/powerpoint/2010/main" val="280159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TEACHERS</a:t>
            </a:r>
          </a:p>
        </p:txBody>
      </p:sp>
      <p:sp>
        <p:nvSpPr>
          <p:cNvPr id="3" name="Content Placeholder 2"/>
          <p:cNvSpPr>
            <a:spLocks noGrp="1"/>
          </p:cNvSpPr>
          <p:nvPr>
            <p:ph idx="1"/>
          </p:nvPr>
        </p:nvSpPr>
        <p:spPr>
          <a:xfrm>
            <a:off x="533400" y="1828800"/>
            <a:ext cx="6347714" cy="3880773"/>
          </a:xfrm>
        </p:spPr>
        <p:txBody>
          <a:bodyPr>
            <a:noAutofit/>
          </a:bodyPr>
          <a:lstStyle/>
          <a:p>
            <a:pPr marL="0" indent="0">
              <a:buNone/>
            </a:pPr>
            <a:r>
              <a:rPr lang="en-US" u="sng" dirty="0"/>
              <a:t>BOE Options</a:t>
            </a:r>
          </a:p>
          <a:p>
            <a:pPr marL="240030">
              <a:spcAft>
                <a:spcPts val="0"/>
              </a:spcAft>
              <a:defRPr/>
            </a:pPr>
            <a:r>
              <a:rPr lang="en-US" dirty="0">
                <a:cs typeface="Times New Roman" pitchFamily="18" charset="0"/>
              </a:rPr>
              <a:t>If the BOE offers a contract for a term different than the Superintendent recommends, are there any limits?	YES.</a:t>
            </a:r>
            <a:endParaRPr lang="en-US" dirty="0"/>
          </a:p>
          <a:p>
            <a:r>
              <a:rPr lang="en-US" dirty="0"/>
              <a:t>The Board’s discretion is still limited by G.S. 115C-325.3(a) Length of Contract. – A contract between the local board of education and a teacher who has been employed by the local board of education for less than three years </a:t>
            </a:r>
            <a:r>
              <a:rPr lang="en-US" b="1" u="sng" dirty="0">
                <a:solidFill>
                  <a:srgbClr val="FF0000"/>
                </a:solidFill>
              </a:rPr>
              <a:t>shall be</a:t>
            </a:r>
            <a:r>
              <a:rPr lang="en-US" dirty="0"/>
              <a:t> for a term of one school year. A contract or renewal of contract between the local board of education and a teacher who has been employed by the local board of education for three years or more </a:t>
            </a:r>
            <a:r>
              <a:rPr lang="en-US" b="1" u="sng" dirty="0">
                <a:solidFill>
                  <a:srgbClr val="FF0000"/>
                </a:solidFill>
              </a:rPr>
              <a:t>shall be</a:t>
            </a:r>
            <a:r>
              <a:rPr lang="en-US" dirty="0"/>
              <a:t> for a term of one, two, or four school years.</a:t>
            </a:r>
          </a:p>
          <a:p>
            <a:pPr marL="240030">
              <a:spcAft>
                <a:spcPts val="0"/>
              </a:spcAft>
              <a:defRPr/>
            </a:pPr>
            <a:endParaRPr lang="en-US" dirty="0">
              <a:cs typeface="Times New Roman" pitchFamily="18" charset="0"/>
            </a:endParaRPr>
          </a:p>
          <a:p>
            <a:pPr marL="640080" lvl="1">
              <a:spcAft>
                <a:spcPts val="0"/>
              </a:spcAft>
              <a:defRPr/>
            </a:pPr>
            <a:endParaRPr lang="en-US" sz="1800" dirty="0">
              <a:cs typeface="Times New Roman"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6E55ABCE-7920-4A1C-8B53-A90016EA3ABE}"/>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38</a:t>
            </a:fld>
            <a:endParaRPr lang="en-US" dirty="0">
              <a:solidFill>
                <a:srgbClr val="000000"/>
              </a:solidFill>
            </a:endParaRPr>
          </a:p>
        </p:txBody>
      </p:sp>
    </p:spTree>
    <p:extLst>
      <p:ext uri="{BB962C8B-B14F-4D97-AF65-F5344CB8AC3E}">
        <p14:creationId xmlns:p14="http://schemas.microsoft.com/office/powerpoint/2010/main" val="1343043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cap="all" dirty="0"/>
              <a:t>administrators</a:t>
            </a:r>
          </a:p>
        </p:txBody>
      </p:sp>
      <p:sp>
        <p:nvSpPr>
          <p:cNvPr id="3" name="Content Placeholder 2"/>
          <p:cNvSpPr>
            <a:spLocks noGrp="1"/>
          </p:cNvSpPr>
          <p:nvPr>
            <p:ph idx="1"/>
          </p:nvPr>
        </p:nvSpPr>
        <p:spPr>
          <a:xfrm>
            <a:off x="609599" y="1676400"/>
            <a:ext cx="6347714" cy="3880773"/>
          </a:xfrm>
        </p:spPr>
        <p:txBody>
          <a:bodyPr>
            <a:normAutofit fontScale="77500" lnSpcReduction="20000"/>
          </a:bodyPr>
          <a:lstStyle/>
          <a:p>
            <a:r>
              <a:rPr lang="en-US" sz="2400" dirty="0"/>
              <a:t>For administrators employed “as of” 7/1/14, and any “hired or reemployed on or after that date,” the following apply:</a:t>
            </a:r>
            <a:br>
              <a:rPr lang="en-US" sz="2400" dirty="0"/>
            </a:br>
            <a:endParaRPr lang="en-US" sz="2400" dirty="0"/>
          </a:p>
          <a:p>
            <a:pPr lvl="1"/>
            <a:r>
              <a:rPr lang="en-US" sz="2400" dirty="0"/>
              <a:t>Dismissal/demotion is under G.S. 115C-325.4.</a:t>
            </a:r>
          </a:p>
          <a:p>
            <a:pPr lvl="1"/>
            <a:r>
              <a:rPr lang="en-US" sz="2400" dirty="0"/>
              <a:t>Nonrenewal – written notice from the Superintendent by May 1, but no longer any right to receive reasons.</a:t>
            </a:r>
          </a:p>
          <a:p>
            <a:pPr lvl="1"/>
            <a:r>
              <a:rPr lang="en-US" sz="2400" dirty="0"/>
              <a:t>Right to BOE hearing on nonrenewal, but not appealable to Superior Court.  </a:t>
            </a:r>
          </a:p>
          <a:p>
            <a:pPr lvl="2"/>
            <a:r>
              <a:rPr lang="en-US" sz="2400" dirty="0"/>
              <a:t>Decision to nonrenew may not be arbitrary, capricious, personal, political, discriminatory or in violation of state or federal law.</a:t>
            </a:r>
          </a:p>
        </p:txBody>
      </p:sp>
      <p:sp>
        <p:nvSpPr>
          <p:cNvPr id="4" name="Slide Number Placeholder 3">
            <a:extLst>
              <a:ext uri="{FF2B5EF4-FFF2-40B4-BE49-F238E27FC236}">
                <a16:creationId xmlns:a16="http://schemas.microsoft.com/office/drawing/2014/main" id="{3D4C9C89-FD27-47D9-83B3-A2FA7AFED330}"/>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39</a:t>
            </a:fld>
            <a:endParaRPr lang="en-US" dirty="0">
              <a:solidFill>
                <a:srgbClr val="000000"/>
              </a:solidFill>
            </a:endParaRPr>
          </a:p>
        </p:txBody>
      </p:sp>
    </p:spTree>
    <p:extLst>
      <p:ext uri="{BB962C8B-B14F-4D97-AF65-F5344CB8AC3E}">
        <p14:creationId xmlns:p14="http://schemas.microsoft.com/office/powerpoint/2010/main" val="9670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E121-2E81-40D3-A401-197EB1564E07}"/>
              </a:ext>
            </a:extLst>
          </p:cNvPr>
          <p:cNvSpPr>
            <a:spLocks noGrp="1"/>
          </p:cNvSpPr>
          <p:nvPr>
            <p:ph type="title"/>
          </p:nvPr>
        </p:nvSpPr>
        <p:spPr>
          <a:xfrm>
            <a:off x="685800" y="304800"/>
            <a:ext cx="6629400" cy="1478607"/>
          </a:xfrm>
        </p:spPr>
        <p:txBody>
          <a:bodyPr>
            <a:normAutofit fontScale="90000"/>
          </a:bodyPr>
          <a:lstStyle/>
          <a:p>
            <a:r>
              <a:rPr lang="en-US" dirty="0"/>
              <a:t>S.L. 2017-157 (H.B. 155) – Omnibus Education Law Changes (</a:t>
            </a:r>
            <a:r>
              <a:rPr lang="en-US" dirty="0">
                <a:latin typeface="Arial" panose="020B0604020202020204" pitchFamily="34" charset="0"/>
                <a:cs typeface="Arial" panose="020B0604020202020204" pitchFamily="34" charset="0"/>
              </a:rPr>
              <a:t>cont.)</a:t>
            </a:r>
            <a:endParaRPr lang="en-US" dirty="0"/>
          </a:p>
        </p:txBody>
      </p:sp>
      <p:sp>
        <p:nvSpPr>
          <p:cNvPr id="3" name="Content Placeholder 2">
            <a:extLst>
              <a:ext uri="{FF2B5EF4-FFF2-40B4-BE49-F238E27FC236}">
                <a16:creationId xmlns:a16="http://schemas.microsoft.com/office/drawing/2014/main" id="{9922EDF5-F9E8-4AE7-95ED-0F27C07F5059}"/>
              </a:ext>
            </a:extLst>
          </p:cNvPr>
          <p:cNvSpPr>
            <a:spLocks noGrp="1"/>
          </p:cNvSpPr>
          <p:nvPr>
            <p:ph idx="1"/>
          </p:nvPr>
        </p:nvSpPr>
        <p:spPr>
          <a:xfrm>
            <a:off x="553755" y="1828800"/>
            <a:ext cx="6347714" cy="3880773"/>
          </a:xfrm>
        </p:spPr>
        <p:txBody>
          <a:bodyPr>
            <a:normAutofit lnSpcReduction="10000"/>
          </a:bodyPr>
          <a:lstStyle/>
          <a:p>
            <a:r>
              <a:rPr lang="en-US" sz="2000" u="sng" dirty="0"/>
              <a:t>Section 2(b):</a:t>
            </a:r>
            <a:r>
              <a:rPr lang="en-US" sz="2000" dirty="0"/>
              <a:t> Rewrites G.S. § 115C-325 to align with </a:t>
            </a:r>
            <a:r>
              <a:rPr lang="en-US" sz="2000" i="1" dirty="0"/>
              <a:t>NCAE v. State of North Carolina</a:t>
            </a:r>
            <a:r>
              <a:rPr lang="en-US" sz="2000" dirty="0"/>
              <a:t>: </a:t>
            </a:r>
            <a:endParaRPr lang="en-US" sz="2400" dirty="0"/>
          </a:p>
          <a:p>
            <a:pPr lvl="1"/>
            <a:r>
              <a:rPr lang="en-US" sz="1500" dirty="0"/>
              <a:t>Provides a new definition of career employee as an employee who was awarded career status with that local board as a teacher prior to August 1, 2013.</a:t>
            </a:r>
          </a:p>
          <a:p>
            <a:pPr lvl="1"/>
            <a:r>
              <a:rPr lang="en-US" sz="1500" dirty="0"/>
              <a:t>Clarifies that no person who is employed as a teacher who did not acquire career status as a teacher by August 1, 2013, shall have career status.</a:t>
            </a:r>
          </a:p>
          <a:p>
            <a:pPr lvl="1"/>
            <a:r>
              <a:rPr lang="en-US" sz="1500" dirty="0"/>
              <a:t>Eliminates the definition and references to career school administrator and probationary teacher.</a:t>
            </a:r>
          </a:p>
          <a:p>
            <a:pPr lvl="1"/>
            <a:r>
              <a:rPr lang="en-US" sz="1500" dirty="0"/>
              <a:t>Replaces references to career teacher with career employee.</a:t>
            </a:r>
          </a:p>
          <a:p>
            <a:pPr lvl="1"/>
            <a:r>
              <a:rPr lang="en-US" sz="1500" dirty="0"/>
              <a:t>Delineates the grounds for appeal to superior court after a career employee is dismissed, demoted or suspended without pay as a sanction, consistent with case law</a:t>
            </a:r>
          </a:p>
          <a:p>
            <a:pPr marL="0" lvl="0" indent="0">
              <a:buNone/>
            </a:pPr>
            <a:endParaRPr lang="en-US" sz="2000" dirty="0"/>
          </a:p>
        </p:txBody>
      </p:sp>
      <p:sp>
        <p:nvSpPr>
          <p:cNvPr id="4" name="Slide Number Placeholder 3">
            <a:extLst>
              <a:ext uri="{FF2B5EF4-FFF2-40B4-BE49-F238E27FC236}">
                <a16:creationId xmlns:a16="http://schemas.microsoft.com/office/drawing/2014/main" id="{D1A69C13-CAC6-46A9-9402-46735CE5E82C}"/>
              </a:ext>
            </a:extLst>
          </p:cNvPr>
          <p:cNvSpPr>
            <a:spLocks noGrp="1"/>
          </p:cNvSpPr>
          <p:nvPr>
            <p:ph type="sldNum" sz="quarter" idx="12"/>
          </p:nvPr>
        </p:nvSpPr>
        <p:spPr>
          <a:xfrm>
            <a:off x="7848600" y="6400800"/>
            <a:ext cx="512638" cy="365125"/>
          </a:xfrm>
        </p:spPr>
        <p:txBody>
          <a:bodyPr/>
          <a:lstStyle/>
          <a:p>
            <a:pPr>
              <a:defRPr/>
            </a:pPr>
            <a:fld id="{514190DA-AF94-4D0A-93CE-2F31C571C7B8}" type="slidenum">
              <a:rPr lang="en-US" smtClean="0">
                <a:solidFill>
                  <a:srgbClr val="000000"/>
                </a:solidFill>
              </a:rPr>
              <a:pPr>
                <a:defRPr/>
              </a:pPr>
              <a:t>4</a:t>
            </a:fld>
            <a:endParaRPr lang="en-US" dirty="0">
              <a:solidFill>
                <a:srgbClr val="000000"/>
              </a:solidFill>
            </a:endParaRPr>
          </a:p>
        </p:txBody>
      </p:sp>
      <p:sp>
        <p:nvSpPr>
          <p:cNvPr id="5" name="TextBox 4">
            <a:extLst>
              <a:ext uri="{FF2B5EF4-FFF2-40B4-BE49-F238E27FC236}">
                <a16:creationId xmlns:a16="http://schemas.microsoft.com/office/drawing/2014/main" id="{93B5B1B5-7D76-466B-A376-DB9EDD0273DB}"/>
              </a:ext>
            </a:extLst>
          </p:cNvPr>
          <p:cNvSpPr txBox="1"/>
          <p:nvPr/>
        </p:nvSpPr>
        <p:spPr>
          <a:xfrm>
            <a:off x="6324600"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22110478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39762"/>
          </a:xfrm>
        </p:spPr>
        <p:txBody>
          <a:bodyPr>
            <a:normAutofit fontScale="90000"/>
          </a:bodyPr>
          <a:lstStyle/>
          <a:p>
            <a:pPr>
              <a:defRPr/>
            </a:pPr>
            <a:r>
              <a:rPr lang="en-US" u="none" cap="all" dirty="0"/>
              <a:t>administrators</a:t>
            </a:r>
            <a:endParaRPr lang="en-US" u="sng" dirty="0">
              <a:effectLst>
                <a:outerShdw blurRad="38100" dist="38100" dir="2700000" algn="tl">
                  <a:srgbClr val="000000">
                    <a:alpha val="43137"/>
                  </a:srgbClr>
                </a:outerShdw>
              </a:effectLs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08944311"/>
              </p:ext>
            </p:extLst>
          </p:nvPr>
        </p:nvGraphicFramePr>
        <p:xfrm>
          <a:off x="457200" y="869180"/>
          <a:ext cx="7010400" cy="5827624"/>
        </p:xfrm>
        <a:graphic>
          <a:graphicData uri="http://schemas.openxmlformats.org/drawingml/2006/table">
            <a:tbl>
              <a:tblPr firstRow="1" firstCol="1" bandRow="1"/>
              <a:tblGrid>
                <a:gridCol w="3461686">
                  <a:extLst>
                    <a:ext uri="{9D8B030D-6E8A-4147-A177-3AD203B41FA5}">
                      <a16:colId xmlns:a16="http://schemas.microsoft.com/office/drawing/2014/main" val="20000"/>
                    </a:ext>
                  </a:extLst>
                </a:gridCol>
                <a:gridCol w="3548714">
                  <a:extLst>
                    <a:ext uri="{9D8B030D-6E8A-4147-A177-3AD203B41FA5}">
                      <a16:colId xmlns:a16="http://schemas.microsoft.com/office/drawing/2014/main" val="20001"/>
                    </a:ext>
                  </a:extLst>
                </a:gridCol>
              </a:tblGrid>
              <a:tr h="2396921">
                <a:tc>
                  <a:txBody>
                    <a:bodyPr/>
                    <a:lstStyle/>
                    <a:p>
                      <a:pPr marL="0" marR="0" algn="l">
                        <a:spcBef>
                          <a:spcPts val="0"/>
                        </a:spcBef>
                        <a:spcAft>
                          <a:spcPts val="0"/>
                        </a:spcAft>
                      </a:pPr>
                      <a:r>
                        <a:rPr lang="en-US" sz="2000" dirty="0">
                          <a:effectLst/>
                          <a:latin typeface="+mn-lt"/>
                          <a:ea typeface="Calibri"/>
                          <a:cs typeface="Times New Roman"/>
                        </a:rPr>
                        <a:t>Employment Status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2000" dirty="0">
                          <a:effectLst/>
                          <a:latin typeface="+mn-lt"/>
                          <a:ea typeface="Calibri"/>
                          <a:cs typeface="Times New Roman"/>
                        </a:rPr>
                        <a:t>If granted teacher tenure prior to serving as Administrator in same LEA, the Administrator retains career teacher status if not offered Administrator contract or  if nonrenewed.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98075">
                <a:tc>
                  <a:txBody>
                    <a:bodyPr/>
                    <a:lstStyle/>
                    <a:p>
                      <a:pPr marL="0" marR="0" algn="l">
                        <a:spcBef>
                          <a:spcPts val="0"/>
                        </a:spcBef>
                        <a:spcAft>
                          <a:spcPts val="0"/>
                        </a:spcAft>
                      </a:pPr>
                      <a:r>
                        <a:rPr lang="en-US" sz="2000" dirty="0">
                          <a:effectLst/>
                          <a:latin typeface="+mn-lt"/>
                          <a:ea typeface="Calibri"/>
                          <a:cs typeface="Times New Roman"/>
                        </a:rPr>
                        <a:t>Procedure for Nonrenewal of Contract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2000" dirty="0">
                          <a:effectLst/>
                          <a:latin typeface="+mn-lt"/>
                          <a:ea typeface="Calibri"/>
                          <a:cs typeface="Times New Roman"/>
                        </a:rPr>
                        <a:t>Superintendent</a:t>
                      </a:r>
                      <a:r>
                        <a:rPr lang="en-US" sz="2000" baseline="0" dirty="0">
                          <a:effectLst/>
                          <a:latin typeface="+mn-lt"/>
                          <a:ea typeface="Calibri"/>
                          <a:cs typeface="Times New Roman"/>
                        </a:rPr>
                        <a:t> </a:t>
                      </a:r>
                      <a:r>
                        <a:rPr lang="en-US" sz="2000" dirty="0">
                          <a:effectLst/>
                          <a:latin typeface="+mn-lt"/>
                          <a:ea typeface="Calibri"/>
                          <a:cs typeface="Times New Roman"/>
                        </a:rPr>
                        <a:t>Notice:  May 1.</a:t>
                      </a:r>
                    </a:p>
                    <a:p>
                      <a:pPr marL="342900" marR="0" lvl="0" indent="-342900" algn="l">
                        <a:spcBef>
                          <a:spcPts val="0"/>
                        </a:spcBef>
                        <a:spcAft>
                          <a:spcPts val="0"/>
                        </a:spcAft>
                        <a:buFont typeface="Symbol"/>
                        <a:buChar char=""/>
                      </a:pPr>
                      <a:r>
                        <a:rPr lang="en-US" sz="2000" dirty="0">
                          <a:effectLst/>
                          <a:latin typeface="+mn-lt"/>
                          <a:ea typeface="Calibri"/>
                          <a:cs typeface="Times New Roman"/>
                        </a:rPr>
                        <a:t>No longer any right to receive reasons for nonrenewal.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65224">
                <a:tc>
                  <a:txBody>
                    <a:bodyPr/>
                    <a:lstStyle/>
                    <a:p>
                      <a:pPr marL="0" marR="0" algn="l">
                        <a:spcBef>
                          <a:spcPts val="0"/>
                        </a:spcBef>
                        <a:spcAft>
                          <a:spcPts val="0"/>
                        </a:spcAft>
                      </a:pPr>
                      <a:r>
                        <a:rPr lang="en-US" sz="2000" dirty="0">
                          <a:effectLst/>
                          <a:latin typeface="+mn-lt"/>
                          <a:ea typeface="Calibri"/>
                          <a:cs typeface="Times New Roman"/>
                        </a:rPr>
                        <a:t>Hearing Rights for Nonrenewal of Contract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2000" dirty="0">
                          <a:effectLst/>
                          <a:latin typeface="+mn-lt"/>
                          <a:ea typeface="Calibri"/>
                          <a:cs typeface="Times New Roman"/>
                        </a:rPr>
                        <a:t>Right to hearing by BOE.</a:t>
                      </a:r>
                    </a:p>
                    <a:p>
                      <a:pPr marL="342900" marR="0" lvl="0" indent="-342900" algn="l">
                        <a:spcBef>
                          <a:spcPts val="0"/>
                        </a:spcBef>
                        <a:spcAft>
                          <a:spcPts val="0"/>
                        </a:spcAft>
                        <a:buFont typeface="Symbol"/>
                        <a:buChar char=""/>
                      </a:pPr>
                      <a:r>
                        <a:rPr lang="en-US" sz="2000" dirty="0">
                          <a:effectLst/>
                          <a:latin typeface="+mn-lt"/>
                          <a:ea typeface="Calibri"/>
                          <a:cs typeface="Times New Roman"/>
                        </a:rPr>
                        <a:t>BOE Notice:</a:t>
                      </a:r>
                      <a:r>
                        <a:rPr lang="en-US" sz="2000" baseline="0" dirty="0">
                          <a:effectLst/>
                          <a:latin typeface="+mn-lt"/>
                          <a:ea typeface="Calibri"/>
                          <a:cs typeface="Times New Roman"/>
                        </a:rPr>
                        <a:t> June 1</a:t>
                      </a:r>
                      <a:endParaRPr lang="en-US" sz="2000" dirty="0">
                        <a:effectLst/>
                        <a:latin typeface="+mn-lt"/>
                        <a:ea typeface="Calibri"/>
                        <a:cs typeface="Times New Roman"/>
                      </a:endParaRPr>
                    </a:p>
                    <a:p>
                      <a:pPr marL="342900" marR="0" lvl="0" indent="-342900" algn="l">
                        <a:spcBef>
                          <a:spcPts val="0"/>
                        </a:spcBef>
                        <a:spcAft>
                          <a:spcPts val="0"/>
                        </a:spcAft>
                        <a:buFont typeface="Symbol"/>
                        <a:buChar char=""/>
                      </a:pPr>
                      <a:r>
                        <a:rPr lang="en-US" sz="2000" dirty="0">
                          <a:effectLst/>
                          <a:latin typeface="+mn-lt"/>
                          <a:ea typeface="Calibri"/>
                          <a:cs typeface="Times New Roman"/>
                        </a:rPr>
                        <a:t>No longer any right to judicial review of the decision of the BOE.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F243E26D-4EE7-4ED2-A939-106FBA1DC013}"/>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40</a:t>
            </a:fld>
            <a:endParaRPr lang="en-US" dirty="0">
              <a:solidFill>
                <a:srgbClr val="000000"/>
              </a:solidFill>
            </a:endParaRPr>
          </a:p>
        </p:txBody>
      </p:sp>
    </p:spTree>
    <p:extLst>
      <p:ext uri="{BB962C8B-B14F-4D97-AF65-F5344CB8AC3E}">
        <p14:creationId xmlns:p14="http://schemas.microsoft.com/office/powerpoint/2010/main" val="979772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ADMINISTRATORS</a:t>
            </a:r>
          </a:p>
        </p:txBody>
      </p:sp>
      <p:sp>
        <p:nvSpPr>
          <p:cNvPr id="3" name="Content Placeholder 2"/>
          <p:cNvSpPr>
            <a:spLocks noGrp="1"/>
          </p:cNvSpPr>
          <p:nvPr>
            <p:ph idx="1"/>
          </p:nvPr>
        </p:nvSpPr>
        <p:spPr>
          <a:xfrm>
            <a:off x="457200" y="1447800"/>
            <a:ext cx="6347714" cy="4648200"/>
          </a:xfrm>
        </p:spPr>
        <p:txBody>
          <a:bodyPr>
            <a:normAutofit fontScale="92500"/>
          </a:bodyPr>
          <a:lstStyle/>
          <a:p>
            <a:pPr marL="0" indent="0">
              <a:buNone/>
            </a:pPr>
            <a:endParaRPr lang="en-US" dirty="0"/>
          </a:p>
          <a:p>
            <a:r>
              <a:rPr lang="en-US" sz="2600" u="sng" dirty="0"/>
              <a:t>Query</a:t>
            </a:r>
            <a:r>
              <a:rPr lang="en-US" sz="2600" dirty="0"/>
              <a:t>:  How will recent changes to administrator pay and salary schedules impact recruitment, retention and legal challenges?</a:t>
            </a:r>
          </a:p>
          <a:p>
            <a:r>
              <a:rPr lang="en-US" sz="2600" dirty="0"/>
              <a:t>Pay provisions in administrator contracts vary widely.  Some include an annual “amount certain,” while others state that the administrator is paid on the state salary schedule, while others have a local pay scale and a local supplement and/or a local board policy.  </a:t>
            </a:r>
          </a:p>
          <a:p>
            <a:pPr marL="0" indent="0">
              <a:buNone/>
            </a:pPr>
            <a:endParaRPr lang="en-US" dirty="0"/>
          </a:p>
        </p:txBody>
      </p:sp>
      <p:sp>
        <p:nvSpPr>
          <p:cNvPr id="4" name="Slide Number Placeholder 3">
            <a:extLst>
              <a:ext uri="{FF2B5EF4-FFF2-40B4-BE49-F238E27FC236}">
                <a16:creationId xmlns:a16="http://schemas.microsoft.com/office/drawing/2014/main" id="{98443917-AA5F-432A-87B3-8F618FEBD78E}"/>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41</a:t>
            </a:fld>
            <a:endParaRPr lang="en-US" dirty="0">
              <a:solidFill>
                <a:srgbClr val="000000"/>
              </a:solidFill>
            </a:endParaRPr>
          </a:p>
        </p:txBody>
      </p:sp>
    </p:spTree>
    <p:extLst>
      <p:ext uri="{BB962C8B-B14F-4D97-AF65-F5344CB8AC3E}">
        <p14:creationId xmlns:p14="http://schemas.microsoft.com/office/powerpoint/2010/main" val="288469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ADMINISTRATORS</a:t>
            </a:r>
          </a:p>
        </p:txBody>
      </p:sp>
      <p:sp>
        <p:nvSpPr>
          <p:cNvPr id="3" name="Content Placeholder 2"/>
          <p:cNvSpPr>
            <a:spLocks noGrp="1"/>
          </p:cNvSpPr>
          <p:nvPr>
            <p:ph idx="1"/>
          </p:nvPr>
        </p:nvSpPr>
        <p:spPr>
          <a:xfrm>
            <a:off x="457200" y="1447800"/>
            <a:ext cx="6781800" cy="5105400"/>
          </a:xfrm>
        </p:spPr>
        <p:txBody>
          <a:bodyPr>
            <a:normAutofit fontScale="62500" lnSpcReduction="20000"/>
          </a:bodyPr>
          <a:lstStyle/>
          <a:p>
            <a:pPr marL="0" indent="0">
              <a:buNone/>
            </a:pPr>
            <a:endParaRPr lang="en-US" dirty="0"/>
          </a:p>
          <a:p>
            <a:r>
              <a:rPr lang="en-US" sz="2600" dirty="0"/>
              <a:t>BEWARE!!  </a:t>
            </a:r>
          </a:p>
          <a:p>
            <a:r>
              <a:rPr lang="en-US" sz="2600" dirty="0"/>
              <a:t>A demotion is considered </a:t>
            </a:r>
            <a:r>
              <a:rPr lang="en-US" sz="2600" u="sng" dirty="0"/>
              <a:t>any reduction in salary.</a:t>
            </a:r>
            <a:r>
              <a:rPr lang="en-US" sz="2600" dirty="0"/>
              <a:t>  For example, if a principal has an annual salary amount in the employment contract, but is no longer eligible for that amount by law on the state salary schedule, is the district contractually obligated to pay the principal the difference? </a:t>
            </a:r>
          </a:p>
          <a:p>
            <a:r>
              <a:rPr lang="en-US" sz="2600" dirty="0"/>
              <a:t>Administrators are “Held Harmless” so that if the current job assignment results in lower pay on the relevant salary schedule, the administrator’s pay will not be reduced for 2017-18.  </a:t>
            </a:r>
          </a:p>
          <a:p>
            <a:r>
              <a:rPr lang="en-US" sz="2600" b="1" u="sng" dirty="0"/>
              <a:t>BUT</a:t>
            </a:r>
            <a:r>
              <a:rPr lang="en-US" sz="2600" dirty="0"/>
              <a:t>, what about 2018-19 and beyond? </a:t>
            </a:r>
          </a:p>
          <a:p>
            <a:r>
              <a:rPr lang="en-US" sz="2600" dirty="0"/>
              <a:t>Typically, the contract itself addresses changes in the law and states the board will modify or amend the contract depending on changes in the law.  Other contract provisions state any conflicting language between the contract and the law is resolved by the law.</a:t>
            </a:r>
          </a:p>
          <a:p>
            <a:r>
              <a:rPr lang="en-US" sz="2600" dirty="0"/>
              <a:t>Should the contracts be amended?  Must the contracts be amended? If the administrator doesn’t agree to the amendment, is it a demotion?  </a:t>
            </a:r>
          </a:p>
          <a:p>
            <a:r>
              <a:rPr lang="en-US" sz="2600" dirty="0"/>
              <a:t>How do local supplements impact contract pay?</a:t>
            </a:r>
          </a:p>
          <a:p>
            <a:pPr marL="0" indent="0">
              <a:buNone/>
            </a:pPr>
            <a:endParaRPr lang="en-US" dirty="0"/>
          </a:p>
        </p:txBody>
      </p:sp>
      <p:sp>
        <p:nvSpPr>
          <p:cNvPr id="4" name="Slide Number Placeholder 3">
            <a:extLst>
              <a:ext uri="{FF2B5EF4-FFF2-40B4-BE49-F238E27FC236}">
                <a16:creationId xmlns:a16="http://schemas.microsoft.com/office/drawing/2014/main" id="{12E3A4A2-37C3-4352-8A0F-A5D31F10802F}"/>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42</a:t>
            </a:fld>
            <a:endParaRPr lang="en-US" dirty="0">
              <a:solidFill>
                <a:srgbClr val="000000"/>
              </a:solidFill>
            </a:endParaRPr>
          </a:p>
        </p:txBody>
      </p:sp>
    </p:spTree>
    <p:extLst>
      <p:ext uri="{BB962C8B-B14F-4D97-AF65-F5344CB8AC3E}">
        <p14:creationId xmlns:p14="http://schemas.microsoft.com/office/powerpoint/2010/main" val="92473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162800" cy="762000"/>
          </a:xfrm>
        </p:spPr>
        <p:txBody>
          <a:bodyPr>
            <a:normAutofit fontScale="90000"/>
          </a:bodyPr>
          <a:lstStyle/>
          <a:p>
            <a:pPr algn="ctr">
              <a:defRPr/>
            </a:pPr>
            <a:r>
              <a:rPr lang="en-US" sz="2400" u="sng" dirty="0"/>
              <a:t>S.L. 2017-189 (</a:t>
            </a:r>
            <a:r>
              <a:rPr lang="en-US" sz="2400" u="sng" dirty="0" err="1"/>
              <a:t>S.B</a:t>
            </a:r>
            <a:r>
              <a:rPr lang="en-US" sz="2400" u="sng" dirty="0"/>
              <a:t>. 599)</a:t>
            </a:r>
            <a:br>
              <a:rPr lang="en-US" sz="2400" dirty="0"/>
            </a:br>
            <a:r>
              <a:rPr lang="en-US" sz="2400" dirty="0"/>
              <a:t>“Excellent Educators for Every Classroom” </a:t>
            </a:r>
            <a:br>
              <a:rPr lang="en-US" sz="2400" dirty="0"/>
            </a:br>
            <a:endParaRPr lang="en-US" sz="2400" u="sng" dirty="0"/>
          </a:p>
        </p:txBody>
      </p:sp>
      <p:sp>
        <p:nvSpPr>
          <p:cNvPr id="4" name="Content Placeholder 3"/>
          <p:cNvSpPr>
            <a:spLocks noGrp="1"/>
          </p:cNvSpPr>
          <p:nvPr>
            <p:ph sz="half" idx="1"/>
          </p:nvPr>
        </p:nvSpPr>
        <p:spPr>
          <a:xfrm>
            <a:off x="762000" y="1143000"/>
            <a:ext cx="7696200" cy="4800600"/>
          </a:xfrm>
          <a:prstGeom prst="rect">
            <a:avLst/>
          </a:prstGeom>
          <a:ln>
            <a:solidFill>
              <a:srgbClr val="FFC000"/>
            </a:solidFill>
          </a:ln>
        </p:spPr>
        <p:txBody>
          <a:bodyPr>
            <a:normAutofit/>
          </a:bodyPr>
          <a:lstStyle/>
          <a:p>
            <a:pPr marL="0" indent="0">
              <a:buClr>
                <a:srgbClr val="FFFF00"/>
              </a:buClr>
              <a:buNone/>
              <a:defRPr/>
            </a:pPr>
            <a:br>
              <a:rPr lang="en-US" sz="1800" dirty="0"/>
            </a:br>
            <a:endParaRPr lang="en-US" sz="1800" dirty="0"/>
          </a:p>
          <a:p>
            <a:pPr>
              <a:buClrTx/>
              <a:defRPr/>
            </a:pPr>
            <a:r>
              <a:rPr lang="en-US" sz="1800" dirty="0"/>
              <a:t>Restructures Teacher Education and Support</a:t>
            </a:r>
          </a:p>
          <a:p>
            <a:pPr>
              <a:buClrTx/>
              <a:defRPr/>
            </a:pPr>
            <a:endParaRPr lang="en-US" sz="1800" dirty="0"/>
          </a:p>
          <a:p>
            <a:pPr>
              <a:buClrTx/>
              <a:defRPr/>
            </a:pPr>
            <a:r>
              <a:rPr lang="en-US" sz="1800" dirty="0"/>
              <a:t>Establishes the Professional Educator Preparation and Standards (PEPS) Commission independent of the State Board of Education (SBE) that shall recommend standards for educator preparation, licensure, continuing education, and conduct to the SBE.</a:t>
            </a:r>
          </a:p>
          <a:p>
            <a:pPr>
              <a:buClrTx/>
              <a:defRPr/>
            </a:pPr>
            <a:endParaRPr lang="en-US" sz="1800" dirty="0"/>
          </a:p>
          <a:p>
            <a:pPr>
              <a:buClrTx/>
              <a:defRPr/>
            </a:pPr>
            <a:r>
              <a:rPr lang="en-US" sz="1800" dirty="0"/>
              <a:t>On August 3, 2017, PEPS Commission Members were named. In addition to Superintendent or his designee and the State Teacher of the Year, the Senate and House appointed 8 members each.</a:t>
            </a:r>
          </a:p>
          <a:p>
            <a:pPr>
              <a:buClr>
                <a:srgbClr val="FFFF00"/>
              </a:buClr>
              <a:defRPr/>
            </a:pPr>
            <a:endParaRPr lang="en-US" sz="1800" dirty="0"/>
          </a:p>
          <a:p>
            <a:pPr marL="0" indent="0">
              <a:buClr>
                <a:srgbClr val="FFFF00"/>
              </a:buClr>
              <a:buNone/>
              <a:defRPr/>
            </a:pPr>
            <a:endParaRPr lang="en-US" sz="1800" dirty="0"/>
          </a:p>
          <a:p>
            <a:pPr marL="0" indent="0">
              <a:buClr>
                <a:srgbClr val="FFFF00"/>
              </a:buClr>
              <a:buNone/>
              <a:defRPr/>
            </a:pPr>
            <a:endParaRPr lang="en-US" sz="1800" dirty="0"/>
          </a:p>
        </p:txBody>
      </p:sp>
      <p:sp>
        <p:nvSpPr>
          <p:cNvPr id="3" name="Slide Number Placeholder 2">
            <a:extLst>
              <a:ext uri="{FF2B5EF4-FFF2-40B4-BE49-F238E27FC236}">
                <a16:creationId xmlns:a16="http://schemas.microsoft.com/office/drawing/2014/main" id="{CE43A41F-0C4A-4EA7-9583-E57CBE4A8A79}"/>
              </a:ext>
            </a:extLst>
          </p:cNvPr>
          <p:cNvSpPr>
            <a:spLocks noGrp="1"/>
          </p:cNvSpPr>
          <p:nvPr>
            <p:ph type="sldNum" sz="quarter" idx="12"/>
          </p:nvPr>
        </p:nvSpPr>
        <p:spPr>
          <a:xfrm>
            <a:off x="7963396" y="6358309"/>
            <a:ext cx="512638" cy="365125"/>
          </a:xfrm>
        </p:spPr>
        <p:txBody>
          <a:bodyPr/>
          <a:lstStyle/>
          <a:p>
            <a:pPr>
              <a:defRPr/>
            </a:pPr>
            <a:fld id="{D712898E-C5B5-4294-94A1-EE0F71937F7F}" type="slidenum">
              <a:rPr lang="en-US" smtClean="0">
                <a:solidFill>
                  <a:srgbClr val="000000"/>
                </a:solidFill>
              </a:rPr>
              <a:pPr>
                <a:defRPr/>
              </a:pPr>
              <a:t>43</a:t>
            </a:fld>
            <a:endParaRPr lang="en-US" dirty="0">
              <a:solidFill>
                <a:srgbClr val="000000"/>
              </a:solidFill>
            </a:endParaRPr>
          </a:p>
        </p:txBody>
      </p:sp>
    </p:spTree>
    <p:extLst>
      <p:ext uri="{BB962C8B-B14F-4D97-AF65-F5344CB8AC3E}">
        <p14:creationId xmlns:p14="http://schemas.microsoft.com/office/powerpoint/2010/main" val="2414187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172200" cy="477440"/>
          </a:xfrm>
        </p:spPr>
        <p:txBody>
          <a:bodyPr>
            <a:normAutofit fontScale="90000"/>
          </a:bodyPr>
          <a:lstStyle/>
          <a:p>
            <a:pPr algn="ctr">
              <a:defRPr/>
            </a:pPr>
            <a:r>
              <a:rPr lang="en-US" sz="2000" u="sng" dirty="0"/>
              <a:t>S.L. 2017-189 (</a:t>
            </a:r>
            <a:r>
              <a:rPr lang="en-US" sz="2000" u="sng" dirty="0" err="1"/>
              <a:t>S.B</a:t>
            </a:r>
            <a:r>
              <a:rPr lang="en-US" sz="2000" u="sng" dirty="0"/>
              <a:t>. 599)</a:t>
            </a:r>
            <a:br>
              <a:rPr lang="en-US" sz="2000" dirty="0"/>
            </a:br>
            <a:r>
              <a:rPr lang="en-US" sz="2000" dirty="0"/>
              <a:t>“Excellent Educators for Every Classroom” </a:t>
            </a:r>
            <a:br>
              <a:rPr lang="en-US" sz="2000" dirty="0"/>
            </a:br>
            <a:r>
              <a:rPr lang="en-US" sz="2100" u="sng" dirty="0"/>
              <a:t>PEPS Commission Members</a:t>
            </a:r>
          </a:p>
        </p:txBody>
      </p:sp>
      <p:sp>
        <p:nvSpPr>
          <p:cNvPr id="4" name="Content Placeholder 3"/>
          <p:cNvSpPr>
            <a:spLocks noGrp="1"/>
          </p:cNvSpPr>
          <p:nvPr>
            <p:ph sz="half" idx="1"/>
          </p:nvPr>
        </p:nvSpPr>
        <p:spPr>
          <a:xfrm>
            <a:off x="533400" y="1143000"/>
            <a:ext cx="8001000" cy="5257800"/>
          </a:xfrm>
          <a:prstGeom prst="rect">
            <a:avLst/>
          </a:prstGeom>
          <a:ln>
            <a:solidFill>
              <a:srgbClr val="FFC000"/>
            </a:solidFill>
          </a:ln>
        </p:spPr>
        <p:txBody>
          <a:bodyPr>
            <a:noAutofit/>
          </a:bodyPr>
          <a:lstStyle/>
          <a:p>
            <a:pPr marL="0" indent="0">
              <a:buClr>
                <a:srgbClr val="FFFF00"/>
              </a:buClr>
              <a:buNone/>
              <a:defRPr/>
            </a:pPr>
            <a:r>
              <a:rPr lang="en-US" b="1" u="sng" dirty="0"/>
              <a:t>Senate Appointees</a:t>
            </a:r>
          </a:p>
          <a:p>
            <a:pPr marL="0" indent="0">
              <a:buClr>
                <a:srgbClr val="FFFF00"/>
              </a:buClr>
              <a:buNone/>
              <a:defRPr/>
            </a:pPr>
            <a:endParaRPr lang="en-US" sz="1200" dirty="0"/>
          </a:p>
          <a:p>
            <a:pPr marL="0" indent="0">
              <a:buClr>
                <a:srgbClr val="FFFF00"/>
              </a:buClr>
              <a:buNone/>
              <a:defRPr/>
            </a:pPr>
            <a:r>
              <a:rPr lang="en-US" sz="1600" dirty="0"/>
              <a:t>Patrick Miller – Superintendent of Greene County Schools</a:t>
            </a:r>
          </a:p>
          <a:p>
            <a:pPr marL="0" indent="0">
              <a:buClr>
                <a:srgbClr val="FFFF00"/>
              </a:buClr>
              <a:buNone/>
              <a:defRPr/>
            </a:pPr>
            <a:r>
              <a:rPr lang="en-US" sz="1600" dirty="0"/>
              <a:t>Meaghan Loftus – Principal of Ashley Park PreK-8 School in Charlotte</a:t>
            </a:r>
          </a:p>
          <a:p>
            <a:pPr marL="0" indent="0">
              <a:buClr>
                <a:srgbClr val="FFFF00"/>
              </a:buClr>
              <a:buNone/>
              <a:defRPr/>
            </a:pPr>
            <a:r>
              <a:rPr lang="en-US" sz="1600" dirty="0"/>
              <a:t>Ellen McIntyre – Dean of the Cato College of Education at UNC Charlotte</a:t>
            </a:r>
          </a:p>
          <a:p>
            <a:pPr marL="0" indent="0">
              <a:buClr>
                <a:srgbClr val="FFFF00"/>
              </a:buClr>
              <a:buNone/>
              <a:defRPr/>
            </a:pPr>
            <a:r>
              <a:rPr lang="en-US" sz="1600" dirty="0"/>
              <a:t>Hank Weddington – Dean of the College of Education and Human Services at Lenoir-Rhyne University</a:t>
            </a:r>
          </a:p>
          <a:p>
            <a:pPr marL="0" indent="0">
              <a:buClr>
                <a:srgbClr val="FFFF00"/>
              </a:buClr>
              <a:buNone/>
              <a:defRPr/>
            </a:pPr>
            <a:r>
              <a:rPr lang="en-US" sz="1600" dirty="0"/>
              <a:t>Anthony Graham – Dean of the College of Education at North Carolina A&amp;T State University</a:t>
            </a:r>
          </a:p>
          <a:p>
            <a:pPr marL="0" indent="0">
              <a:buClr>
                <a:srgbClr val="FFFF00"/>
              </a:buClr>
              <a:buNone/>
              <a:defRPr/>
            </a:pPr>
            <a:r>
              <a:rPr lang="en-US" sz="1600" dirty="0"/>
              <a:t>Lauren Genesky – English Teacher at Millbrook High School in Raleigh</a:t>
            </a:r>
          </a:p>
          <a:p>
            <a:pPr marL="0" indent="0">
              <a:buClr>
                <a:srgbClr val="FFFF00"/>
              </a:buClr>
              <a:buNone/>
              <a:defRPr/>
            </a:pPr>
            <a:r>
              <a:rPr lang="en-US" sz="1600" dirty="0"/>
              <a:t>Glenda Jones – Assistant Superintendent of Cabarrus County Schools</a:t>
            </a:r>
          </a:p>
          <a:p>
            <a:pPr marL="0" indent="0">
              <a:buClr>
                <a:srgbClr val="FFFF00"/>
              </a:buClr>
              <a:buNone/>
              <a:defRPr/>
            </a:pPr>
            <a:r>
              <a:rPr lang="en-US" sz="1600" dirty="0"/>
              <a:t>Michael Maher – Assistant Dean for Professional Education and Accreditation at NC State University College of Education</a:t>
            </a:r>
          </a:p>
        </p:txBody>
      </p:sp>
      <p:sp>
        <p:nvSpPr>
          <p:cNvPr id="3" name="Slide Number Placeholder 2">
            <a:extLst>
              <a:ext uri="{FF2B5EF4-FFF2-40B4-BE49-F238E27FC236}">
                <a16:creationId xmlns:a16="http://schemas.microsoft.com/office/drawing/2014/main" id="{280285E8-450D-441B-A501-1F405B1F3FCB}"/>
              </a:ext>
            </a:extLst>
          </p:cNvPr>
          <p:cNvSpPr>
            <a:spLocks noGrp="1"/>
          </p:cNvSpPr>
          <p:nvPr>
            <p:ph type="sldNum" sz="quarter" idx="12"/>
          </p:nvPr>
        </p:nvSpPr>
        <p:spPr>
          <a:xfrm>
            <a:off x="7924800" y="6400800"/>
            <a:ext cx="512638" cy="365125"/>
          </a:xfrm>
        </p:spPr>
        <p:txBody>
          <a:bodyPr/>
          <a:lstStyle/>
          <a:p>
            <a:pPr>
              <a:defRPr/>
            </a:pPr>
            <a:fld id="{D712898E-C5B5-4294-94A1-EE0F71937F7F}" type="slidenum">
              <a:rPr lang="en-US" smtClean="0">
                <a:solidFill>
                  <a:srgbClr val="000000"/>
                </a:solidFill>
              </a:rPr>
              <a:pPr>
                <a:defRPr/>
              </a:pPr>
              <a:t>44</a:t>
            </a:fld>
            <a:endParaRPr lang="en-US" dirty="0">
              <a:solidFill>
                <a:srgbClr val="000000"/>
              </a:solidFill>
            </a:endParaRPr>
          </a:p>
        </p:txBody>
      </p:sp>
    </p:spTree>
    <p:extLst>
      <p:ext uri="{BB962C8B-B14F-4D97-AF65-F5344CB8AC3E}">
        <p14:creationId xmlns:p14="http://schemas.microsoft.com/office/powerpoint/2010/main" val="154600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381000"/>
            <a:ext cx="6172200" cy="477440"/>
          </a:xfrm>
        </p:spPr>
        <p:txBody>
          <a:bodyPr>
            <a:normAutofit fontScale="90000"/>
          </a:bodyPr>
          <a:lstStyle/>
          <a:p>
            <a:pPr algn="ctr">
              <a:defRPr/>
            </a:pPr>
            <a:r>
              <a:rPr lang="en-US" sz="2000" u="sng" dirty="0"/>
              <a:t>S.L. 2017-189 (</a:t>
            </a:r>
            <a:r>
              <a:rPr lang="en-US" sz="2000" u="sng" dirty="0" err="1"/>
              <a:t>S.B</a:t>
            </a:r>
            <a:r>
              <a:rPr lang="en-US" sz="2000" u="sng" dirty="0"/>
              <a:t>. 599)</a:t>
            </a:r>
            <a:br>
              <a:rPr lang="en-US" sz="2000" dirty="0"/>
            </a:br>
            <a:r>
              <a:rPr lang="en-US" sz="2000" dirty="0"/>
              <a:t>“Excellent Educators for Every Classroom” </a:t>
            </a:r>
            <a:br>
              <a:rPr lang="en-US" sz="2000" dirty="0"/>
            </a:br>
            <a:r>
              <a:rPr lang="en-US" sz="2100" u="sng" dirty="0"/>
              <a:t>PEPS COMMISSION MEMBERS</a:t>
            </a:r>
          </a:p>
        </p:txBody>
      </p:sp>
      <p:sp>
        <p:nvSpPr>
          <p:cNvPr id="4" name="Content Placeholder 3"/>
          <p:cNvSpPr>
            <a:spLocks noGrp="1"/>
          </p:cNvSpPr>
          <p:nvPr>
            <p:ph sz="half" idx="1"/>
          </p:nvPr>
        </p:nvSpPr>
        <p:spPr>
          <a:xfrm>
            <a:off x="304800" y="1371600"/>
            <a:ext cx="8382000" cy="4876800"/>
          </a:xfrm>
          <a:prstGeom prst="rect">
            <a:avLst/>
          </a:prstGeom>
          <a:ln>
            <a:solidFill>
              <a:srgbClr val="FFC000"/>
            </a:solidFill>
          </a:ln>
        </p:spPr>
        <p:txBody>
          <a:bodyPr>
            <a:normAutofit fontScale="85000" lnSpcReduction="10000"/>
          </a:bodyPr>
          <a:lstStyle/>
          <a:p>
            <a:pPr marL="0" indent="0">
              <a:buClr>
                <a:srgbClr val="FFFF00"/>
              </a:buClr>
              <a:buNone/>
              <a:defRPr/>
            </a:pPr>
            <a:r>
              <a:rPr lang="en-US" sz="2400" b="1" u="sng" dirty="0"/>
              <a:t>House Appointees</a:t>
            </a:r>
          </a:p>
          <a:p>
            <a:pPr>
              <a:buClr>
                <a:srgbClr val="FFFF00"/>
              </a:buClr>
              <a:defRPr/>
            </a:pPr>
            <a:endParaRPr lang="en-US" sz="1800" dirty="0"/>
          </a:p>
          <a:p>
            <a:pPr marL="0" indent="0">
              <a:buClr>
                <a:srgbClr val="FFFF00"/>
              </a:buClr>
              <a:buNone/>
              <a:defRPr/>
            </a:pPr>
            <a:r>
              <a:rPr lang="en-US" sz="2175" dirty="0"/>
              <a:t>Aaron Fleming – Superintendent of Harnett County Schools</a:t>
            </a:r>
          </a:p>
          <a:p>
            <a:pPr marL="0" indent="0">
              <a:buClr>
                <a:srgbClr val="FFFF00"/>
              </a:buClr>
              <a:buNone/>
              <a:defRPr/>
            </a:pPr>
            <a:r>
              <a:rPr lang="en-US" sz="2175" dirty="0"/>
              <a:t>Joseph Childers – Principal of Simon G. Atkins Academic and Technology High School in Winston-Salem</a:t>
            </a:r>
          </a:p>
          <a:p>
            <a:pPr marL="0" indent="0">
              <a:buClr>
                <a:srgbClr val="FFFF00"/>
              </a:buClr>
              <a:buNone/>
              <a:defRPr/>
            </a:pPr>
            <a:r>
              <a:rPr lang="en-US" sz="2175" dirty="0"/>
              <a:t>Van Dempsey, III – Dean of the Watson College of Education at UNC Wilmington</a:t>
            </a:r>
          </a:p>
          <a:p>
            <a:pPr marL="0" indent="0">
              <a:buClr>
                <a:srgbClr val="FFFF00"/>
              </a:buClr>
              <a:buNone/>
              <a:defRPr/>
            </a:pPr>
            <a:r>
              <a:rPr lang="en-US" sz="2175" dirty="0"/>
              <a:t>Ann Bullock – Dean of the School of Education at Elon University</a:t>
            </a:r>
          </a:p>
          <a:p>
            <a:pPr marL="0" indent="0">
              <a:buClr>
                <a:srgbClr val="FFFF00"/>
              </a:buClr>
              <a:buNone/>
              <a:defRPr/>
            </a:pPr>
            <a:r>
              <a:rPr lang="en-US" sz="2175" dirty="0"/>
              <a:t>Connie Locklear – Director of the Indian Education Resource Center in the Public Schools of Robeson County</a:t>
            </a:r>
          </a:p>
          <a:p>
            <a:pPr marL="0" indent="0">
              <a:buClr>
                <a:srgbClr val="FFFF00"/>
              </a:buClr>
              <a:buNone/>
              <a:defRPr/>
            </a:pPr>
            <a:r>
              <a:rPr lang="en-US" sz="2175" dirty="0"/>
              <a:t>Robin Hiatt – Teaching and Learning Coach with Johnston County Schools</a:t>
            </a:r>
          </a:p>
          <a:p>
            <a:pPr marL="0" indent="0">
              <a:buClr>
                <a:srgbClr val="FFFF00"/>
              </a:buClr>
              <a:buNone/>
              <a:defRPr/>
            </a:pPr>
            <a:r>
              <a:rPr lang="en-US" sz="2175" dirty="0"/>
              <a:t>Westley Wood – Executive Director of Personnel and Human Resources for Wilkes County Schools</a:t>
            </a:r>
          </a:p>
          <a:p>
            <a:pPr marL="0" indent="0">
              <a:buClr>
                <a:srgbClr val="FFFF00"/>
              </a:buClr>
              <a:buNone/>
              <a:defRPr/>
            </a:pPr>
            <a:r>
              <a:rPr lang="en-US" sz="2175" dirty="0"/>
              <a:t>Samuel Houston Jr. – President and CEO of the North Carolina Science, Mathematics, and Technology Education Center</a:t>
            </a:r>
          </a:p>
          <a:p>
            <a:pPr marL="0" indent="0">
              <a:buClr>
                <a:srgbClr val="FFFF00"/>
              </a:buClr>
              <a:buNone/>
              <a:defRPr/>
            </a:pPr>
            <a:endParaRPr lang="en-US" sz="1800" dirty="0"/>
          </a:p>
        </p:txBody>
      </p:sp>
      <p:sp>
        <p:nvSpPr>
          <p:cNvPr id="3" name="Slide Number Placeholder 2">
            <a:extLst>
              <a:ext uri="{FF2B5EF4-FFF2-40B4-BE49-F238E27FC236}">
                <a16:creationId xmlns:a16="http://schemas.microsoft.com/office/drawing/2014/main" id="{858990B7-A840-4D22-B72C-EC436F16C489}"/>
              </a:ext>
            </a:extLst>
          </p:cNvPr>
          <p:cNvSpPr>
            <a:spLocks noGrp="1"/>
          </p:cNvSpPr>
          <p:nvPr>
            <p:ph type="sldNum" sz="quarter" idx="12"/>
          </p:nvPr>
        </p:nvSpPr>
        <p:spPr>
          <a:xfrm>
            <a:off x="7924800" y="6396435"/>
            <a:ext cx="512638" cy="365125"/>
          </a:xfrm>
        </p:spPr>
        <p:txBody>
          <a:bodyPr/>
          <a:lstStyle/>
          <a:p>
            <a:pPr>
              <a:defRPr/>
            </a:pPr>
            <a:fld id="{D712898E-C5B5-4294-94A1-EE0F71937F7F}" type="slidenum">
              <a:rPr lang="en-US" smtClean="0">
                <a:solidFill>
                  <a:srgbClr val="000000"/>
                </a:solidFill>
              </a:rPr>
              <a:pPr>
                <a:defRPr/>
              </a:pPr>
              <a:t>45</a:t>
            </a:fld>
            <a:endParaRPr lang="en-US" dirty="0">
              <a:solidFill>
                <a:srgbClr val="000000"/>
              </a:solidFill>
            </a:endParaRPr>
          </a:p>
        </p:txBody>
      </p:sp>
    </p:spTree>
    <p:extLst>
      <p:ext uri="{BB962C8B-B14F-4D97-AF65-F5344CB8AC3E}">
        <p14:creationId xmlns:p14="http://schemas.microsoft.com/office/powerpoint/2010/main" val="2381857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72375"/>
            <a:ext cx="7543800" cy="960438"/>
          </a:xfrm>
        </p:spPr>
        <p:txBody>
          <a:bodyPr>
            <a:normAutofit fontScale="90000"/>
          </a:bodyPr>
          <a:lstStyle/>
          <a:p>
            <a:pPr algn="ctr"/>
            <a:r>
              <a:rPr lang="en-US" sz="3200" u="sng" dirty="0"/>
              <a:t>S.L. 2017-189 (</a:t>
            </a:r>
            <a:r>
              <a:rPr lang="en-US" sz="3200" u="sng" dirty="0" err="1"/>
              <a:t>S.B</a:t>
            </a:r>
            <a:r>
              <a:rPr lang="en-US" sz="3200" u="sng" dirty="0"/>
              <a:t>. 599)</a:t>
            </a:r>
            <a:br>
              <a:rPr lang="en-US" sz="3100" dirty="0"/>
            </a:br>
            <a:r>
              <a:rPr lang="en-US" sz="3100" dirty="0"/>
              <a:t>“Excellent Educators for Every Classroom” </a:t>
            </a:r>
            <a:br>
              <a:rPr lang="en-US" dirty="0"/>
            </a:br>
            <a:endParaRPr lang="en-US" dirty="0"/>
          </a:p>
        </p:txBody>
      </p:sp>
      <p:sp>
        <p:nvSpPr>
          <p:cNvPr id="3" name="Content Placeholder 2"/>
          <p:cNvSpPr>
            <a:spLocks noGrp="1"/>
          </p:cNvSpPr>
          <p:nvPr>
            <p:ph idx="1"/>
          </p:nvPr>
        </p:nvSpPr>
        <p:spPr>
          <a:xfrm>
            <a:off x="553755" y="1732813"/>
            <a:ext cx="6347714" cy="3880773"/>
          </a:xfrm>
        </p:spPr>
        <p:txBody>
          <a:bodyPr>
            <a:normAutofit/>
          </a:bodyPr>
          <a:lstStyle/>
          <a:p>
            <a:pPr marL="0" lvl="0" indent="0">
              <a:buNone/>
            </a:pPr>
            <a:endParaRPr lang="en-US" sz="1800" u="sng" dirty="0"/>
          </a:p>
          <a:p>
            <a:r>
              <a:rPr lang="en-US" sz="1800" dirty="0"/>
              <a:t>Authorizes entities meeting certain criteria to become approved Educator Preparation Programs (EPPs) </a:t>
            </a:r>
          </a:p>
          <a:p>
            <a:r>
              <a:rPr lang="en-US" sz="1800" dirty="0"/>
              <a:t>Establishes a residency model to replace lateral entry, providing additional support for those teaching as their second career </a:t>
            </a:r>
          </a:p>
          <a:p>
            <a:r>
              <a:rPr lang="en-US" sz="1800" dirty="0"/>
              <a:t>Creates a structured EPP accountability system </a:t>
            </a:r>
          </a:p>
          <a:p>
            <a:r>
              <a:rPr lang="en-US" sz="1800" dirty="0"/>
              <a:t>Clarifies the educator licensure process </a:t>
            </a:r>
          </a:p>
          <a:p>
            <a:r>
              <a:rPr lang="en-US" sz="1800" dirty="0"/>
              <a:t>Ensures availability of information on teacher vacancies occurring in North Carolina public schools </a:t>
            </a:r>
          </a:p>
          <a:p>
            <a:pPr marL="0" indent="0">
              <a:buNone/>
            </a:pPr>
            <a:endParaRPr lang="en-US" sz="1100" u="sng" dirty="0"/>
          </a:p>
        </p:txBody>
      </p:sp>
      <p:sp>
        <p:nvSpPr>
          <p:cNvPr id="4" name="Slide Number Placeholder 3">
            <a:extLst>
              <a:ext uri="{FF2B5EF4-FFF2-40B4-BE49-F238E27FC236}">
                <a16:creationId xmlns:a16="http://schemas.microsoft.com/office/drawing/2014/main" id="{49DDAF57-EAA2-4675-B611-C6B10633FE6A}"/>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46</a:t>
            </a:fld>
            <a:endParaRPr lang="en-US" dirty="0">
              <a:solidFill>
                <a:srgbClr val="000000"/>
              </a:solidFill>
            </a:endParaRPr>
          </a:p>
        </p:txBody>
      </p:sp>
      <p:sp>
        <p:nvSpPr>
          <p:cNvPr id="5" name="TextBox 4">
            <a:extLst>
              <a:ext uri="{FF2B5EF4-FFF2-40B4-BE49-F238E27FC236}">
                <a16:creationId xmlns:a16="http://schemas.microsoft.com/office/drawing/2014/main" id="{4CC40F64-46F5-46A0-BD57-16B8AD83D35E}"/>
              </a:ext>
            </a:extLst>
          </p:cNvPr>
          <p:cNvSpPr txBox="1"/>
          <p:nvPr/>
        </p:nvSpPr>
        <p:spPr>
          <a:xfrm>
            <a:off x="6248400" y="59436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9026989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3007"/>
            <a:ext cx="7459362" cy="960438"/>
          </a:xfrm>
        </p:spPr>
        <p:txBody>
          <a:bodyPr>
            <a:normAutofit fontScale="90000"/>
          </a:bodyPr>
          <a:lstStyle/>
          <a:p>
            <a:pPr algn="ctr"/>
            <a:r>
              <a:rPr lang="en-US" sz="3200" u="sng" dirty="0"/>
              <a:t>S.L. 2017-189 (</a:t>
            </a:r>
            <a:r>
              <a:rPr lang="en-US" sz="3200" u="sng" dirty="0" err="1"/>
              <a:t>S.B</a:t>
            </a:r>
            <a:r>
              <a:rPr lang="en-US" sz="3200" u="sng" dirty="0"/>
              <a:t>. 599)</a:t>
            </a:r>
            <a:br>
              <a:rPr lang="en-US" sz="3100" dirty="0"/>
            </a:br>
            <a:r>
              <a:rPr lang="en-US" sz="3100" dirty="0"/>
              <a:t>“Excellent Educators for Every Classroom”</a:t>
            </a:r>
            <a:br>
              <a:rPr lang="en-US" dirty="0"/>
            </a:br>
            <a:endParaRPr lang="en-US" dirty="0"/>
          </a:p>
        </p:txBody>
      </p:sp>
      <p:sp>
        <p:nvSpPr>
          <p:cNvPr id="3" name="Content Placeholder 2"/>
          <p:cNvSpPr>
            <a:spLocks noGrp="1"/>
          </p:cNvSpPr>
          <p:nvPr>
            <p:ph idx="1"/>
          </p:nvPr>
        </p:nvSpPr>
        <p:spPr>
          <a:xfrm>
            <a:off x="814310" y="1655631"/>
            <a:ext cx="5574521" cy="4656383"/>
          </a:xfrm>
        </p:spPr>
        <p:txBody>
          <a:bodyPr>
            <a:normAutofit/>
          </a:bodyPr>
          <a:lstStyle/>
          <a:p>
            <a:pPr marL="0" lvl="0" indent="0">
              <a:buNone/>
            </a:pPr>
            <a:r>
              <a:rPr lang="en-US" sz="1800" u="sng" dirty="0"/>
              <a:t>OVERVIEW (cont.):</a:t>
            </a:r>
          </a:p>
          <a:p>
            <a:pPr lvl="0"/>
            <a:r>
              <a:rPr lang="en-US" sz="1800" dirty="0">
                <a:solidFill>
                  <a:srgbClr val="000000"/>
                </a:solidFill>
              </a:rPr>
              <a:t>Modifies Educator Licensure Requirements, including:</a:t>
            </a:r>
          </a:p>
          <a:p>
            <a:pPr lvl="1"/>
            <a:r>
              <a:rPr lang="en-US" sz="1800" dirty="0">
                <a:solidFill>
                  <a:srgbClr val="000000"/>
                </a:solidFill>
              </a:rPr>
              <a:t>Authorizes a local board to hire a retired principal or assistant principal as an interim principal, regardless of licensure status </a:t>
            </a:r>
          </a:p>
          <a:p>
            <a:pPr lvl="1"/>
            <a:r>
              <a:rPr lang="en-US" sz="1800" dirty="0">
                <a:solidFill>
                  <a:srgbClr val="000000"/>
                </a:solidFill>
              </a:rPr>
              <a:t>Adds additional ways to qualify for a retirement license through part-time work </a:t>
            </a:r>
          </a:p>
          <a:p>
            <a:pPr lvl="1"/>
            <a:r>
              <a:rPr lang="en-US" sz="1800" dirty="0">
                <a:solidFill>
                  <a:srgbClr val="000000"/>
                </a:solidFill>
              </a:rPr>
              <a:t>Exempts members of General Assembly from continuing education credits </a:t>
            </a:r>
          </a:p>
          <a:p>
            <a:pPr lvl="0"/>
            <a:r>
              <a:rPr lang="en-US" sz="1800" dirty="0">
                <a:solidFill>
                  <a:srgbClr val="000000"/>
                </a:solidFill>
              </a:rPr>
              <a:t>Adds Teacher Mentor Qualifications, including: </a:t>
            </a:r>
          </a:p>
          <a:p>
            <a:pPr lvl="1"/>
            <a:r>
              <a:rPr lang="en-US" sz="1800" dirty="0">
                <a:solidFill>
                  <a:srgbClr val="000000"/>
                </a:solidFill>
              </a:rPr>
              <a:t>Allows teachers rated as "proficient" to be mentors.</a:t>
            </a:r>
          </a:p>
        </p:txBody>
      </p:sp>
      <p:sp>
        <p:nvSpPr>
          <p:cNvPr id="4" name="Slide Number Placeholder 3">
            <a:extLst>
              <a:ext uri="{FF2B5EF4-FFF2-40B4-BE49-F238E27FC236}">
                <a16:creationId xmlns:a16="http://schemas.microsoft.com/office/drawing/2014/main" id="{49DDAF57-EAA2-4675-B611-C6B10633FE6A}"/>
              </a:ext>
            </a:extLst>
          </p:cNvPr>
          <p:cNvSpPr>
            <a:spLocks noGrp="1"/>
          </p:cNvSpPr>
          <p:nvPr>
            <p:ph type="sldNum" sz="quarter" idx="12"/>
          </p:nvPr>
        </p:nvSpPr>
        <p:spPr>
          <a:xfrm>
            <a:off x="8077200" y="6448201"/>
            <a:ext cx="512638" cy="365125"/>
          </a:xfrm>
        </p:spPr>
        <p:txBody>
          <a:bodyPr/>
          <a:lstStyle/>
          <a:p>
            <a:pPr marL="0" marR="0" lvl="0" indent="0" algn="l" defTabSz="820583" rtl="0" eaLnBrk="1" fontAlgn="auto" latinLnBrk="0" hangingPunct="1">
              <a:lnSpc>
                <a:spcPct val="100000"/>
              </a:lnSpc>
              <a:spcBef>
                <a:spcPts val="0"/>
              </a:spcBef>
              <a:spcAft>
                <a:spcPts val="0"/>
              </a:spcAft>
              <a:buClrTx/>
              <a:buSzTx/>
              <a:buFontTx/>
              <a:buNone/>
              <a:tabLst/>
              <a:defRPr/>
            </a:pPr>
            <a:fld id="{514190DA-AF94-4D0A-93CE-2F31C571C7B8}" type="slidenum">
              <a:rPr kumimoji="0" lang="en-US" b="0" i="0" u="none" strike="noStrike" kern="1200" cap="none" spc="0" normalizeH="0" baseline="0" noProof="0" smtClean="0">
                <a:ln>
                  <a:noFill/>
                </a:ln>
                <a:solidFill>
                  <a:srgbClr val="000000"/>
                </a:solidFill>
                <a:effectLst/>
                <a:uLnTx/>
                <a:uFillTx/>
                <a:latin typeface="+mj-lt"/>
                <a:ea typeface="+mn-ea"/>
                <a:cs typeface="+mn-cs"/>
              </a:rPr>
              <a:pPr marL="0" marR="0" lvl="0" indent="0" algn="l" defTabSz="820583" rtl="0" eaLnBrk="1" fontAlgn="auto" latinLnBrk="0" hangingPunct="1">
                <a:lnSpc>
                  <a:spcPct val="100000"/>
                </a:lnSpc>
                <a:spcBef>
                  <a:spcPts val="0"/>
                </a:spcBef>
                <a:spcAft>
                  <a:spcPts val="0"/>
                </a:spcAft>
                <a:buClrTx/>
                <a:buSzTx/>
                <a:buFontTx/>
                <a:buNone/>
                <a:tabLst/>
                <a:defRPr/>
              </a:pPr>
              <a:t>47</a:t>
            </a:fld>
            <a:endParaRPr kumimoji="0" lang="en-US" b="0" i="0" u="none" strike="noStrike" kern="1200" cap="none" spc="0" normalizeH="0" baseline="0" noProof="0" dirty="0">
              <a:ln>
                <a:noFill/>
              </a:ln>
              <a:solidFill>
                <a:srgbClr val="000000"/>
              </a:solidFill>
              <a:effectLst/>
              <a:uLnTx/>
              <a:uFillTx/>
              <a:latin typeface="+mj-lt"/>
              <a:ea typeface="+mn-ea"/>
              <a:cs typeface="+mn-cs"/>
            </a:endParaRPr>
          </a:p>
        </p:txBody>
      </p:sp>
      <p:sp>
        <p:nvSpPr>
          <p:cNvPr id="5" name="TextBox 4">
            <a:extLst>
              <a:ext uri="{FF2B5EF4-FFF2-40B4-BE49-F238E27FC236}">
                <a16:creationId xmlns:a16="http://schemas.microsoft.com/office/drawing/2014/main" id="{5F9AD9FD-B7B9-483B-A5A1-A7EC5DB6DA6B}"/>
              </a:ext>
            </a:extLst>
          </p:cNvPr>
          <p:cNvSpPr txBox="1"/>
          <p:nvPr/>
        </p:nvSpPr>
        <p:spPr>
          <a:xfrm>
            <a:off x="6248400" y="5953233"/>
            <a:ext cx="900164" cy="384721"/>
          </a:xfrm>
          <a:prstGeom prst="rect">
            <a:avLst/>
          </a:prstGeom>
          <a:noFill/>
        </p:spPr>
        <p:txBody>
          <a:bodyPr wrap="square" rtlCol="0">
            <a:spAutoFit/>
          </a:bodyPr>
          <a:lstStyle/>
          <a:p>
            <a:pPr marL="0" marR="0" lvl="0" indent="0" algn="l" defTabSz="820583"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a:t>
            </a:r>
          </a:p>
        </p:txBody>
      </p:sp>
    </p:spTree>
    <p:extLst>
      <p:ext uri="{BB962C8B-B14F-4D97-AF65-F5344CB8AC3E}">
        <p14:creationId xmlns:p14="http://schemas.microsoft.com/office/powerpoint/2010/main" val="33088625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01000" cy="960438"/>
          </a:xfrm>
        </p:spPr>
        <p:txBody>
          <a:bodyPr>
            <a:normAutofit fontScale="90000"/>
          </a:bodyPr>
          <a:lstStyle/>
          <a:p>
            <a:pPr algn="ctr"/>
            <a:r>
              <a:rPr lang="en-US" sz="3200" u="sng" dirty="0"/>
              <a:t>S.L. 2017-189 (</a:t>
            </a:r>
            <a:r>
              <a:rPr lang="en-US" sz="3200" u="sng" dirty="0" err="1"/>
              <a:t>S.B</a:t>
            </a:r>
            <a:r>
              <a:rPr lang="en-US" sz="3200" u="sng" dirty="0"/>
              <a:t>. 599)</a:t>
            </a:r>
            <a:br>
              <a:rPr lang="en-US" sz="3100" dirty="0"/>
            </a:br>
            <a:r>
              <a:rPr lang="en-US" sz="3100" dirty="0"/>
              <a:t>“Excellent Educators for Every Classroom”</a:t>
            </a:r>
            <a:br>
              <a:rPr lang="en-US" dirty="0"/>
            </a:br>
            <a:endParaRPr lang="en-US" dirty="0"/>
          </a:p>
        </p:txBody>
      </p:sp>
      <p:sp>
        <p:nvSpPr>
          <p:cNvPr id="3" name="Content Placeholder 2"/>
          <p:cNvSpPr>
            <a:spLocks noGrp="1"/>
          </p:cNvSpPr>
          <p:nvPr>
            <p:ph idx="1"/>
          </p:nvPr>
        </p:nvSpPr>
        <p:spPr>
          <a:xfrm>
            <a:off x="955588" y="1256145"/>
            <a:ext cx="6022261" cy="5348841"/>
          </a:xfrm>
        </p:spPr>
        <p:txBody>
          <a:bodyPr>
            <a:normAutofit fontScale="92500" lnSpcReduction="10000"/>
          </a:bodyPr>
          <a:lstStyle/>
          <a:p>
            <a:pPr lvl="0"/>
            <a:r>
              <a:rPr lang="en-US" sz="1600" dirty="0">
                <a:solidFill>
                  <a:srgbClr val="000000"/>
                </a:solidFill>
              </a:rPr>
              <a:t>Makes other various changes, including: </a:t>
            </a:r>
          </a:p>
          <a:p>
            <a:pPr lvl="1"/>
            <a:r>
              <a:rPr lang="en-US" sz="1200" dirty="0">
                <a:solidFill>
                  <a:srgbClr val="000000"/>
                </a:solidFill>
              </a:rPr>
              <a:t>Allows clinical educators and clinical mentors to be rated as “proficient" </a:t>
            </a:r>
          </a:p>
          <a:p>
            <a:pPr lvl="1"/>
            <a:r>
              <a:rPr lang="en-US" sz="1200" dirty="0">
                <a:solidFill>
                  <a:srgbClr val="000000"/>
                </a:solidFill>
              </a:rPr>
              <a:t>Creates a pilot program allowing up to two new eligible EPPs to start in the 2017-2018 year </a:t>
            </a:r>
          </a:p>
          <a:p>
            <a:pPr lvl="1"/>
            <a:r>
              <a:rPr lang="en-US" sz="1200" dirty="0">
                <a:solidFill>
                  <a:srgbClr val="000000"/>
                </a:solidFill>
              </a:rPr>
              <a:t>Creates an exception to the GPA requirement for students with at least 10 years of relevant experience</a:t>
            </a:r>
          </a:p>
          <a:p>
            <a:pPr lvl="1"/>
            <a:r>
              <a:rPr lang="en-US" sz="1200" dirty="0">
                <a:solidFill>
                  <a:srgbClr val="000000"/>
                </a:solidFill>
              </a:rPr>
              <a:t>Authorizes the residency license to be renewed twice</a:t>
            </a:r>
          </a:p>
          <a:p>
            <a:pPr lvl="1"/>
            <a:r>
              <a:rPr lang="en-US" sz="1200" dirty="0">
                <a:solidFill>
                  <a:srgbClr val="000000"/>
                </a:solidFill>
              </a:rPr>
              <a:t>Eliminates literacy continuing education requirement for middle school teachers </a:t>
            </a:r>
          </a:p>
          <a:p>
            <a:pPr lvl="1"/>
            <a:r>
              <a:rPr lang="en-US" sz="1200" dirty="0">
                <a:solidFill>
                  <a:srgbClr val="000000"/>
                </a:solidFill>
              </a:rPr>
              <a:t>Requires certain teachers who resign following a recommendation for dismissal be deemed to have voluntarily surrendered their license pending an investigation by the State Board </a:t>
            </a:r>
          </a:p>
          <a:p>
            <a:pPr lvl="1"/>
            <a:r>
              <a:rPr lang="en-US" sz="1200" dirty="0">
                <a:solidFill>
                  <a:srgbClr val="000000"/>
                </a:solidFill>
              </a:rPr>
              <a:t>Authorizes a local board to request that the State Board of Education revoke a teacher's license for the remainder of that school year if a teacher resigns without giving at least 30 days' notice </a:t>
            </a:r>
          </a:p>
          <a:p>
            <a:pPr lvl="1"/>
            <a:r>
              <a:rPr lang="en-US" sz="1200" dirty="0">
                <a:solidFill>
                  <a:srgbClr val="000000"/>
                </a:solidFill>
              </a:rPr>
              <a:t>Authorizes a superintendent to provide notice, explanation, and an opportunity to respond to the charges in writing prior to suspending a teacher who is incarcerated or in custody</a:t>
            </a:r>
          </a:p>
          <a:p>
            <a:pPr lvl="1"/>
            <a:r>
              <a:rPr lang="en-US" sz="1200" dirty="0">
                <a:solidFill>
                  <a:srgbClr val="000000"/>
                </a:solidFill>
              </a:rPr>
              <a:t>Requires local boards of education, charter schools, and regional schools to report to the State Board of Education when a teacher's resignation is related to criminal history </a:t>
            </a:r>
          </a:p>
          <a:p>
            <a:pPr lvl="1"/>
            <a:r>
              <a:rPr lang="en-US" sz="1200" dirty="0">
                <a:solidFill>
                  <a:srgbClr val="000000"/>
                </a:solidFill>
              </a:rPr>
              <a:t>Requires the Reading Improvement Commission to study and recommend changes to professional development in the area of literacy </a:t>
            </a:r>
          </a:p>
          <a:p>
            <a:pPr lvl="1"/>
            <a:r>
              <a:rPr lang="en-US" sz="1200" dirty="0">
                <a:solidFill>
                  <a:srgbClr val="000000"/>
                </a:solidFill>
              </a:rPr>
              <a:t>Makes various conforming changes</a:t>
            </a:r>
            <a:endParaRPr lang="en-US" sz="1600" u="sng" dirty="0">
              <a:solidFill>
                <a:srgbClr val="000000"/>
              </a:solidFill>
            </a:endParaRPr>
          </a:p>
        </p:txBody>
      </p:sp>
      <p:sp>
        <p:nvSpPr>
          <p:cNvPr id="4" name="Slide Number Placeholder 3">
            <a:extLst>
              <a:ext uri="{FF2B5EF4-FFF2-40B4-BE49-F238E27FC236}">
                <a16:creationId xmlns:a16="http://schemas.microsoft.com/office/drawing/2014/main" id="{49DDAF57-EAA2-4675-B611-C6B10633FE6A}"/>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48</a:t>
            </a:fld>
            <a:endParaRPr lang="en-US" dirty="0">
              <a:solidFill>
                <a:srgbClr val="000000"/>
              </a:solidFill>
            </a:endParaRPr>
          </a:p>
        </p:txBody>
      </p:sp>
      <p:sp>
        <p:nvSpPr>
          <p:cNvPr id="5" name="TextBox 4">
            <a:extLst>
              <a:ext uri="{FF2B5EF4-FFF2-40B4-BE49-F238E27FC236}">
                <a16:creationId xmlns:a16="http://schemas.microsoft.com/office/drawing/2014/main" id="{1CB8D585-243B-401F-992C-6473F9CF834F}"/>
              </a:ext>
            </a:extLst>
          </p:cNvPr>
          <p:cNvSpPr txBox="1"/>
          <p:nvPr/>
        </p:nvSpPr>
        <p:spPr>
          <a:xfrm>
            <a:off x="6324600" y="5968784"/>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4049299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685800" y="228600"/>
            <a:ext cx="6629400" cy="6858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br>
              <a:rPr lang="en-US" sz="2800" dirty="0"/>
            </a:br>
            <a:endParaRPr lang="en-US" sz="2800" dirty="0"/>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53281" y="1447800"/>
            <a:ext cx="6347714" cy="5257800"/>
          </a:xfrm>
        </p:spPr>
        <p:txBody>
          <a:bodyPr>
            <a:normAutofit/>
          </a:bodyPr>
          <a:lstStyle/>
          <a:p>
            <a:pPr marL="0" lvl="0" indent="0">
              <a:buNone/>
            </a:pPr>
            <a:r>
              <a:rPr lang="en-US" sz="1100" dirty="0"/>
              <a:t>Part 2: EPP APPROVAL PROCESS </a:t>
            </a:r>
          </a:p>
          <a:p>
            <a:pPr marL="0" lvl="0" indent="0">
              <a:buNone/>
            </a:pPr>
            <a:r>
              <a:rPr lang="en-US" sz="1100" u="sng" dirty="0"/>
              <a:t>CURRENT LAW:</a:t>
            </a:r>
            <a:r>
              <a:rPr lang="en-US" sz="1100" dirty="0"/>
              <a:t> </a:t>
            </a:r>
          </a:p>
          <a:p>
            <a:pPr marL="0" lvl="0" indent="0">
              <a:buNone/>
            </a:pPr>
            <a:r>
              <a:rPr lang="en-US" sz="1100" dirty="0"/>
              <a:t>Under G.S. 115C-296.8, the SBE may approve any institution of higher education as an EPP, provided that it meets standards required by statute and rule. The statutory standards require that the EPP: </a:t>
            </a:r>
          </a:p>
          <a:p>
            <a:r>
              <a:rPr lang="en-US" sz="1100" dirty="0"/>
              <a:t>Either be State-approved or nationally accredited. </a:t>
            </a:r>
          </a:p>
          <a:p>
            <a:r>
              <a:rPr lang="en-US" sz="1100" dirty="0"/>
              <a:t>Maintain minimum admission standards, such as satisfactory scores on the Praxis I and a minimum GPA of 2.7 (with an average GPA of at least 3.0 for each cohort).</a:t>
            </a:r>
          </a:p>
          <a:p>
            <a:r>
              <a:rPr lang="en-US" sz="1100" dirty="0"/>
              <a:t>Provide instruction in certain areas, such as the identification of children with disabilities, positive behavior management, and digital instruction. Additional instruction is required for particular licensure areas. </a:t>
            </a:r>
          </a:p>
          <a:p>
            <a:r>
              <a:rPr lang="en-US" sz="1100" dirty="0"/>
              <a:t>Require students to participate in field experiences each semester, gradually increasing in time and intensity as each semester goes on. Student teaching must take place for a minimum of 16 weeks. </a:t>
            </a:r>
          </a:p>
          <a:p>
            <a:r>
              <a:rPr lang="en-US" sz="1100" dirty="0"/>
              <a:t>Require that clinical educators, who supervise student teachers, be licensed, have a minimum of 3 years of experience in a teaching role, and be rated as accomplished on the NC evaluation system. </a:t>
            </a:r>
          </a:p>
          <a:p>
            <a:r>
              <a:rPr lang="en-US" sz="1100" dirty="0"/>
              <a:t>Maintain a collaborative partnership with elementary schools and secondary schools and enter into a memorandum of understanding (MOU) with local school administrative units where students are placed, defining joint expectations for a collaborative process.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49</a:t>
            </a:fld>
            <a:endParaRPr lang="en-US" dirty="0">
              <a:solidFill>
                <a:srgbClr val="000000"/>
              </a:solidFill>
            </a:endParaRPr>
          </a:p>
        </p:txBody>
      </p:sp>
      <p:sp>
        <p:nvSpPr>
          <p:cNvPr id="5" name="TextBox 4">
            <a:extLst>
              <a:ext uri="{FF2B5EF4-FFF2-40B4-BE49-F238E27FC236}">
                <a16:creationId xmlns:a16="http://schemas.microsoft.com/office/drawing/2014/main" id="{085BA74C-E261-47B0-BD7E-8831A912151C}"/>
              </a:ext>
            </a:extLst>
          </p:cNvPr>
          <p:cNvSpPr txBox="1"/>
          <p:nvPr/>
        </p:nvSpPr>
        <p:spPr>
          <a:xfrm>
            <a:off x="6412733"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58836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E121-2E81-40D3-A401-197EB1564E07}"/>
              </a:ext>
            </a:extLst>
          </p:cNvPr>
          <p:cNvSpPr>
            <a:spLocks noGrp="1"/>
          </p:cNvSpPr>
          <p:nvPr>
            <p:ph type="title"/>
          </p:nvPr>
        </p:nvSpPr>
        <p:spPr>
          <a:xfrm>
            <a:off x="609599" y="609600"/>
            <a:ext cx="6629401" cy="1320800"/>
          </a:xfrm>
        </p:spPr>
        <p:txBody>
          <a:bodyPr>
            <a:normAutofit fontScale="90000"/>
          </a:bodyPr>
          <a:lstStyle/>
          <a:p>
            <a:r>
              <a:rPr lang="en-US" dirty="0"/>
              <a:t>S.L. 2017-157 (H.B. 155) – Omnibus Education Law Changes (cont.)</a:t>
            </a:r>
          </a:p>
        </p:txBody>
      </p:sp>
      <p:sp>
        <p:nvSpPr>
          <p:cNvPr id="3" name="Content Placeholder 2">
            <a:extLst>
              <a:ext uri="{FF2B5EF4-FFF2-40B4-BE49-F238E27FC236}">
                <a16:creationId xmlns:a16="http://schemas.microsoft.com/office/drawing/2014/main" id="{9922EDF5-F9E8-4AE7-95ED-0F27C07F5059}"/>
              </a:ext>
            </a:extLst>
          </p:cNvPr>
          <p:cNvSpPr>
            <a:spLocks noGrp="1"/>
          </p:cNvSpPr>
          <p:nvPr>
            <p:ph idx="1"/>
          </p:nvPr>
        </p:nvSpPr>
        <p:spPr>
          <a:xfrm>
            <a:off x="609599" y="1930400"/>
            <a:ext cx="6347714" cy="4110963"/>
          </a:xfrm>
        </p:spPr>
        <p:txBody>
          <a:bodyPr>
            <a:normAutofit fontScale="85000" lnSpcReduction="10000"/>
          </a:bodyPr>
          <a:lstStyle/>
          <a:p>
            <a:pPr marL="10241" indent="0">
              <a:buNone/>
            </a:pPr>
            <a:r>
              <a:rPr lang="en-US" sz="2000" u="sng" dirty="0"/>
              <a:t>Section 2(c) - G.S. 115C-218.90(a)(3):</a:t>
            </a:r>
            <a:r>
              <a:rPr lang="en-US" sz="2000" dirty="0"/>
              <a:t> Clarifies that a career status teacher who receives a leave of absence to teach at a charter school, maintains their career status if they return to the LEA at the conclusion of the leave of absence.</a:t>
            </a:r>
          </a:p>
          <a:p>
            <a:pPr marL="10241" indent="0">
              <a:buNone/>
            </a:pPr>
            <a:r>
              <a:rPr lang="en-US" sz="2000" u="sng" dirty="0"/>
              <a:t>Section 2(d) - G.S. 115C-238.68(3):</a:t>
            </a:r>
            <a:r>
              <a:rPr lang="en-US" sz="2000" dirty="0"/>
              <a:t> Clarifies that a career status teacher who receives a leave of absence to teach at a regional school, maintains their career status if they return to the LEA at the conclusion of the leave of absence.</a:t>
            </a:r>
          </a:p>
          <a:p>
            <a:pPr marL="0" indent="0">
              <a:buNone/>
            </a:pPr>
            <a:r>
              <a:rPr lang="en-US" sz="2000" u="sng" dirty="0"/>
              <a:t>Section 2(e) - G.S. 115C-287.1:</a:t>
            </a:r>
            <a:r>
              <a:rPr lang="en-US" sz="2000" dirty="0"/>
              <a:t> Provides that a school administrator who earned career status as a teacher with the same LEA where he or she serves as a school administrator, retains his or her career status rights as a teacher unless the school administrator voluntarily relinquished career status or is dismissed or demoted pursuant to G.S. § 115C-325.</a:t>
            </a:r>
          </a:p>
          <a:p>
            <a:pPr marL="0" lvl="0" indent="0">
              <a:buNone/>
            </a:pPr>
            <a:endParaRPr lang="en-US" sz="2000" dirty="0"/>
          </a:p>
        </p:txBody>
      </p:sp>
      <p:sp>
        <p:nvSpPr>
          <p:cNvPr id="4" name="Slide Number Placeholder 3">
            <a:extLst>
              <a:ext uri="{FF2B5EF4-FFF2-40B4-BE49-F238E27FC236}">
                <a16:creationId xmlns:a16="http://schemas.microsoft.com/office/drawing/2014/main" id="{D1A69C13-CAC6-46A9-9402-46735CE5E82C}"/>
              </a:ext>
            </a:extLst>
          </p:cNvPr>
          <p:cNvSpPr>
            <a:spLocks noGrp="1"/>
          </p:cNvSpPr>
          <p:nvPr>
            <p:ph type="sldNum" sz="quarter" idx="12"/>
          </p:nvPr>
        </p:nvSpPr>
        <p:spPr>
          <a:xfrm>
            <a:off x="7848600" y="6324600"/>
            <a:ext cx="512638" cy="365125"/>
          </a:xfrm>
        </p:spPr>
        <p:txBody>
          <a:bodyPr/>
          <a:lstStyle/>
          <a:p>
            <a:pPr>
              <a:defRPr/>
            </a:pPr>
            <a:fld id="{514190DA-AF94-4D0A-93CE-2F31C571C7B8}" type="slidenum">
              <a:rPr lang="en-US" smtClean="0">
                <a:solidFill>
                  <a:srgbClr val="000000"/>
                </a:solidFill>
              </a:rPr>
              <a:pPr>
                <a:defRPr/>
              </a:pPr>
              <a:t>5</a:t>
            </a:fld>
            <a:endParaRPr lang="en-US" dirty="0">
              <a:solidFill>
                <a:srgbClr val="000000"/>
              </a:solidFill>
            </a:endParaRPr>
          </a:p>
        </p:txBody>
      </p:sp>
      <p:sp>
        <p:nvSpPr>
          <p:cNvPr id="5" name="TextBox 4">
            <a:extLst>
              <a:ext uri="{FF2B5EF4-FFF2-40B4-BE49-F238E27FC236}">
                <a16:creationId xmlns:a16="http://schemas.microsoft.com/office/drawing/2014/main" id="{93B5B1B5-7D76-466B-A376-DB9EDD0273DB}"/>
              </a:ext>
            </a:extLst>
          </p:cNvPr>
          <p:cNvSpPr txBox="1"/>
          <p:nvPr/>
        </p:nvSpPr>
        <p:spPr>
          <a:xfrm>
            <a:off x="6338836" y="5849002"/>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543661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381000" y="304800"/>
            <a:ext cx="7086599" cy="8382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609600" y="1447800"/>
            <a:ext cx="6347714" cy="5029200"/>
          </a:xfrm>
        </p:spPr>
        <p:txBody>
          <a:bodyPr>
            <a:normAutofit/>
          </a:bodyPr>
          <a:lstStyle/>
          <a:p>
            <a:pPr marL="0" lvl="0" indent="0">
              <a:buNone/>
            </a:pPr>
            <a:r>
              <a:rPr lang="en-US" sz="1100" dirty="0"/>
              <a:t>Part 2: EPP APPROVAL PROCESS </a:t>
            </a:r>
          </a:p>
          <a:p>
            <a:pPr marL="0" lvl="0" indent="0">
              <a:buNone/>
            </a:pPr>
            <a:r>
              <a:rPr lang="en-US" sz="1100" u="sng" dirty="0"/>
              <a:t>UNDER NEW LAW:</a:t>
            </a:r>
            <a:r>
              <a:rPr lang="en-US" sz="1100" dirty="0"/>
              <a:t> </a:t>
            </a:r>
          </a:p>
          <a:p>
            <a:pPr marL="0" lvl="0" indent="0">
              <a:buNone/>
            </a:pPr>
            <a:r>
              <a:rPr lang="en-US" sz="1100" dirty="0"/>
              <a:t>G.S. 115C-269.1 creates definitions used throughout Article 20A. Particularly relevant changes include: </a:t>
            </a:r>
          </a:p>
          <a:p>
            <a:r>
              <a:rPr lang="en-US" sz="1100" u="sng" dirty="0"/>
              <a:t>EPPs (Educators Preparation Programs):</a:t>
            </a:r>
            <a:r>
              <a:rPr lang="en-US" sz="1100" dirty="0"/>
              <a:t> Any entity approved by the SBE rather than only institutions of higher education. </a:t>
            </a:r>
          </a:p>
          <a:p>
            <a:r>
              <a:rPr lang="en-US" sz="1100" u="sng" dirty="0"/>
              <a:t>Approved EPPs</a:t>
            </a:r>
            <a:r>
              <a:rPr lang="en-US" sz="1100" dirty="0"/>
              <a:t>: EPPs that have met the requirements of the SBE in lieu of national accreditation. </a:t>
            </a:r>
          </a:p>
          <a:p>
            <a:r>
              <a:rPr lang="en-US" sz="1100" u="sng" dirty="0"/>
              <a:t>Initially Authorized EPP: </a:t>
            </a:r>
            <a:r>
              <a:rPr lang="en-US" sz="1100" dirty="0"/>
              <a:t>An EPP that has been approved by the SBE or nationally accredited, but lacks the data to meet all of the accountability standards.</a:t>
            </a:r>
          </a:p>
          <a:p>
            <a:r>
              <a:rPr lang="en-US" sz="1100" u="sng" dirty="0"/>
              <a:t>Authorized EPP: </a:t>
            </a:r>
            <a:r>
              <a:rPr lang="en-US" sz="1100" dirty="0"/>
              <a:t>An EPP that has met accountability standards and has been approved by the SBE or nationally accredited. </a:t>
            </a:r>
          </a:p>
          <a:p>
            <a:r>
              <a:rPr lang="en-US" sz="1100" u="sng" dirty="0"/>
              <a:t>Recognized EPP: </a:t>
            </a:r>
            <a:r>
              <a:rPr lang="en-US" sz="1100" dirty="0"/>
              <a:t>An EPP that is either initially authorized or authorized, and has the authority to recommend students for educator licensure. </a:t>
            </a:r>
          </a:p>
          <a:p>
            <a:r>
              <a:rPr lang="en-US" sz="1100" u="sng" dirty="0"/>
              <a:t>Clinical intern: </a:t>
            </a:r>
            <a:r>
              <a:rPr lang="en-US" sz="1100" dirty="0"/>
              <a:t>Individual who would have been previously called a student teacher. </a:t>
            </a:r>
          </a:p>
          <a:p>
            <a:r>
              <a:rPr lang="en-US" sz="1100" u="sng" dirty="0"/>
              <a:t>Resident:</a:t>
            </a:r>
            <a:r>
              <a:rPr lang="en-US" sz="1100" dirty="0"/>
              <a:t> Individual who formerly would have received a lateral entry license. </a:t>
            </a:r>
          </a:p>
          <a:p>
            <a:r>
              <a:rPr lang="en-US" sz="1100" u="sng" dirty="0"/>
              <a:t>Clinical mentors:</a:t>
            </a:r>
            <a:r>
              <a:rPr lang="en-US" sz="1100" dirty="0"/>
              <a:t> On-site teachers who would serve as mentors to residents.</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50</a:t>
            </a:fld>
            <a:endParaRPr lang="en-US" dirty="0">
              <a:solidFill>
                <a:srgbClr val="000000"/>
              </a:solidFill>
            </a:endParaRPr>
          </a:p>
        </p:txBody>
      </p:sp>
      <p:sp>
        <p:nvSpPr>
          <p:cNvPr id="5" name="TextBox 4">
            <a:extLst>
              <a:ext uri="{FF2B5EF4-FFF2-40B4-BE49-F238E27FC236}">
                <a16:creationId xmlns:a16="http://schemas.microsoft.com/office/drawing/2014/main" id="{B0932B37-9B18-483C-9555-220B123CF699}"/>
              </a:ext>
            </a:extLst>
          </p:cNvPr>
          <p:cNvSpPr txBox="1"/>
          <p:nvPr/>
        </p:nvSpPr>
        <p:spPr>
          <a:xfrm>
            <a:off x="6324600"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088646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152401" y="228600"/>
            <a:ext cx="7086600" cy="8382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81000" y="1138532"/>
            <a:ext cx="6347714" cy="5338468"/>
          </a:xfrm>
        </p:spPr>
        <p:txBody>
          <a:bodyPr>
            <a:noAutofit/>
          </a:bodyPr>
          <a:lstStyle/>
          <a:p>
            <a:pPr marL="0" lvl="0" indent="0">
              <a:buNone/>
            </a:pPr>
            <a:r>
              <a:rPr lang="en-US" sz="1400" dirty="0"/>
              <a:t>Part 2: EPP APPROVAL PROCESS </a:t>
            </a:r>
          </a:p>
          <a:p>
            <a:pPr marL="0" lvl="0" indent="0">
              <a:buNone/>
            </a:pPr>
            <a:r>
              <a:rPr lang="en-US" sz="1400" u="sng" dirty="0"/>
              <a:t>UNDER NEW LAW:</a:t>
            </a:r>
            <a:r>
              <a:rPr lang="en-US" sz="1400" dirty="0"/>
              <a:t> </a:t>
            </a:r>
          </a:p>
          <a:p>
            <a:r>
              <a:rPr lang="en-US" sz="1400" dirty="0"/>
              <a:t>G.S. 115C-269.5 authorizes the SBE to recognize EPPs that meet the standards set out in Article 20A, thus allowing the EPPs to recommend candidates for licensure. Additionally, the statute sets forth the minimum standards EPPs must meet in order to be approved, which mirror those set out by the Council for the Accreditation of Educator Preparation (CAEP). G.S. 115C-269.10 would identify the process EPPs must go through in order to recommend students for educator licensure. To be initially authorized or authorized, EPPs must be approved by the SBE or accredited by CAEP, and they must satisfy the performance standards in a way that their status is not revoked under G.S. 115C-269.45. </a:t>
            </a:r>
          </a:p>
          <a:p>
            <a:r>
              <a:rPr lang="en-US" sz="1400" dirty="0"/>
              <a:t>The minimum admissions requirements outlined in G.S. 115C-269.15 include a satisfactory Praxis I score. However, since there would no longer be a separate distinction for lateral entry candidates, having a bachelor's degree could also be used to satisfy this requirement. The 2.7 GPA requirement (with an average of at least 3.0 for each cohort), remains the same, but individuals with at least 10 years of relevant experience would be exempted from the individual GPA requirement. Additionally, individuals applying to a CTE program could be exempted from the individual GPA requirement with at least 5 years of relevant experience.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51</a:t>
            </a:fld>
            <a:endParaRPr lang="en-US" dirty="0">
              <a:solidFill>
                <a:srgbClr val="000000"/>
              </a:solidFill>
            </a:endParaRPr>
          </a:p>
        </p:txBody>
      </p:sp>
      <p:sp>
        <p:nvSpPr>
          <p:cNvPr id="5" name="TextBox 4">
            <a:extLst>
              <a:ext uri="{FF2B5EF4-FFF2-40B4-BE49-F238E27FC236}">
                <a16:creationId xmlns:a16="http://schemas.microsoft.com/office/drawing/2014/main" id="{51202633-647D-47BB-9280-A4748AF682A7}"/>
              </a:ext>
            </a:extLst>
          </p:cNvPr>
          <p:cNvSpPr txBox="1"/>
          <p:nvPr/>
        </p:nvSpPr>
        <p:spPr>
          <a:xfrm>
            <a:off x="6338837" y="616847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981013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152401" y="228600"/>
            <a:ext cx="7086600" cy="856208"/>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53281" y="1084808"/>
            <a:ext cx="6347714" cy="5541037"/>
          </a:xfrm>
        </p:spPr>
        <p:txBody>
          <a:bodyPr>
            <a:normAutofit/>
          </a:bodyPr>
          <a:lstStyle/>
          <a:p>
            <a:pPr marL="0" lvl="0" indent="0">
              <a:buNone/>
            </a:pPr>
            <a:r>
              <a:rPr lang="en-US" sz="1100" dirty="0"/>
              <a:t>Part 2: EPP APPROVAL PROCESS </a:t>
            </a:r>
          </a:p>
          <a:p>
            <a:pPr marL="0" lvl="0" indent="0">
              <a:buNone/>
            </a:pPr>
            <a:r>
              <a:rPr lang="en-US" sz="1100" u="sng" dirty="0"/>
              <a:t>UNDER NEW LAW: </a:t>
            </a:r>
          </a:p>
          <a:p>
            <a:r>
              <a:rPr lang="en-US" sz="1200" dirty="0"/>
              <a:t>G.S. 115C-269.15 leaves intact the EPP content requirements in current statute, but adds additional requirements, such as:</a:t>
            </a:r>
          </a:p>
          <a:p>
            <a:pPr lvl="1"/>
            <a:r>
              <a:rPr lang="en-US" sz="900" dirty="0"/>
              <a:t>Instruction related to the skills and responsibilities of teachers.</a:t>
            </a:r>
          </a:p>
          <a:p>
            <a:pPr lvl="1"/>
            <a:r>
              <a:rPr lang="en-US" sz="900" dirty="0"/>
              <a:t>The expectations for student performance based on State standards.</a:t>
            </a:r>
          </a:p>
          <a:p>
            <a:pPr lvl="1"/>
            <a:r>
              <a:rPr lang="en-US" sz="900" dirty="0"/>
              <a:t>The current supply of and demand for educators in the State.</a:t>
            </a:r>
          </a:p>
          <a:p>
            <a:pPr lvl="1"/>
            <a:r>
              <a:rPr lang="en-US" sz="900" dirty="0"/>
              <a:t>The State's framework for appraisal of educators.</a:t>
            </a:r>
          </a:p>
          <a:p>
            <a:r>
              <a:rPr lang="en-US" sz="1200" dirty="0"/>
              <a:t>Middle and high school teacher EPPs must also include adequate coursework in the relevant content area and in the teaching of the relevant content area.</a:t>
            </a:r>
          </a:p>
          <a:p>
            <a:r>
              <a:rPr lang="en-US" sz="1200" dirty="0"/>
              <a:t>G.S. 115C-269.25 recodifies existing clinical practice requirements with updated terminology. In addition, the statute lists requirements for residencies, which include:</a:t>
            </a:r>
          </a:p>
          <a:p>
            <a:pPr lvl="1"/>
            <a:r>
              <a:rPr lang="en-US" sz="900" dirty="0"/>
              <a:t>Residencies must last for a minimum of one year.</a:t>
            </a:r>
          </a:p>
          <a:p>
            <a:pPr lvl="1"/>
            <a:r>
              <a:rPr lang="en-US" sz="900" dirty="0"/>
              <a:t>EPPs must provide ongoing support to the resident.</a:t>
            </a:r>
          </a:p>
          <a:p>
            <a:pPr lvl="1"/>
            <a:r>
              <a:rPr lang="en-US" sz="900" dirty="0"/>
              <a:t>A clinical mentor must be assigned to the resident.</a:t>
            </a:r>
          </a:p>
          <a:p>
            <a:pPr lvl="1"/>
            <a:r>
              <a:rPr lang="en-US" sz="900" dirty="0"/>
              <a:t>Prior to the residency, the resident must complete preservice requirements set by the SBE.</a:t>
            </a:r>
          </a:p>
          <a:p>
            <a:r>
              <a:rPr lang="en-US" sz="1200" dirty="0"/>
              <a:t>The statute also requires clinical educators to be "proficient" rather than "accomplished". Schools must prioritize "distinguished" and "accomplished" teachers unless there is a particular reason for selecting a "proficient“ teacher. The clinical mentors are held to the same standards as clinical educators.</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52</a:t>
            </a:fld>
            <a:endParaRPr lang="en-US" dirty="0">
              <a:solidFill>
                <a:srgbClr val="000000"/>
              </a:solidFill>
            </a:endParaRPr>
          </a:p>
        </p:txBody>
      </p:sp>
      <p:sp>
        <p:nvSpPr>
          <p:cNvPr id="5" name="TextBox 4">
            <a:extLst>
              <a:ext uri="{FF2B5EF4-FFF2-40B4-BE49-F238E27FC236}">
                <a16:creationId xmlns:a16="http://schemas.microsoft.com/office/drawing/2014/main" id="{FE1F2B52-5AD8-4CC9-B8C8-45D76ACFAF3C}"/>
              </a:ext>
            </a:extLst>
          </p:cNvPr>
          <p:cNvSpPr txBox="1"/>
          <p:nvPr/>
        </p:nvSpPr>
        <p:spPr>
          <a:xfrm>
            <a:off x="6172200" y="59882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2388092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228601" y="304800"/>
            <a:ext cx="7026396" cy="678873"/>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457200" y="1344075"/>
            <a:ext cx="6347714" cy="5304096"/>
          </a:xfrm>
        </p:spPr>
        <p:txBody>
          <a:bodyPr>
            <a:normAutofit/>
          </a:bodyPr>
          <a:lstStyle/>
          <a:p>
            <a:pPr marL="0" lvl="0" indent="0">
              <a:buNone/>
            </a:pPr>
            <a:r>
              <a:rPr lang="en-US" sz="1400" dirty="0"/>
              <a:t>Part 2: EPP ACCOUNTABILITY SYSTEM</a:t>
            </a:r>
          </a:p>
          <a:p>
            <a:pPr marL="0" lvl="0" indent="0">
              <a:buNone/>
            </a:pPr>
            <a:r>
              <a:rPr lang="en-US" sz="1400" u="sng" dirty="0"/>
              <a:t>CURRENT LAW:</a:t>
            </a:r>
            <a:r>
              <a:rPr lang="en-US" sz="1400" dirty="0"/>
              <a:t> </a:t>
            </a:r>
          </a:p>
          <a:p>
            <a:r>
              <a:rPr lang="en-US" sz="1400" dirty="0"/>
              <a:t>G.S. 115C-296.13 requires EPPs to submit annual performance reports to the State Board. The statute outlines the minimum data that must be submitted with the report, but provides the SBE with discretion to add additional requirements. The SBE can take action against an EPP if it fails to meet any of the criteria outlined in G.S. 115C-296.8, which includes:</a:t>
            </a:r>
          </a:p>
          <a:p>
            <a:pPr lvl="1"/>
            <a:r>
              <a:rPr lang="en-US" sz="1400" dirty="0"/>
              <a:t>Failing to report required information to the State Board. </a:t>
            </a:r>
          </a:p>
          <a:p>
            <a:pPr lvl="1"/>
            <a:r>
              <a:rPr lang="en-US" sz="1400" dirty="0"/>
              <a:t>Offering misleading or false information about approved programs. </a:t>
            </a:r>
          </a:p>
          <a:p>
            <a:pPr lvl="1"/>
            <a:r>
              <a:rPr lang="en-US" sz="1400" dirty="0"/>
              <a:t>Accepting students into any part of an EPP that is not approved by the SBE. </a:t>
            </a:r>
          </a:p>
          <a:p>
            <a:pPr lvl="1"/>
            <a:r>
              <a:rPr lang="en-US" sz="1400" dirty="0"/>
              <a:t>Failing to comply with the EPP review process. </a:t>
            </a:r>
          </a:p>
          <a:p>
            <a:pPr lvl="1"/>
            <a:r>
              <a:rPr lang="en-US" sz="1400" dirty="0"/>
              <a:t>Failing to meet standards for approval set forth by the SBE.</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53</a:t>
            </a:fld>
            <a:endParaRPr lang="en-US" dirty="0">
              <a:solidFill>
                <a:srgbClr val="000000"/>
              </a:solidFill>
            </a:endParaRPr>
          </a:p>
        </p:txBody>
      </p:sp>
      <p:sp>
        <p:nvSpPr>
          <p:cNvPr id="5" name="TextBox 4">
            <a:extLst>
              <a:ext uri="{FF2B5EF4-FFF2-40B4-BE49-F238E27FC236}">
                <a16:creationId xmlns:a16="http://schemas.microsoft.com/office/drawing/2014/main" id="{1CF0D046-2B39-434A-8A31-3FD28A5E5E15}"/>
              </a:ext>
            </a:extLst>
          </p:cNvPr>
          <p:cNvSpPr txBox="1"/>
          <p:nvPr/>
        </p:nvSpPr>
        <p:spPr>
          <a:xfrm>
            <a:off x="6354832" y="596229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7785291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2309" y="304800"/>
            <a:ext cx="7238999" cy="8382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81000" y="1151991"/>
            <a:ext cx="7114319" cy="5220969"/>
          </a:xfrm>
        </p:spPr>
        <p:txBody>
          <a:bodyPr>
            <a:normAutofit/>
          </a:bodyPr>
          <a:lstStyle/>
          <a:p>
            <a:pPr marL="0" lvl="0" indent="0">
              <a:buNone/>
            </a:pPr>
            <a:r>
              <a:rPr lang="en-US" sz="1100" dirty="0"/>
              <a:t>Part 2: EPP ACCOUNTABILITY SYSTEM</a:t>
            </a:r>
          </a:p>
          <a:p>
            <a:pPr marL="0" lvl="0" indent="0">
              <a:buNone/>
            </a:pPr>
            <a:r>
              <a:rPr lang="en-US" sz="1100" u="sng" dirty="0"/>
              <a:t>UNDER NEW LAW: </a:t>
            </a:r>
          </a:p>
          <a:p>
            <a:r>
              <a:rPr lang="en-US" sz="1400" dirty="0"/>
              <a:t>G.S. 115C-269.35 modifies permissive accountability language by requiring the SBE to take action against an EPP when the EPP fails to meet standards on the following indicators, broken down by race, sex, and ethnicity:</a:t>
            </a:r>
          </a:p>
          <a:p>
            <a:pPr lvl="1"/>
            <a:r>
              <a:rPr lang="en-US" sz="1100" dirty="0"/>
              <a:t>Performance of EPP graduates on annual teacher evaluations.</a:t>
            </a:r>
          </a:p>
          <a:p>
            <a:pPr lvl="1"/>
            <a:r>
              <a:rPr lang="en-US" sz="1100" dirty="0"/>
              <a:t>Proficiency and growth of students taught by EPP graduates.</a:t>
            </a:r>
          </a:p>
          <a:p>
            <a:pPr lvl="1"/>
            <a:r>
              <a:rPr lang="en-US" sz="1100" dirty="0"/>
              <a:t>Satisfaction of EPP graduates after their first year of teaching.</a:t>
            </a:r>
          </a:p>
          <a:p>
            <a:pPr lvl="1"/>
            <a:r>
              <a:rPr lang="en-US" sz="1100" dirty="0"/>
              <a:t>Quality of students entering the EPP.</a:t>
            </a:r>
          </a:p>
          <a:p>
            <a:r>
              <a:rPr lang="en-US" sz="1400" dirty="0"/>
              <a:t>G.S. 115C-269.45 requires the SBE to annually evaluate an EPP's performance and assign an appropriate accountability status, if necessary, based on an EPP meeting one of the following criteria:</a:t>
            </a:r>
          </a:p>
          <a:p>
            <a:r>
              <a:rPr lang="en-US" sz="1400" dirty="0"/>
              <a:t>Warned</a:t>
            </a:r>
          </a:p>
          <a:p>
            <a:pPr lvl="1"/>
            <a:r>
              <a:rPr lang="en-US" sz="1100" dirty="0"/>
              <a:t>Overall student performance standard is not met on at least one indicator in any one year.</a:t>
            </a:r>
          </a:p>
          <a:p>
            <a:pPr lvl="1"/>
            <a:r>
              <a:rPr lang="en-US" sz="1100" dirty="0"/>
              <a:t>Any two race, sex, or ethnicity demographic groups' performance standards are not met on at least one indicator for any one year.</a:t>
            </a:r>
          </a:p>
          <a:p>
            <a:pPr lvl="1"/>
            <a:r>
              <a:rPr lang="en-US" sz="1100" dirty="0"/>
              <a:t>Any single race, sex, or ethnicity demographic groups' performance standards are not met on at least one indicator for any two consecutive years. </a:t>
            </a:r>
          </a:p>
          <a:p>
            <a:pPr lvl="1"/>
            <a:r>
              <a:rPr lang="en-US" sz="1100" dirty="0"/>
              <a:t>State Board determines a law or rule violation merits warned status.</a:t>
            </a:r>
          </a:p>
          <a:p>
            <a:pPr lvl="1"/>
            <a:endParaRPr lang="en-US" sz="700" dirty="0"/>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54</a:t>
            </a:fld>
            <a:endParaRPr lang="en-US" dirty="0">
              <a:solidFill>
                <a:srgbClr val="000000"/>
              </a:solidFill>
            </a:endParaRPr>
          </a:p>
        </p:txBody>
      </p:sp>
      <p:sp>
        <p:nvSpPr>
          <p:cNvPr id="5" name="TextBox 4">
            <a:extLst>
              <a:ext uri="{FF2B5EF4-FFF2-40B4-BE49-F238E27FC236}">
                <a16:creationId xmlns:a16="http://schemas.microsoft.com/office/drawing/2014/main" id="{3D078532-3890-4391-89A8-C537A45F49AA}"/>
              </a:ext>
            </a:extLst>
          </p:cNvPr>
          <p:cNvSpPr txBox="1"/>
          <p:nvPr/>
        </p:nvSpPr>
        <p:spPr>
          <a:xfrm>
            <a:off x="6374405" y="5931216"/>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29151667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27709" y="179964"/>
            <a:ext cx="7058891" cy="810636"/>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228600" y="1099285"/>
            <a:ext cx="6347714" cy="5638800"/>
          </a:xfrm>
        </p:spPr>
        <p:txBody>
          <a:bodyPr>
            <a:normAutofit lnSpcReduction="10000"/>
          </a:bodyPr>
          <a:lstStyle/>
          <a:p>
            <a:pPr marL="0" lvl="0" indent="0">
              <a:buNone/>
            </a:pPr>
            <a:r>
              <a:rPr lang="en-US" sz="1100" dirty="0"/>
              <a:t>Part 2: EPP ACCOUNTABILITY SYSTEM</a:t>
            </a:r>
          </a:p>
          <a:p>
            <a:r>
              <a:rPr lang="en-US" sz="1400" dirty="0"/>
              <a:t>Probation </a:t>
            </a:r>
          </a:p>
          <a:p>
            <a:pPr lvl="1"/>
            <a:r>
              <a:rPr lang="en-US" sz="1100" dirty="0"/>
              <a:t>Overall student performance standard is not met on at least one indicator in two consecutive years. </a:t>
            </a:r>
          </a:p>
          <a:p>
            <a:pPr lvl="1"/>
            <a:r>
              <a:rPr lang="en-US" sz="1100" dirty="0"/>
              <a:t>Any two race, sex, or ethnicity demographic groups' performance standards are not met on at least one indicator for any one year. </a:t>
            </a:r>
          </a:p>
          <a:p>
            <a:pPr lvl="1"/>
            <a:r>
              <a:rPr lang="en-US" sz="1100" dirty="0"/>
              <a:t>Any single race, sex, or ethnicity demographic groups' performance standards are not met on at least one indicator for any three consecutive years. </a:t>
            </a:r>
          </a:p>
          <a:p>
            <a:pPr lvl="1"/>
            <a:r>
              <a:rPr lang="en-US" sz="1100" dirty="0"/>
              <a:t>State Board determines a law or rule violation merits probation status.</a:t>
            </a:r>
          </a:p>
          <a:p>
            <a:r>
              <a:rPr lang="en-US" sz="1400" dirty="0"/>
              <a:t>Revoked </a:t>
            </a:r>
          </a:p>
          <a:p>
            <a:pPr lvl="1"/>
            <a:r>
              <a:rPr lang="en-US" sz="1100" dirty="0"/>
              <a:t>EPP has been on probation status for three consecutive years. </a:t>
            </a:r>
          </a:p>
          <a:p>
            <a:pPr lvl="1"/>
            <a:r>
              <a:rPr lang="en-US" sz="1100" dirty="0"/>
              <a:t>EPP has been on probation status one year, but SBE determines revoked status is reasonably necessary. </a:t>
            </a:r>
          </a:p>
          <a:p>
            <a:r>
              <a:rPr lang="en-US" sz="1400" dirty="0"/>
              <a:t>If an EPP is in revoked status, its approval to recommend students for educator licensure is revoked. Other identified sanctions may be implemented at the SBE's discretion, such as: </a:t>
            </a:r>
          </a:p>
          <a:p>
            <a:pPr lvl="1"/>
            <a:r>
              <a:rPr lang="en-US" sz="1100" dirty="0"/>
              <a:t>Requiring the EPP to obtain technical assistance. </a:t>
            </a:r>
          </a:p>
          <a:p>
            <a:pPr lvl="1"/>
            <a:r>
              <a:rPr lang="en-US" sz="1100" dirty="0"/>
              <a:t>Requiring the EPP to obtain professional services from another entity. </a:t>
            </a:r>
          </a:p>
          <a:p>
            <a:pPr lvl="1"/>
            <a:r>
              <a:rPr lang="en-US" sz="1100" dirty="0"/>
              <a:t>Appointing a monitor to oversee and report to the SBE. </a:t>
            </a:r>
          </a:p>
          <a:p>
            <a:pPr lvl="1"/>
            <a:r>
              <a:rPr lang="en-US" sz="1100" dirty="0"/>
              <a:t>Managing the EPP's enrollment. </a:t>
            </a:r>
          </a:p>
          <a:p>
            <a:r>
              <a:rPr lang="en-US" sz="1400" dirty="0"/>
              <a:t>Any costs associated with the sanctions must be covered by the EPP. </a:t>
            </a:r>
            <a:endParaRPr lang="en-US" sz="700" dirty="0"/>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55</a:t>
            </a:fld>
            <a:endParaRPr lang="en-US" dirty="0">
              <a:solidFill>
                <a:srgbClr val="000000"/>
              </a:solidFill>
            </a:endParaRPr>
          </a:p>
        </p:txBody>
      </p:sp>
      <p:sp>
        <p:nvSpPr>
          <p:cNvPr id="5" name="TextBox 4">
            <a:extLst>
              <a:ext uri="{FF2B5EF4-FFF2-40B4-BE49-F238E27FC236}">
                <a16:creationId xmlns:a16="http://schemas.microsoft.com/office/drawing/2014/main" id="{903FF218-E5B2-403F-BF64-C7E52EE8169C}"/>
              </a:ext>
            </a:extLst>
          </p:cNvPr>
          <p:cNvSpPr txBox="1"/>
          <p:nvPr/>
        </p:nvSpPr>
        <p:spPr>
          <a:xfrm>
            <a:off x="6353913" y="6019800"/>
            <a:ext cx="89664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699016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49655" y="147178"/>
            <a:ext cx="7467601" cy="919622"/>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81000" y="1327885"/>
            <a:ext cx="6347714" cy="5410200"/>
          </a:xfrm>
        </p:spPr>
        <p:txBody>
          <a:bodyPr>
            <a:normAutofit/>
          </a:bodyPr>
          <a:lstStyle/>
          <a:p>
            <a:pPr marL="0" lvl="0" indent="0">
              <a:buNone/>
            </a:pPr>
            <a:r>
              <a:rPr lang="en-US" sz="1600" dirty="0"/>
              <a:t>Part 2: EPP ACCOUNTABILITY SYSTEM</a:t>
            </a:r>
          </a:p>
          <a:p>
            <a:r>
              <a:rPr lang="en-US" sz="1600" dirty="0"/>
              <a:t>G.S. 115C-269.35 requires additional data to be reported to the SBE and ultimately included in the EPP's report card, such as: </a:t>
            </a:r>
          </a:p>
          <a:p>
            <a:pPr lvl="1"/>
            <a:r>
              <a:rPr lang="en-US" dirty="0"/>
              <a:t>The extent to which the program prepares educators to effectively teach students with disabilities and students of limited English proficiency. </a:t>
            </a:r>
          </a:p>
          <a:p>
            <a:pPr lvl="1"/>
            <a:r>
              <a:rPr lang="en-US" dirty="0"/>
              <a:t>The number of EPP graduates who continue teaching at least three years after licensure.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56</a:t>
            </a:fld>
            <a:endParaRPr lang="en-US" dirty="0">
              <a:solidFill>
                <a:srgbClr val="000000"/>
              </a:solidFill>
            </a:endParaRPr>
          </a:p>
        </p:txBody>
      </p:sp>
      <p:sp>
        <p:nvSpPr>
          <p:cNvPr id="5" name="TextBox 4">
            <a:extLst>
              <a:ext uri="{FF2B5EF4-FFF2-40B4-BE49-F238E27FC236}">
                <a16:creationId xmlns:a16="http://schemas.microsoft.com/office/drawing/2014/main" id="{5D8F1EE7-9458-48F5-8D05-2D6AC7681608}"/>
              </a:ext>
            </a:extLst>
          </p:cNvPr>
          <p:cNvSpPr txBox="1"/>
          <p:nvPr/>
        </p:nvSpPr>
        <p:spPr>
          <a:xfrm>
            <a:off x="6278632" y="59882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360325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49655" y="304800"/>
            <a:ext cx="7467601" cy="9144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509852" y="1191726"/>
            <a:ext cx="6347714" cy="5580406"/>
          </a:xfrm>
        </p:spPr>
        <p:txBody>
          <a:bodyPr>
            <a:normAutofit/>
          </a:bodyPr>
          <a:lstStyle/>
          <a:p>
            <a:pPr marL="0" lvl="0" indent="0">
              <a:buNone/>
            </a:pPr>
            <a:r>
              <a:rPr lang="en-US" sz="1100" dirty="0"/>
              <a:t>Part 2: LATERAL ENTRY</a:t>
            </a:r>
          </a:p>
          <a:p>
            <a:pPr marL="0" lvl="0" indent="0">
              <a:buNone/>
            </a:pPr>
            <a:r>
              <a:rPr lang="en-US" sz="1400" u="sng" dirty="0"/>
              <a:t>CURRENT LAW:</a:t>
            </a:r>
            <a:r>
              <a:rPr lang="en-US" sz="1400" dirty="0"/>
              <a:t> </a:t>
            </a:r>
          </a:p>
          <a:p>
            <a:r>
              <a:rPr lang="en-US" sz="1400" dirty="0"/>
              <a:t>Under G.S. 115C-296.12, individuals with a bachelor's degree may start teaching without having completed an EPP. Eligible individuals receive an initial teaching license and may teach for three years while also completing a program of study designed to prepare the lateral entry teachers for continuing licensure. Lateral entry requirements can be completed at North Carolina colleges and universities, as well as local community colleges. </a:t>
            </a:r>
          </a:p>
          <a:p>
            <a:pPr marL="0" indent="0">
              <a:buNone/>
            </a:pPr>
            <a:r>
              <a:rPr lang="en-US" sz="1400" u="sng" dirty="0"/>
              <a:t>UNDER NEW LAW: </a:t>
            </a:r>
          </a:p>
          <a:p>
            <a:r>
              <a:rPr lang="en-US" sz="1400" dirty="0"/>
              <a:t>Replaces the </a:t>
            </a:r>
            <a:r>
              <a:rPr lang="en-US" sz="1400" u="sng" dirty="0"/>
              <a:t>lateral entry license </a:t>
            </a:r>
            <a:r>
              <a:rPr lang="en-US" sz="1400" dirty="0"/>
              <a:t>with the residency license. Individuals who already have a bachelor's degree may enroll in an EPP and be employed to teach at the same time. As stated above, G.S. 115C-269.1 outlines the requirements for residencies, which include: </a:t>
            </a:r>
          </a:p>
          <a:p>
            <a:pPr lvl="1"/>
            <a:r>
              <a:rPr lang="en-US" sz="1100" dirty="0"/>
              <a:t>Residencies must last for a minimum of one year. </a:t>
            </a:r>
          </a:p>
          <a:p>
            <a:pPr lvl="1"/>
            <a:r>
              <a:rPr lang="en-US" sz="1100" dirty="0"/>
              <a:t>EPPs must provide ongoing support to the resident. </a:t>
            </a:r>
          </a:p>
          <a:p>
            <a:pPr lvl="1"/>
            <a:r>
              <a:rPr lang="en-US" sz="1100" dirty="0"/>
              <a:t>A site-based clinical mentor must be assigned to the resident. </a:t>
            </a:r>
          </a:p>
          <a:p>
            <a:pPr lvl="1"/>
            <a:r>
              <a:rPr lang="en-US" sz="1100" dirty="0"/>
              <a:t>Prior to the residency, the resident must complete requirements set by the SBE for field experience and coursework.</a:t>
            </a:r>
          </a:p>
          <a:p>
            <a:pPr marL="57150" indent="0">
              <a:buNone/>
            </a:pPr>
            <a:r>
              <a:rPr lang="en-US" sz="1400" b="1" u="sng" dirty="0"/>
              <a:t>NOTE</a:t>
            </a:r>
            <a:r>
              <a:rPr lang="en-US" sz="1400" b="1" dirty="0"/>
              <a:t>: A lateral entry license may be issued through the 2018-2019 school year.</a:t>
            </a:r>
          </a:p>
          <a:p>
            <a:pPr lvl="1"/>
            <a:endParaRPr lang="en-US" sz="100" dirty="0"/>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57</a:t>
            </a:fld>
            <a:endParaRPr lang="en-US" dirty="0">
              <a:solidFill>
                <a:srgbClr val="000000"/>
              </a:solidFill>
            </a:endParaRPr>
          </a:p>
        </p:txBody>
      </p:sp>
      <p:sp>
        <p:nvSpPr>
          <p:cNvPr id="5" name="TextBox 4">
            <a:extLst>
              <a:ext uri="{FF2B5EF4-FFF2-40B4-BE49-F238E27FC236}">
                <a16:creationId xmlns:a16="http://schemas.microsoft.com/office/drawing/2014/main" id="{CB13DCE0-18D5-4DA7-962B-A643E41C386D}"/>
              </a:ext>
            </a:extLst>
          </p:cNvPr>
          <p:cNvSpPr txBox="1"/>
          <p:nvPr/>
        </p:nvSpPr>
        <p:spPr>
          <a:xfrm>
            <a:off x="6407484" y="6170801"/>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9145526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304800" y="304800"/>
            <a:ext cx="7190518" cy="6096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457200" y="1457818"/>
            <a:ext cx="7467600" cy="4779962"/>
          </a:xfrm>
        </p:spPr>
        <p:txBody>
          <a:bodyPr>
            <a:normAutofit/>
          </a:bodyPr>
          <a:lstStyle/>
          <a:p>
            <a:pPr marL="0" lvl="0" indent="0">
              <a:buNone/>
            </a:pPr>
            <a:r>
              <a:rPr lang="en-US" sz="1600" dirty="0"/>
              <a:t>Part 2: SCHOOL ADMINISTRATORS </a:t>
            </a:r>
            <a:br>
              <a:rPr lang="en-US" sz="1600" dirty="0"/>
            </a:br>
            <a:endParaRPr lang="en-US" sz="1600" dirty="0"/>
          </a:p>
          <a:p>
            <a:pPr marL="0" lvl="0" indent="0">
              <a:buNone/>
            </a:pPr>
            <a:r>
              <a:rPr lang="en-US" sz="1600" u="sng" dirty="0"/>
              <a:t>CURRENT LAW:</a:t>
            </a:r>
            <a:r>
              <a:rPr lang="en-US" sz="1600" dirty="0"/>
              <a:t> </a:t>
            </a:r>
          </a:p>
          <a:p>
            <a:r>
              <a:rPr lang="en-US" sz="1600" dirty="0"/>
              <a:t>Under G.S. 115C-284(e), school boards may only employ principals who either hold or are qualified to hold a principal's license. </a:t>
            </a:r>
          </a:p>
          <a:p>
            <a:pPr marL="0" lvl="0" indent="0">
              <a:buNone/>
            </a:pPr>
            <a:r>
              <a:rPr lang="en-US" sz="1600" u="sng" dirty="0"/>
              <a:t>UNDER NEW LAW: </a:t>
            </a:r>
          </a:p>
          <a:p>
            <a:r>
              <a:rPr lang="en-US" sz="1600" dirty="0"/>
              <a:t>Retired principals or retired assistant principals may be employed as interim principals, regardless of licensure status.</a:t>
            </a:r>
          </a:p>
          <a:p>
            <a:r>
              <a:rPr lang="en-US" sz="1600" dirty="0"/>
              <a:t>Recodifies G.S. 115C-296.10(b), which addresses the standards of approval for school administrator preparation programs, as G.S. 115C-284.1, placing it among the other statutes related to school administrator preparation.</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58</a:t>
            </a:fld>
            <a:endParaRPr lang="en-US" dirty="0">
              <a:solidFill>
                <a:srgbClr val="000000"/>
              </a:solidFill>
            </a:endParaRPr>
          </a:p>
        </p:txBody>
      </p:sp>
      <p:sp>
        <p:nvSpPr>
          <p:cNvPr id="5" name="TextBox 4">
            <a:extLst>
              <a:ext uri="{FF2B5EF4-FFF2-40B4-BE49-F238E27FC236}">
                <a16:creationId xmlns:a16="http://schemas.microsoft.com/office/drawing/2014/main" id="{82750051-17EE-4E5A-889F-F5E84A1E9524}"/>
              </a:ext>
            </a:extLst>
          </p:cNvPr>
          <p:cNvSpPr txBox="1"/>
          <p:nvPr/>
        </p:nvSpPr>
        <p:spPr>
          <a:xfrm>
            <a:off x="6324600" y="592064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9513273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152400" y="304800"/>
            <a:ext cx="7620001" cy="7620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04800" y="1219200"/>
            <a:ext cx="6347714" cy="4545010"/>
          </a:xfrm>
        </p:spPr>
        <p:txBody>
          <a:bodyPr>
            <a:normAutofit/>
          </a:bodyPr>
          <a:lstStyle/>
          <a:p>
            <a:pPr marL="0" lvl="0" indent="0">
              <a:buNone/>
            </a:pPr>
            <a:r>
              <a:rPr lang="en-US" dirty="0"/>
              <a:t>Part 3: Educator Licensure </a:t>
            </a:r>
          </a:p>
          <a:p>
            <a:pPr marL="0" lvl="0" indent="0">
              <a:buNone/>
            </a:pPr>
            <a:r>
              <a:rPr lang="en-US" u="sng" dirty="0"/>
              <a:t>CURRENT LAW:</a:t>
            </a:r>
            <a:r>
              <a:rPr lang="en-US" dirty="0"/>
              <a:t> </a:t>
            </a:r>
          </a:p>
          <a:p>
            <a:r>
              <a:rPr lang="en-US" dirty="0"/>
              <a:t>Under G.S. 115C-296, requires the State Board to develop a mentor program for new teachers.  Mentors must meet criteria established by the State Board, which must at least include being rated as “accomplished” and having met expectations for student growth.</a:t>
            </a:r>
            <a:br>
              <a:rPr lang="en-US" dirty="0"/>
            </a:br>
            <a:endParaRPr lang="en-US" dirty="0"/>
          </a:p>
          <a:p>
            <a:pPr marL="0" lvl="0" indent="0">
              <a:buNone/>
            </a:pPr>
            <a:r>
              <a:rPr lang="en-US" u="sng" dirty="0"/>
              <a:t>UNDER NEW LAW: </a:t>
            </a:r>
          </a:p>
          <a:p>
            <a:r>
              <a:rPr lang="en-US" dirty="0"/>
              <a:t>G.S. 115C-300.1 allows teachers rated as “proficient” or high to be mentors.  Additionally, retired teachers are eligible to be mentors.  Priority consideration still given to teachers rated as “distinguished” or “accomplished”</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59</a:t>
            </a:fld>
            <a:endParaRPr lang="en-US" dirty="0">
              <a:solidFill>
                <a:srgbClr val="000000"/>
              </a:solidFill>
            </a:endParaRPr>
          </a:p>
        </p:txBody>
      </p:sp>
      <p:sp>
        <p:nvSpPr>
          <p:cNvPr id="5" name="TextBox 4">
            <a:extLst>
              <a:ext uri="{FF2B5EF4-FFF2-40B4-BE49-F238E27FC236}">
                <a16:creationId xmlns:a16="http://schemas.microsoft.com/office/drawing/2014/main" id="{82750051-17EE-4E5A-889F-F5E84A1E9524}"/>
              </a:ext>
            </a:extLst>
          </p:cNvPr>
          <p:cNvSpPr txBox="1"/>
          <p:nvPr/>
        </p:nvSpPr>
        <p:spPr>
          <a:xfrm>
            <a:off x="6248400" y="5988239"/>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74121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E121-2E81-40D3-A401-197EB1564E07}"/>
              </a:ext>
            </a:extLst>
          </p:cNvPr>
          <p:cNvSpPr>
            <a:spLocks noGrp="1"/>
          </p:cNvSpPr>
          <p:nvPr>
            <p:ph type="title"/>
          </p:nvPr>
        </p:nvSpPr>
        <p:spPr>
          <a:xfrm>
            <a:off x="613143" y="533400"/>
            <a:ext cx="6781801" cy="1320800"/>
          </a:xfrm>
        </p:spPr>
        <p:txBody>
          <a:bodyPr>
            <a:normAutofit fontScale="90000"/>
          </a:bodyPr>
          <a:lstStyle/>
          <a:p>
            <a:r>
              <a:rPr lang="en-US" dirty="0"/>
              <a:t>S.L. 2017-157 (H.B. 155) – Omnibus Education Law Changes (cont.)</a:t>
            </a:r>
          </a:p>
        </p:txBody>
      </p:sp>
      <p:sp>
        <p:nvSpPr>
          <p:cNvPr id="3" name="Content Placeholder 2">
            <a:extLst>
              <a:ext uri="{FF2B5EF4-FFF2-40B4-BE49-F238E27FC236}">
                <a16:creationId xmlns:a16="http://schemas.microsoft.com/office/drawing/2014/main" id="{9922EDF5-F9E8-4AE7-95ED-0F27C07F5059}"/>
              </a:ext>
            </a:extLst>
          </p:cNvPr>
          <p:cNvSpPr>
            <a:spLocks noGrp="1"/>
          </p:cNvSpPr>
          <p:nvPr>
            <p:ph idx="1"/>
          </p:nvPr>
        </p:nvSpPr>
        <p:spPr>
          <a:xfrm>
            <a:off x="613143" y="1716166"/>
            <a:ext cx="6347714" cy="4697410"/>
          </a:xfrm>
        </p:spPr>
        <p:txBody>
          <a:bodyPr>
            <a:normAutofit/>
          </a:bodyPr>
          <a:lstStyle/>
          <a:p>
            <a:pPr marL="410291" lvl="1" indent="0">
              <a:buNone/>
            </a:pPr>
            <a:r>
              <a:rPr lang="en-US" sz="2400" u="sng" dirty="0"/>
              <a:t>Section 2(j):</a:t>
            </a:r>
            <a:r>
              <a:rPr lang="en-US" sz="2400" dirty="0"/>
              <a:t> Clarifies that a career status teacher who receives a leave of absence to teach at a lab school, maintains their career status if they return to the LEA at the conclusion of the leave of absence. </a:t>
            </a:r>
          </a:p>
          <a:p>
            <a:pPr marL="410291" lvl="1" indent="0">
              <a:buNone/>
            </a:pPr>
            <a:r>
              <a:rPr lang="en-US" sz="2400" u="sng" dirty="0"/>
              <a:t>Section 2(l):</a:t>
            </a:r>
            <a:r>
              <a:rPr lang="en-US" sz="2400" dirty="0"/>
              <a:t> Repeals the section of the 2013 Appropriations Act that eliminated career status for all teachers after June 30, 2018.</a:t>
            </a:r>
          </a:p>
          <a:p>
            <a:pPr marL="0" lvl="0" indent="0">
              <a:buNone/>
            </a:pPr>
            <a:endParaRPr lang="en-US" sz="2000" dirty="0"/>
          </a:p>
        </p:txBody>
      </p:sp>
      <p:sp>
        <p:nvSpPr>
          <p:cNvPr id="4" name="Slide Number Placeholder 3">
            <a:extLst>
              <a:ext uri="{FF2B5EF4-FFF2-40B4-BE49-F238E27FC236}">
                <a16:creationId xmlns:a16="http://schemas.microsoft.com/office/drawing/2014/main" id="{D1A69C13-CAC6-46A9-9402-46735CE5E82C}"/>
              </a:ext>
            </a:extLst>
          </p:cNvPr>
          <p:cNvSpPr>
            <a:spLocks noGrp="1"/>
          </p:cNvSpPr>
          <p:nvPr>
            <p:ph type="sldNum" sz="quarter" idx="12"/>
          </p:nvPr>
        </p:nvSpPr>
        <p:spPr>
          <a:xfrm>
            <a:off x="7848600" y="6413576"/>
            <a:ext cx="512638" cy="365125"/>
          </a:xfrm>
        </p:spPr>
        <p:txBody>
          <a:bodyPr/>
          <a:lstStyle/>
          <a:p>
            <a:pPr>
              <a:defRPr/>
            </a:pPr>
            <a:fld id="{514190DA-AF94-4D0A-93CE-2F31C571C7B8}"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630323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76200" y="0"/>
            <a:ext cx="8077201" cy="822253"/>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304800" y="794485"/>
            <a:ext cx="6347714" cy="5943600"/>
          </a:xfrm>
        </p:spPr>
        <p:txBody>
          <a:bodyPr>
            <a:noAutofit/>
          </a:bodyPr>
          <a:lstStyle/>
          <a:p>
            <a:pPr marL="0" lvl="0" indent="0">
              <a:buNone/>
            </a:pPr>
            <a:r>
              <a:rPr lang="en-US" sz="1400" u="sng" dirty="0"/>
              <a:t>Part 3:</a:t>
            </a:r>
            <a:r>
              <a:rPr lang="en-US" sz="1400" dirty="0"/>
              <a:t> Educator Licensure</a:t>
            </a:r>
          </a:p>
          <a:p>
            <a:pPr marL="0" lvl="0" indent="0">
              <a:buNone/>
            </a:pPr>
            <a:r>
              <a:rPr lang="en-US" sz="1200" u="sng" dirty="0"/>
              <a:t>UNDER NEW LAW</a:t>
            </a:r>
            <a:r>
              <a:rPr lang="en-US" sz="1200" dirty="0"/>
              <a:t>: </a:t>
            </a:r>
          </a:p>
          <a:p>
            <a:pPr marL="0" lvl="0" indent="0">
              <a:buNone/>
            </a:pPr>
            <a:r>
              <a:rPr lang="en-US" sz="1200" dirty="0"/>
              <a:t>G.S. 115C-270.1 – 115C-270.35 recodifies existing licensure requirements, as well as making the following changes: </a:t>
            </a:r>
          </a:p>
          <a:p>
            <a:pPr lvl="0"/>
            <a:r>
              <a:rPr lang="en-US" sz="1200" dirty="0"/>
              <a:t>Defines various teacher licenses: </a:t>
            </a:r>
          </a:p>
          <a:p>
            <a:pPr lvl="1"/>
            <a:r>
              <a:rPr lang="en-US" sz="1200" dirty="0"/>
              <a:t>Continuing professional license: 5-year renewable license. </a:t>
            </a:r>
          </a:p>
          <a:p>
            <a:pPr lvl="1"/>
            <a:r>
              <a:rPr lang="en-US" sz="1200" dirty="0"/>
              <a:t>Emergency license: One-year nonrenewable license for individual who holds a bachelor's degree with relevant coursework, but who is not eligible for a residency license.</a:t>
            </a:r>
          </a:p>
          <a:p>
            <a:pPr lvl="1"/>
            <a:r>
              <a:rPr lang="en-US" sz="1200" dirty="0"/>
              <a:t>Initial professional license: 3-year nonrenewable license for individual who has completed a recognized EPP </a:t>
            </a:r>
          </a:p>
          <a:p>
            <a:pPr lvl="1"/>
            <a:r>
              <a:rPr lang="en-US" sz="1200" dirty="0"/>
              <a:t>Lifetime license: License issued after 50 or more years of teaching that requires no renewal </a:t>
            </a:r>
          </a:p>
          <a:p>
            <a:pPr lvl="1"/>
            <a:r>
              <a:rPr lang="en-US" sz="1200" dirty="0"/>
              <a:t>Residency license: One-year license (renewable twice) issued to an individual who has: </a:t>
            </a:r>
          </a:p>
          <a:p>
            <a:pPr lvl="2"/>
            <a:r>
              <a:rPr lang="en-US" sz="1200" dirty="0"/>
              <a:t>Bachelor's degree with either coursework relevant to the requested licensure area or successful completion of the relevant content area examination. </a:t>
            </a:r>
          </a:p>
          <a:p>
            <a:pPr lvl="2"/>
            <a:r>
              <a:rPr lang="en-US" sz="1200" dirty="0"/>
              <a:t>Enrolled in a recognized EPP. </a:t>
            </a:r>
          </a:p>
          <a:p>
            <a:pPr lvl="2"/>
            <a:r>
              <a:rPr lang="en-US" sz="1200" dirty="0"/>
              <a:t>Has completed preservice field experience and coursework. </a:t>
            </a:r>
          </a:p>
          <a:p>
            <a:pPr lvl="1"/>
            <a:r>
              <a:rPr lang="en-US" sz="1200" dirty="0"/>
              <a:t>Retirement license: 5-year renewable license issued to a teacher who retired with 30 or more years of experience and who has served as a substitute teacher or part-time provider of certain educational services since retirement.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60</a:t>
            </a:fld>
            <a:endParaRPr lang="en-US" dirty="0">
              <a:solidFill>
                <a:srgbClr val="000000"/>
              </a:solidFill>
            </a:endParaRPr>
          </a:p>
        </p:txBody>
      </p:sp>
      <p:sp>
        <p:nvSpPr>
          <p:cNvPr id="5" name="TextBox 4">
            <a:extLst>
              <a:ext uri="{FF2B5EF4-FFF2-40B4-BE49-F238E27FC236}">
                <a16:creationId xmlns:a16="http://schemas.microsoft.com/office/drawing/2014/main" id="{790EAFFB-9E2B-45DC-8A43-0072D13CE953}"/>
              </a:ext>
            </a:extLst>
          </p:cNvPr>
          <p:cNvSpPr txBox="1"/>
          <p:nvPr/>
        </p:nvSpPr>
        <p:spPr>
          <a:xfrm>
            <a:off x="6781800" y="6345120"/>
            <a:ext cx="876296"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282010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152400" y="304800"/>
            <a:ext cx="7467600" cy="9144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646545" y="1361750"/>
            <a:ext cx="6347714" cy="5004725"/>
          </a:xfrm>
        </p:spPr>
        <p:txBody>
          <a:bodyPr>
            <a:noAutofit/>
          </a:bodyPr>
          <a:lstStyle/>
          <a:p>
            <a:pPr marL="0" lvl="0" indent="0">
              <a:buNone/>
            </a:pPr>
            <a:r>
              <a:rPr lang="en-US" sz="1400" u="sng" dirty="0"/>
              <a:t>Part 3:</a:t>
            </a:r>
            <a:r>
              <a:rPr lang="en-US" sz="1400" dirty="0"/>
              <a:t>  Educator Licensure</a:t>
            </a:r>
          </a:p>
          <a:p>
            <a:pPr marL="0" lvl="0" indent="0">
              <a:buNone/>
            </a:pPr>
            <a:r>
              <a:rPr lang="en-US" sz="1400" u="sng" dirty="0"/>
              <a:t>UNDER NEW LAW: </a:t>
            </a:r>
          </a:p>
          <a:p>
            <a:r>
              <a:rPr lang="en-US" sz="1400" dirty="0"/>
              <a:t>Section 3.(d) authorizes the SBE to continue to issue lateral entry licenses through the 2018-2019 school year. </a:t>
            </a:r>
          </a:p>
          <a:p>
            <a:r>
              <a:rPr lang="en-US" sz="1400" dirty="0"/>
              <a:t>Section 3.(e) creates a three-year pilot program to allow up to two new EPPs to operate in North Carolina, starting in the 2017-2018 school year. To continue operating beyond the pilot period, the EPPs would have to meet the same criteria as other EPPs.  Pilot programs would have to meet the following criteria: </a:t>
            </a:r>
          </a:p>
          <a:p>
            <a:pPr lvl="1"/>
            <a:r>
              <a:rPr lang="en-US" sz="1400" dirty="0"/>
              <a:t>Meet the criteria for approval established in G.S. 115C-269.15, G.S. 115C-269.20, and G.S. 115C-269.25. </a:t>
            </a:r>
          </a:p>
          <a:p>
            <a:pPr lvl="1"/>
            <a:r>
              <a:rPr lang="en-US" sz="1400" dirty="0"/>
              <a:t>Have a demonstrated track record of success with clearly demonstrated results as an EPP in other states. </a:t>
            </a:r>
          </a:p>
          <a:p>
            <a:pPr lvl="1"/>
            <a:r>
              <a:rPr lang="en-US" sz="1400" dirty="0"/>
              <a:t>Have CAEP accreditation or be in the process of attaining CAEP accreditation in North Carolina or another state. </a:t>
            </a:r>
          </a:p>
          <a:p>
            <a:r>
              <a:rPr lang="en-US" sz="1400" dirty="0"/>
              <a:t>Section 3.(f) requires the Reading Improvement Commission to study and recommend improvements to professional development for teachers in grades 4 – 12 in the area of literacy.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61</a:t>
            </a:fld>
            <a:endParaRPr lang="en-US" dirty="0">
              <a:solidFill>
                <a:srgbClr val="000000"/>
              </a:solidFill>
            </a:endParaRPr>
          </a:p>
        </p:txBody>
      </p:sp>
      <p:sp>
        <p:nvSpPr>
          <p:cNvPr id="5" name="TextBox 4">
            <a:extLst>
              <a:ext uri="{FF2B5EF4-FFF2-40B4-BE49-F238E27FC236}">
                <a16:creationId xmlns:a16="http://schemas.microsoft.com/office/drawing/2014/main" id="{99333C15-9014-4C94-B732-9C094409BB81}"/>
              </a:ext>
            </a:extLst>
          </p:cNvPr>
          <p:cNvSpPr txBox="1"/>
          <p:nvPr/>
        </p:nvSpPr>
        <p:spPr>
          <a:xfrm>
            <a:off x="6544177" y="6010937"/>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6003849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37F-1B98-4406-BD88-AC7CB81FFBC5}"/>
              </a:ext>
            </a:extLst>
          </p:cNvPr>
          <p:cNvSpPr>
            <a:spLocks noGrp="1"/>
          </p:cNvSpPr>
          <p:nvPr>
            <p:ph type="title"/>
          </p:nvPr>
        </p:nvSpPr>
        <p:spPr>
          <a:xfrm>
            <a:off x="0" y="152400"/>
            <a:ext cx="7924801" cy="669636"/>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1ED97506-9E49-48B7-9EA3-EDEF5FEEA653}"/>
              </a:ext>
            </a:extLst>
          </p:cNvPr>
          <p:cNvSpPr>
            <a:spLocks noGrp="1"/>
          </p:cNvSpPr>
          <p:nvPr>
            <p:ph idx="1"/>
          </p:nvPr>
        </p:nvSpPr>
        <p:spPr>
          <a:xfrm>
            <a:off x="522823" y="1190527"/>
            <a:ext cx="6347714" cy="4969164"/>
          </a:xfrm>
        </p:spPr>
        <p:txBody>
          <a:bodyPr>
            <a:noAutofit/>
          </a:bodyPr>
          <a:lstStyle/>
          <a:p>
            <a:pPr marL="0" lvl="0" indent="0">
              <a:buNone/>
            </a:pPr>
            <a:r>
              <a:rPr lang="en-US" sz="1400" u="sng" dirty="0"/>
              <a:t>Part 3:</a:t>
            </a:r>
            <a:r>
              <a:rPr lang="en-US" sz="1400" dirty="0"/>
              <a:t> Educator Licensure</a:t>
            </a:r>
          </a:p>
          <a:p>
            <a:pPr marL="0" lvl="0" indent="0">
              <a:buNone/>
            </a:pPr>
            <a:r>
              <a:rPr lang="en-US" sz="1400" u="sng" dirty="0"/>
              <a:t>UNDER NEW LAW</a:t>
            </a:r>
            <a:r>
              <a:rPr lang="en-US" sz="1400" dirty="0"/>
              <a:t>: </a:t>
            </a:r>
          </a:p>
          <a:p>
            <a:r>
              <a:rPr lang="en-US" sz="1400" dirty="0"/>
              <a:t>Section 3.(d) authorizes the SBE to continue to issue lateral entry licenses through the 2018-2019 school year. </a:t>
            </a:r>
          </a:p>
          <a:p>
            <a:r>
              <a:rPr lang="en-US" sz="1400" dirty="0"/>
              <a:t>Section 3.(e) creates a three-year pilot program to allow up to two new EPPs to operate in North Carolina, starting in the 2017-2018 school year. To continue operating beyond the pilot period, the EPPs must meet the same criteria as other EPPs under SB 599. Pilot programs must meet the following criteria: </a:t>
            </a:r>
          </a:p>
          <a:p>
            <a:pPr lvl="1"/>
            <a:r>
              <a:rPr lang="en-US" sz="1400" dirty="0"/>
              <a:t>Meet the criteria for approval established in G.S. 115C-269.15, G.S. 115C-269.20, and G.S. 115C-269.25. </a:t>
            </a:r>
          </a:p>
          <a:p>
            <a:pPr lvl="1"/>
            <a:r>
              <a:rPr lang="en-US" sz="1400" dirty="0"/>
              <a:t>Have a demonstrated track record of success with clearly demonstrated results as an EPP in other states. </a:t>
            </a:r>
          </a:p>
          <a:p>
            <a:pPr lvl="1"/>
            <a:r>
              <a:rPr lang="en-US" sz="1400" dirty="0"/>
              <a:t>Have CAEP accreditation or be in the process of attaining CAEP accreditation in North Carolina or another state. </a:t>
            </a:r>
          </a:p>
          <a:p>
            <a:r>
              <a:rPr lang="en-US" sz="1400" dirty="0"/>
              <a:t>Section 3.(f) requires the Reading Improvement Commission to study and recommend improvements to professional development for teachers in grades 4 – 12 in the area of literacy. </a:t>
            </a:r>
          </a:p>
        </p:txBody>
      </p:sp>
      <p:sp>
        <p:nvSpPr>
          <p:cNvPr id="4" name="Slide Number Placeholder 3">
            <a:extLst>
              <a:ext uri="{FF2B5EF4-FFF2-40B4-BE49-F238E27FC236}">
                <a16:creationId xmlns:a16="http://schemas.microsoft.com/office/drawing/2014/main" id="{0B8272C4-9D07-4B78-BEFB-ED96CD37D72D}"/>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62</a:t>
            </a:fld>
            <a:endParaRPr lang="en-US" dirty="0">
              <a:solidFill>
                <a:srgbClr val="000000"/>
              </a:solidFill>
            </a:endParaRPr>
          </a:p>
        </p:txBody>
      </p:sp>
      <p:sp>
        <p:nvSpPr>
          <p:cNvPr id="5" name="TextBox 4">
            <a:extLst>
              <a:ext uri="{FF2B5EF4-FFF2-40B4-BE49-F238E27FC236}">
                <a16:creationId xmlns:a16="http://schemas.microsoft.com/office/drawing/2014/main" id="{DDF2E1E1-A7E6-4971-93E2-C300046B9C31}"/>
              </a:ext>
            </a:extLst>
          </p:cNvPr>
          <p:cNvSpPr txBox="1"/>
          <p:nvPr/>
        </p:nvSpPr>
        <p:spPr>
          <a:xfrm>
            <a:off x="6477000"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8540262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383C-8242-4EFE-A906-FB16F3A99F0A}"/>
              </a:ext>
            </a:extLst>
          </p:cNvPr>
          <p:cNvSpPr>
            <a:spLocks noGrp="1"/>
          </p:cNvSpPr>
          <p:nvPr>
            <p:ph type="title"/>
          </p:nvPr>
        </p:nvSpPr>
        <p:spPr>
          <a:xfrm>
            <a:off x="0" y="230933"/>
            <a:ext cx="7696200" cy="1143000"/>
          </a:xfrm>
        </p:spPr>
        <p:txBody>
          <a:bodyPr>
            <a:normAutofit/>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0405F986-ADEE-4397-9859-ED5628C68602}"/>
              </a:ext>
            </a:extLst>
          </p:cNvPr>
          <p:cNvSpPr>
            <a:spLocks noGrp="1"/>
          </p:cNvSpPr>
          <p:nvPr>
            <p:ph idx="1"/>
          </p:nvPr>
        </p:nvSpPr>
        <p:spPr>
          <a:xfrm>
            <a:off x="533400" y="1524000"/>
            <a:ext cx="6347714" cy="3880773"/>
          </a:xfrm>
        </p:spPr>
        <p:txBody>
          <a:bodyPr>
            <a:normAutofit lnSpcReduction="10000"/>
          </a:bodyPr>
          <a:lstStyle/>
          <a:p>
            <a:pPr marL="0" lvl="0" indent="0">
              <a:buNone/>
            </a:pPr>
            <a:r>
              <a:rPr lang="en-US" sz="1800" u="sng" dirty="0"/>
              <a:t>Part 4:</a:t>
            </a:r>
            <a:r>
              <a:rPr lang="en-US" sz="1800" dirty="0"/>
              <a:t> </a:t>
            </a:r>
          </a:p>
          <a:p>
            <a:pPr marL="0" lvl="0" indent="0">
              <a:buNone/>
            </a:pPr>
            <a:r>
              <a:rPr lang="en-US" sz="1800" dirty="0"/>
              <a:t>Background Checks and Employee Dismissal Procedures</a:t>
            </a:r>
          </a:p>
          <a:p>
            <a:pPr marL="0" lvl="0" indent="0">
              <a:buNone/>
            </a:pPr>
            <a:r>
              <a:rPr lang="en-US" sz="1800" u="sng" dirty="0"/>
              <a:t>CURRENT LAW:</a:t>
            </a:r>
          </a:p>
          <a:p>
            <a:r>
              <a:rPr lang="en-US" sz="1400" dirty="0"/>
              <a:t>G.S. 115C-325 and G.S. 115C 325.5 require, prior to suspending a teacher without pay, a superintendent to meet with the employee and give the employee written notice of the charges, an explanation of the basis for the charges, and an opportunity to respond. </a:t>
            </a:r>
          </a:p>
          <a:p>
            <a:r>
              <a:rPr lang="en-US" sz="1400" dirty="0"/>
              <a:t>G.S. 115C-325 and G.S. 115C 325.9 require that a teacher who has been recommended for dismissal and chooses to resign without the written agreement of the superintendent, be reported to the SBE, and be deemed to have voluntarily surrendered his or her license pending an investigation by the SBE. If a teacher who is not recommended for dismissal resigns without giving at least 30 days' notice, the local board may request that the SBE revoke the teacher's license for the remainder of that school year. </a:t>
            </a:r>
          </a:p>
        </p:txBody>
      </p:sp>
      <p:sp>
        <p:nvSpPr>
          <p:cNvPr id="4" name="Slide Number Placeholder 3">
            <a:extLst>
              <a:ext uri="{FF2B5EF4-FFF2-40B4-BE49-F238E27FC236}">
                <a16:creationId xmlns:a16="http://schemas.microsoft.com/office/drawing/2014/main" id="{91EB2B65-2E72-42B6-BD2D-E3B55CED60D1}"/>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63</a:t>
            </a:fld>
            <a:endParaRPr lang="en-US" dirty="0">
              <a:solidFill>
                <a:srgbClr val="000000"/>
              </a:solidFill>
            </a:endParaRPr>
          </a:p>
        </p:txBody>
      </p:sp>
      <p:sp>
        <p:nvSpPr>
          <p:cNvPr id="5" name="TextBox 4">
            <a:extLst>
              <a:ext uri="{FF2B5EF4-FFF2-40B4-BE49-F238E27FC236}">
                <a16:creationId xmlns:a16="http://schemas.microsoft.com/office/drawing/2014/main" id="{78927C07-76A9-42C9-808E-950A93218D8D}"/>
              </a:ext>
            </a:extLst>
          </p:cNvPr>
          <p:cNvSpPr txBox="1"/>
          <p:nvPr/>
        </p:nvSpPr>
        <p:spPr>
          <a:xfrm>
            <a:off x="6431032"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313440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383C-8242-4EFE-A906-FB16F3A99F0A}"/>
              </a:ext>
            </a:extLst>
          </p:cNvPr>
          <p:cNvSpPr>
            <a:spLocks noGrp="1"/>
          </p:cNvSpPr>
          <p:nvPr>
            <p:ph type="title"/>
          </p:nvPr>
        </p:nvSpPr>
        <p:spPr>
          <a:xfrm>
            <a:off x="-304800" y="228600"/>
            <a:ext cx="8098277" cy="1131111"/>
          </a:xfrm>
        </p:spPr>
        <p:txBody>
          <a:bodyPr>
            <a:normAutofit/>
          </a:bodyPr>
          <a:lstStyle/>
          <a:p>
            <a:pPr algn="ctr"/>
            <a:r>
              <a:rPr lang="en-US" sz="2800" dirty="0"/>
              <a:t>S.L. 2017-189 (S.B. 599) </a:t>
            </a:r>
            <a:br>
              <a:rPr lang="en-US" sz="2800" dirty="0"/>
            </a:br>
            <a:r>
              <a:rPr lang="en-US" sz="2800" dirty="0"/>
              <a:t>“Excellent Educators for Every Classroom”</a:t>
            </a:r>
          </a:p>
        </p:txBody>
      </p:sp>
      <p:sp>
        <p:nvSpPr>
          <p:cNvPr id="3" name="Content Placeholder 2">
            <a:extLst>
              <a:ext uri="{FF2B5EF4-FFF2-40B4-BE49-F238E27FC236}">
                <a16:creationId xmlns:a16="http://schemas.microsoft.com/office/drawing/2014/main" id="{0405F986-ADEE-4397-9859-ED5628C68602}"/>
              </a:ext>
            </a:extLst>
          </p:cNvPr>
          <p:cNvSpPr>
            <a:spLocks noGrp="1"/>
          </p:cNvSpPr>
          <p:nvPr>
            <p:ph idx="1"/>
          </p:nvPr>
        </p:nvSpPr>
        <p:spPr>
          <a:xfrm>
            <a:off x="457200" y="1359711"/>
            <a:ext cx="6347714" cy="3880773"/>
          </a:xfrm>
        </p:spPr>
        <p:txBody>
          <a:bodyPr>
            <a:normAutofit/>
          </a:bodyPr>
          <a:lstStyle/>
          <a:p>
            <a:pPr marL="0" lvl="0" indent="0">
              <a:buNone/>
            </a:pPr>
            <a:r>
              <a:rPr lang="en-US" sz="1800" u="sng" dirty="0"/>
              <a:t>Part 4:</a:t>
            </a:r>
            <a:r>
              <a:rPr lang="en-US" sz="1800" dirty="0"/>
              <a:t> </a:t>
            </a:r>
          </a:p>
          <a:p>
            <a:pPr marL="0" lvl="0" indent="0">
              <a:buNone/>
            </a:pPr>
            <a:r>
              <a:rPr lang="en-US" sz="1800" dirty="0"/>
              <a:t>Background Checks and Employee Dismissal Procedures</a:t>
            </a:r>
          </a:p>
          <a:p>
            <a:pPr marL="0" lvl="0" indent="0">
              <a:buNone/>
            </a:pPr>
            <a:r>
              <a:rPr lang="en-US" sz="1800" u="sng" dirty="0"/>
              <a:t>UNDER NEW LAW:</a:t>
            </a:r>
          </a:p>
          <a:p>
            <a:r>
              <a:rPr lang="en-US" sz="1400" dirty="0"/>
              <a:t>Authorizes a superintendent, prior to suspending a teacher who is incarcerated or in custody without pay, to provide written notice of the charges, an explanation of the basis for the charges, and an opportunity to respond in writing, rather than meeting with the teacher in person. Additionally, it requires local boards of education to report to the SBE when a teacher's resignation was related to criminal history, regardless of whether dismissal proceedings had begun or the teacher had resigned without permission. The same requirement applies to charter and regional schools. </a:t>
            </a:r>
          </a:p>
        </p:txBody>
      </p:sp>
      <p:sp>
        <p:nvSpPr>
          <p:cNvPr id="4" name="Slide Number Placeholder 3">
            <a:extLst>
              <a:ext uri="{FF2B5EF4-FFF2-40B4-BE49-F238E27FC236}">
                <a16:creationId xmlns:a16="http://schemas.microsoft.com/office/drawing/2014/main" id="{91EB2B65-2E72-42B6-BD2D-E3B55CED60D1}"/>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64</a:t>
            </a:fld>
            <a:endParaRPr lang="en-US" dirty="0">
              <a:solidFill>
                <a:srgbClr val="000000"/>
              </a:solidFill>
            </a:endParaRPr>
          </a:p>
        </p:txBody>
      </p:sp>
      <p:sp>
        <p:nvSpPr>
          <p:cNvPr id="5" name="TextBox 4">
            <a:extLst>
              <a:ext uri="{FF2B5EF4-FFF2-40B4-BE49-F238E27FC236}">
                <a16:creationId xmlns:a16="http://schemas.microsoft.com/office/drawing/2014/main" id="{399FE0B6-D915-4441-B05E-FA0EEE8C4415}"/>
              </a:ext>
            </a:extLst>
          </p:cNvPr>
          <p:cNvSpPr txBox="1"/>
          <p:nvPr/>
        </p:nvSpPr>
        <p:spPr>
          <a:xfrm>
            <a:off x="6354832" y="5867400"/>
            <a:ext cx="900164" cy="384721"/>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(cont.)</a:t>
            </a:r>
          </a:p>
        </p:txBody>
      </p:sp>
    </p:spTree>
    <p:extLst>
      <p:ext uri="{BB962C8B-B14F-4D97-AF65-F5344CB8AC3E}">
        <p14:creationId xmlns:p14="http://schemas.microsoft.com/office/powerpoint/2010/main" val="1890797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14400"/>
          </a:xfrm>
        </p:spPr>
        <p:txBody>
          <a:bodyPr>
            <a:normAutofit fontScale="90000"/>
          </a:bodyPr>
          <a:lstStyle/>
          <a:p>
            <a:pPr algn="ctr"/>
            <a:r>
              <a:rPr lang="en-US" sz="2800" u="sng" dirty="0"/>
              <a:t>S.L. 2017-189 (</a:t>
            </a:r>
            <a:r>
              <a:rPr lang="en-US" sz="2800" u="sng" dirty="0" err="1"/>
              <a:t>S.B</a:t>
            </a:r>
            <a:r>
              <a:rPr lang="en-US" sz="2800" u="sng" dirty="0"/>
              <a:t>. 599)</a:t>
            </a:r>
            <a:br>
              <a:rPr lang="en-US" sz="2800" dirty="0"/>
            </a:br>
            <a:r>
              <a:rPr lang="en-US" sz="2800" dirty="0"/>
              <a:t>“Excellent Educators for Every Classroom”</a:t>
            </a:r>
          </a:p>
        </p:txBody>
      </p:sp>
      <p:sp>
        <p:nvSpPr>
          <p:cNvPr id="3" name="Content Placeholder 2"/>
          <p:cNvSpPr>
            <a:spLocks noGrp="1"/>
          </p:cNvSpPr>
          <p:nvPr>
            <p:ph idx="1"/>
          </p:nvPr>
        </p:nvSpPr>
        <p:spPr>
          <a:xfrm>
            <a:off x="457200" y="1219200"/>
            <a:ext cx="6347714" cy="3880773"/>
          </a:xfrm>
        </p:spPr>
        <p:txBody>
          <a:bodyPr>
            <a:normAutofit/>
          </a:bodyPr>
          <a:lstStyle/>
          <a:p>
            <a:pPr marL="0" lvl="0" indent="0">
              <a:buNone/>
            </a:pPr>
            <a:r>
              <a:rPr lang="en-US" sz="2000" u="sng" dirty="0"/>
              <a:t>Part 5:</a:t>
            </a:r>
            <a:endParaRPr lang="en-US" sz="2000" dirty="0"/>
          </a:p>
          <a:p>
            <a:pPr marL="0" lvl="0" indent="0">
              <a:buNone/>
            </a:pPr>
            <a:r>
              <a:rPr lang="en-US" sz="2000" dirty="0"/>
              <a:t>Ensure Availability of Information on Teacher Vacancies.</a:t>
            </a:r>
          </a:p>
          <a:p>
            <a:r>
              <a:rPr lang="en-US" sz="2000" dirty="0"/>
              <a:t>Requires a report on teaching positions that local boards of education are unable to fill by the 40th instructional day. Additionally, it recodifies reporting requirements related to the state of the teaching profession.</a:t>
            </a:r>
          </a:p>
          <a:p>
            <a:pPr marL="0" indent="0">
              <a:buNone/>
            </a:pPr>
            <a:r>
              <a:rPr lang="en-US" sz="2000" u="sng" dirty="0"/>
              <a:t>Part 6:</a:t>
            </a:r>
          </a:p>
          <a:p>
            <a:pPr marL="0" indent="0">
              <a:buNone/>
            </a:pPr>
            <a:r>
              <a:rPr lang="en-US" sz="2000" dirty="0"/>
              <a:t>Part VI makes various conforming changes. </a:t>
            </a:r>
            <a:endParaRPr lang="en-US" sz="2000" u="sng" dirty="0"/>
          </a:p>
          <a:p>
            <a:pPr marL="0" indent="0">
              <a:buNone/>
            </a:pPr>
            <a:endParaRPr lang="en-US" dirty="0"/>
          </a:p>
        </p:txBody>
      </p:sp>
      <p:sp>
        <p:nvSpPr>
          <p:cNvPr id="4" name="Slide Number Placeholder 3">
            <a:extLst>
              <a:ext uri="{FF2B5EF4-FFF2-40B4-BE49-F238E27FC236}">
                <a16:creationId xmlns:a16="http://schemas.microsoft.com/office/drawing/2014/main" id="{E29D29AC-AABB-49CA-A4BB-2F887D96AF53}"/>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65</a:t>
            </a:fld>
            <a:endParaRPr lang="en-US" dirty="0">
              <a:solidFill>
                <a:srgbClr val="000000"/>
              </a:solidFill>
            </a:endParaRPr>
          </a:p>
        </p:txBody>
      </p:sp>
    </p:spTree>
    <p:extLst>
      <p:ext uri="{BB962C8B-B14F-4D97-AF65-F5344CB8AC3E}">
        <p14:creationId xmlns:p14="http://schemas.microsoft.com/office/powerpoint/2010/main" val="30555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381000"/>
            <a:ext cx="3810000" cy="5287963"/>
          </a:xfrm>
          <a:prstGeom prst="rect">
            <a:avLst/>
          </a:prstGeom>
        </p:spPr>
        <p:txBody>
          <a:bodyPr/>
          <a:lstStyle/>
          <a:p>
            <a:pPr marL="0" indent="0" algn="ctr">
              <a:buNone/>
            </a:pPr>
            <a:endParaRPr lang="en-US" sz="4300" b="1" dirty="0"/>
          </a:p>
          <a:p>
            <a:pPr marL="0" indent="0" algn="ctr">
              <a:buNone/>
            </a:pPr>
            <a:endParaRPr lang="en-US" sz="4300" b="1" dirty="0"/>
          </a:p>
          <a:p>
            <a:pPr marL="0" indent="0" algn="ctr">
              <a:buNone/>
            </a:pPr>
            <a:r>
              <a:rPr lang="en-US" sz="4300" b="1" dirty="0"/>
              <a:t>REMEMBER</a:t>
            </a:r>
          </a:p>
          <a:p>
            <a:pPr marL="0" indent="0" algn="ctr">
              <a:buNone/>
            </a:pPr>
            <a:r>
              <a:rPr lang="en-US" sz="2800" b="1" dirty="0"/>
              <a:t>Everything I just told you could change between now and 2018-19, so… </a:t>
            </a:r>
          </a:p>
        </p:txBody>
      </p:sp>
      <p:sp>
        <p:nvSpPr>
          <p:cNvPr id="4" name="Slide Number Placeholder 3">
            <a:extLst>
              <a:ext uri="{FF2B5EF4-FFF2-40B4-BE49-F238E27FC236}">
                <a16:creationId xmlns:a16="http://schemas.microsoft.com/office/drawing/2014/main" id="{76FF9AB0-2C6C-4A90-8B3B-ED445D44C488}"/>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66</a:t>
            </a:fld>
            <a:endParaRPr lang="en-US" dirty="0">
              <a:solidFill>
                <a:srgbClr val="000000"/>
              </a:solidFill>
            </a:endParaRPr>
          </a:p>
        </p:txBody>
      </p:sp>
    </p:spTree>
    <p:extLst>
      <p:ext uri="{BB962C8B-B14F-4D97-AF65-F5344CB8AC3E}">
        <p14:creationId xmlns:p14="http://schemas.microsoft.com/office/powerpoint/2010/main" val="393739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290">
                                          <p:stCondLst>
                                            <p:cond delay="0"/>
                                          </p:stCondLst>
                                        </p:cTn>
                                        <p:tgtEl>
                                          <p:spTgt spid="3">
                                            <p:txEl>
                                              <p:pRg st="3" end="3"/>
                                            </p:txEl>
                                          </p:spTgt>
                                        </p:tgtEl>
                                      </p:cBhvr>
                                    </p:animEffect>
                                    <p:anim calcmode="lin" valueType="num">
                                      <p:cBhvr>
                                        <p:cTn id="16"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8"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9"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0"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21" dur="13">
                                          <p:stCondLst>
                                            <p:cond delay="325"/>
                                          </p:stCondLst>
                                        </p:cTn>
                                        <p:tgtEl>
                                          <p:spTgt spid="3">
                                            <p:txEl>
                                              <p:pRg st="3" end="3"/>
                                            </p:txEl>
                                          </p:spTgt>
                                        </p:tgtEl>
                                      </p:cBhvr>
                                      <p:to x="100000" y="60000"/>
                                    </p:animScale>
                                    <p:animScale>
                                      <p:cBhvr>
                                        <p:cTn id="22" dur="83" decel="50000">
                                          <p:stCondLst>
                                            <p:cond delay="338"/>
                                          </p:stCondLst>
                                        </p:cTn>
                                        <p:tgtEl>
                                          <p:spTgt spid="3">
                                            <p:txEl>
                                              <p:pRg st="3" end="3"/>
                                            </p:txEl>
                                          </p:spTgt>
                                        </p:tgtEl>
                                      </p:cBhvr>
                                      <p:to x="100000" y="100000"/>
                                    </p:animScale>
                                    <p:animScale>
                                      <p:cBhvr>
                                        <p:cTn id="23" dur="13">
                                          <p:stCondLst>
                                            <p:cond delay="656"/>
                                          </p:stCondLst>
                                        </p:cTn>
                                        <p:tgtEl>
                                          <p:spTgt spid="3">
                                            <p:txEl>
                                              <p:pRg st="3" end="3"/>
                                            </p:txEl>
                                          </p:spTgt>
                                        </p:tgtEl>
                                      </p:cBhvr>
                                      <p:to x="100000" y="80000"/>
                                    </p:animScale>
                                    <p:animScale>
                                      <p:cBhvr>
                                        <p:cTn id="24" dur="83" decel="50000">
                                          <p:stCondLst>
                                            <p:cond delay="669"/>
                                          </p:stCondLst>
                                        </p:cTn>
                                        <p:tgtEl>
                                          <p:spTgt spid="3">
                                            <p:txEl>
                                              <p:pRg st="3" end="3"/>
                                            </p:txEl>
                                          </p:spTgt>
                                        </p:tgtEl>
                                      </p:cBhvr>
                                      <p:to x="100000" y="100000"/>
                                    </p:animScale>
                                    <p:animScale>
                                      <p:cBhvr>
                                        <p:cTn id="25" dur="13">
                                          <p:stCondLst>
                                            <p:cond delay="821"/>
                                          </p:stCondLst>
                                        </p:cTn>
                                        <p:tgtEl>
                                          <p:spTgt spid="3">
                                            <p:txEl>
                                              <p:pRg st="3" end="3"/>
                                            </p:txEl>
                                          </p:spTgt>
                                        </p:tgtEl>
                                      </p:cBhvr>
                                      <p:to x="100000" y="90000"/>
                                    </p:animScale>
                                    <p:animScale>
                                      <p:cBhvr>
                                        <p:cTn id="26" dur="83" decel="50000">
                                          <p:stCondLst>
                                            <p:cond delay="834"/>
                                          </p:stCondLst>
                                        </p:cTn>
                                        <p:tgtEl>
                                          <p:spTgt spid="3">
                                            <p:txEl>
                                              <p:pRg st="3" end="3"/>
                                            </p:txEl>
                                          </p:spTgt>
                                        </p:tgtEl>
                                      </p:cBhvr>
                                      <p:to x="100000" y="100000"/>
                                    </p:animScale>
                                    <p:animScale>
                                      <p:cBhvr>
                                        <p:cTn id="27" dur="13">
                                          <p:stCondLst>
                                            <p:cond delay="904"/>
                                          </p:stCondLst>
                                        </p:cTn>
                                        <p:tgtEl>
                                          <p:spTgt spid="3">
                                            <p:txEl>
                                              <p:pRg st="3" end="3"/>
                                            </p:txEl>
                                          </p:spTgt>
                                        </p:tgtEl>
                                      </p:cBhvr>
                                      <p:to x="100000" y="95000"/>
                                    </p:animScale>
                                    <p:animScale>
                                      <p:cBhvr>
                                        <p:cTn id="28" dur="83" decel="50000">
                                          <p:stCondLst>
                                            <p:cond delay="917"/>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53824"/>
            <a:ext cx="6019800" cy="5287963"/>
          </a:xfrm>
          <a:prstGeom prst="rect">
            <a:avLst/>
          </a:prstGeom>
        </p:spPr>
        <p:txBody>
          <a:bodyPr/>
          <a:lstStyle/>
          <a:p>
            <a:pPr marL="0" indent="0" algn="ctr">
              <a:buNone/>
            </a:pPr>
            <a:endParaRPr lang="en-US" sz="4300" b="1" dirty="0"/>
          </a:p>
          <a:p>
            <a:pPr marL="0" indent="0" algn="ctr">
              <a:buNone/>
            </a:pPr>
            <a:r>
              <a:rPr lang="en-US" sz="3600" b="1" u="sng" dirty="0"/>
              <a:t>PAY ATTENTION…</a:t>
            </a:r>
          </a:p>
          <a:p>
            <a:pPr marL="0" indent="0" algn="ctr">
              <a:buNone/>
            </a:pPr>
            <a:r>
              <a:rPr lang="en-US" sz="4300" b="1" u="sng" dirty="0"/>
              <a:t>AND</a:t>
            </a:r>
          </a:p>
        </p:txBody>
      </p:sp>
      <p:sp>
        <p:nvSpPr>
          <p:cNvPr id="4" name="Slide Number Placeholder 3">
            <a:extLst>
              <a:ext uri="{FF2B5EF4-FFF2-40B4-BE49-F238E27FC236}">
                <a16:creationId xmlns:a16="http://schemas.microsoft.com/office/drawing/2014/main" id="{5D635CAF-A4F6-4D5B-AE74-3AAF28E56516}"/>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67</a:t>
            </a:fld>
            <a:endParaRPr lang="en-US" dirty="0">
              <a:solidFill>
                <a:srgbClr val="000000"/>
              </a:solidFill>
            </a:endParaRPr>
          </a:p>
        </p:txBody>
      </p:sp>
    </p:spTree>
    <p:extLst>
      <p:ext uri="{BB962C8B-B14F-4D97-AF65-F5344CB8AC3E}">
        <p14:creationId xmlns:p14="http://schemas.microsoft.com/office/powerpoint/2010/main" val="73176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6019800" cy="5287963"/>
          </a:xfrm>
          <a:prstGeom prst="rect">
            <a:avLst/>
          </a:prstGeom>
        </p:spPr>
        <p:txBody>
          <a:bodyPr/>
          <a:lstStyle/>
          <a:p>
            <a:pPr marL="0" indent="0" algn="ctr">
              <a:buNone/>
            </a:pPr>
            <a:endParaRPr lang="en-US" sz="4300" b="1" dirty="0"/>
          </a:p>
          <a:p>
            <a:pPr marL="0" indent="0" algn="ctr">
              <a:buNone/>
            </a:pPr>
            <a:r>
              <a:rPr lang="en-US" sz="3600" b="1" dirty="0"/>
              <a:t>COME TO THE NEXT PANC CONFERENCE</a:t>
            </a:r>
          </a:p>
          <a:p>
            <a:pPr marL="0" indent="0" algn="ctr">
              <a:buNone/>
            </a:pPr>
            <a:r>
              <a:rPr lang="en-US" sz="3600" b="1" dirty="0"/>
              <a:t>April 22-25, 2018</a:t>
            </a:r>
          </a:p>
          <a:p>
            <a:pPr marL="0" indent="0" algn="ctr">
              <a:buNone/>
            </a:pPr>
            <a:r>
              <a:rPr lang="en-US" sz="3600" b="1" dirty="0"/>
              <a:t>Wrightsville Beach, NC</a:t>
            </a:r>
          </a:p>
        </p:txBody>
      </p:sp>
      <p:sp>
        <p:nvSpPr>
          <p:cNvPr id="4" name="Slide Number Placeholder 3">
            <a:extLst>
              <a:ext uri="{FF2B5EF4-FFF2-40B4-BE49-F238E27FC236}">
                <a16:creationId xmlns:a16="http://schemas.microsoft.com/office/drawing/2014/main" id="{5AA723B3-6642-4949-93BF-BFC8B3B7A566}"/>
              </a:ext>
            </a:extLst>
          </p:cNvPr>
          <p:cNvSpPr>
            <a:spLocks noGrp="1"/>
          </p:cNvSpPr>
          <p:nvPr>
            <p:ph type="sldNum" sz="quarter" idx="12"/>
          </p:nvPr>
        </p:nvSpPr>
        <p:spPr/>
        <p:txBody>
          <a:bodyPr/>
          <a:lstStyle/>
          <a:p>
            <a:pPr>
              <a:defRPr/>
            </a:pPr>
            <a:fld id="{514190DA-AF94-4D0A-93CE-2F31C571C7B8}" type="slidenum">
              <a:rPr lang="en-US" smtClean="0">
                <a:solidFill>
                  <a:srgbClr val="000000"/>
                </a:solidFill>
              </a:rPr>
              <a:pPr>
                <a:defRPr/>
              </a:pPr>
              <a:t>68</a:t>
            </a:fld>
            <a:endParaRPr lang="en-US" dirty="0">
              <a:solidFill>
                <a:srgbClr val="000000"/>
              </a:solidFill>
            </a:endParaRPr>
          </a:p>
        </p:txBody>
      </p:sp>
    </p:spTree>
    <p:extLst>
      <p:ext uri="{BB962C8B-B14F-4D97-AF65-F5344CB8AC3E}">
        <p14:creationId xmlns:p14="http://schemas.microsoft.com/office/powerpoint/2010/main" val="398657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2" end="2"/>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STATUS TEACHERS</a:t>
            </a:r>
          </a:p>
        </p:txBody>
      </p:sp>
      <p:sp>
        <p:nvSpPr>
          <p:cNvPr id="3" name="Content Placeholder 2"/>
          <p:cNvSpPr>
            <a:spLocks noGrp="1"/>
          </p:cNvSpPr>
          <p:nvPr>
            <p:ph idx="1"/>
          </p:nvPr>
        </p:nvSpPr>
        <p:spPr>
          <a:xfrm>
            <a:off x="152400" y="1752600"/>
            <a:ext cx="7391400" cy="3880773"/>
          </a:xfrm>
        </p:spPr>
        <p:txBody>
          <a:bodyPr>
            <a:normAutofit fontScale="92500" lnSpcReduction="10000"/>
          </a:bodyPr>
          <a:lstStyle/>
          <a:p>
            <a:r>
              <a:rPr lang="en-US" sz="2000" dirty="0"/>
              <a:t>If an employee has obtained career status, the employee retains career status with that LEA.</a:t>
            </a:r>
          </a:p>
          <a:p>
            <a:r>
              <a:rPr lang="en-US" sz="2000" dirty="0"/>
              <a:t>If a career status employee leaves their employing LEA, </a:t>
            </a:r>
            <a:r>
              <a:rPr lang="en-US" sz="2000" u="sng" dirty="0"/>
              <a:t>then the employee will lose career status protections</a:t>
            </a:r>
            <a:r>
              <a:rPr lang="en-US" sz="2000" dirty="0"/>
              <a:t>.</a:t>
            </a:r>
          </a:p>
          <a:p>
            <a:pPr lvl="1"/>
            <a:r>
              <a:rPr lang="en-US" sz="2000" dirty="0"/>
              <a:t>This does not apply if the employee is on a leave of absence to teach at a charter school, regional school, or lab school and returns to the same LEA upon conclusion of leave.</a:t>
            </a:r>
          </a:p>
          <a:p>
            <a:pPr lvl="1"/>
            <a:r>
              <a:rPr lang="en-US" sz="2000" dirty="0"/>
              <a:t>Any subsequent LEA employing this career status teacher may </a:t>
            </a:r>
            <a:r>
              <a:rPr lang="en-US" sz="2000" u="sng" dirty="0"/>
              <a:t>not</a:t>
            </a:r>
            <a:r>
              <a:rPr lang="en-US" sz="2000" dirty="0"/>
              <a:t> offer a new career status contract.</a:t>
            </a:r>
          </a:p>
          <a:p>
            <a:r>
              <a:rPr lang="en-US" sz="2000" dirty="0"/>
              <a:t>Local school boards may no longer offer “career status” contracts to anyone.</a:t>
            </a:r>
          </a:p>
        </p:txBody>
      </p:sp>
      <p:sp>
        <p:nvSpPr>
          <p:cNvPr id="4" name="Slide Number Placeholder 3">
            <a:extLst>
              <a:ext uri="{FF2B5EF4-FFF2-40B4-BE49-F238E27FC236}">
                <a16:creationId xmlns:a16="http://schemas.microsoft.com/office/drawing/2014/main" id="{D4530259-CDB6-4E98-A311-D2F5734E5CAD}"/>
              </a:ext>
            </a:extLst>
          </p:cNvPr>
          <p:cNvSpPr>
            <a:spLocks noGrp="1"/>
          </p:cNvSpPr>
          <p:nvPr>
            <p:ph type="sldNum" sz="quarter" idx="12"/>
          </p:nvPr>
        </p:nvSpPr>
        <p:spPr>
          <a:xfrm>
            <a:off x="7848600" y="6400800"/>
            <a:ext cx="512638" cy="365125"/>
          </a:xfrm>
        </p:spPr>
        <p:txBody>
          <a:bodyPr/>
          <a:lstStyle/>
          <a:p>
            <a:pPr>
              <a:defRPr/>
            </a:pPr>
            <a:fld id="{514190DA-AF94-4D0A-93CE-2F31C571C7B8}"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86714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STATUS TEACHERS</a:t>
            </a:r>
          </a:p>
        </p:txBody>
      </p:sp>
      <p:sp>
        <p:nvSpPr>
          <p:cNvPr id="3" name="Content Placeholder 2"/>
          <p:cNvSpPr>
            <a:spLocks noGrp="1"/>
          </p:cNvSpPr>
          <p:nvPr>
            <p:ph idx="1"/>
          </p:nvPr>
        </p:nvSpPr>
        <p:spPr>
          <a:xfrm>
            <a:off x="609598" y="1930400"/>
            <a:ext cx="6781802" cy="4089400"/>
          </a:xfrm>
        </p:spPr>
        <p:txBody>
          <a:bodyPr>
            <a:noAutofit/>
          </a:bodyPr>
          <a:lstStyle/>
          <a:p>
            <a:pPr marL="0" indent="0">
              <a:buNone/>
            </a:pPr>
            <a:r>
              <a:rPr lang="en-US" sz="2000" dirty="0"/>
              <a:t>Who can be a “career status” employee?</a:t>
            </a:r>
          </a:p>
          <a:p>
            <a:pPr marL="0" indent="0">
              <a:buNone/>
            </a:pPr>
            <a:r>
              <a:rPr lang="en-US" sz="2000" dirty="0"/>
              <a:t>“Teacher” includes:</a:t>
            </a:r>
          </a:p>
          <a:p>
            <a:pPr marL="914400" lvl="1" indent="-514350">
              <a:buFont typeface="+mj-lt"/>
              <a:buAutoNum type="arabicParenR"/>
            </a:pPr>
            <a:r>
              <a:rPr lang="en-US" sz="2000" dirty="0"/>
              <a:t>Classroom teachers and instructional support personnel</a:t>
            </a:r>
          </a:p>
          <a:p>
            <a:pPr marL="914400" lvl="1" indent="-514350">
              <a:buFont typeface="+mj-lt"/>
              <a:buAutoNum type="arabicParenR"/>
            </a:pPr>
            <a:r>
              <a:rPr lang="en-US" sz="2000" dirty="0"/>
              <a:t>With a standard professional or vocational license</a:t>
            </a:r>
          </a:p>
          <a:p>
            <a:pPr marL="914400" lvl="1" indent="-514350">
              <a:buFont typeface="+mj-lt"/>
              <a:buAutoNum type="arabicParenR"/>
            </a:pPr>
            <a:r>
              <a:rPr lang="en-US" sz="2000" dirty="0"/>
              <a:t>Who are employed to fill a full-time, permanent position.</a:t>
            </a:r>
          </a:p>
          <a:p>
            <a:pPr marL="400050" lvl="1" indent="0">
              <a:buNone/>
            </a:pPr>
            <a:endParaRPr lang="en-US" sz="2000" u="sng" dirty="0">
              <a:effectLst>
                <a:outerShdw blurRad="38100" dist="38100" dir="2700000" algn="tl">
                  <a:srgbClr val="000000">
                    <a:alpha val="43137"/>
                  </a:srgbClr>
                </a:outerShdw>
              </a:effectLst>
              <a:cs typeface="Times New Roman" pitchFamily="18" charset="0"/>
            </a:endParaRPr>
          </a:p>
          <a:p>
            <a:pPr marL="400050" lvl="1" indent="0">
              <a:buNone/>
            </a:pPr>
            <a:r>
              <a:rPr lang="en-US" sz="2000" dirty="0">
                <a:effectLst>
                  <a:outerShdw blurRad="38100" dist="38100" dir="2700000" algn="tl">
                    <a:srgbClr val="000000">
                      <a:alpha val="43137"/>
                    </a:srgbClr>
                  </a:outerShdw>
                </a:effectLst>
                <a:cs typeface="Times New Roman" pitchFamily="18" charset="0"/>
              </a:rPr>
              <a:t>N.C. Gen. Stat. § 115C-325(a)(6).</a:t>
            </a:r>
            <a:endParaRPr lang="en-US" sz="2000" dirty="0"/>
          </a:p>
        </p:txBody>
      </p:sp>
      <p:sp>
        <p:nvSpPr>
          <p:cNvPr id="4" name="Slide Number Placeholder 3">
            <a:extLst>
              <a:ext uri="{FF2B5EF4-FFF2-40B4-BE49-F238E27FC236}">
                <a16:creationId xmlns:a16="http://schemas.microsoft.com/office/drawing/2014/main" id="{8AA2C6C1-FCB9-451C-B4F9-78A0D9BC1058}"/>
              </a:ext>
            </a:extLst>
          </p:cNvPr>
          <p:cNvSpPr>
            <a:spLocks noGrp="1"/>
          </p:cNvSpPr>
          <p:nvPr>
            <p:ph type="sldNum" sz="quarter" idx="12"/>
          </p:nvPr>
        </p:nvSpPr>
        <p:spPr>
          <a:xfrm>
            <a:off x="7848600" y="6400800"/>
            <a:ext cx="512638" cy="365125"/>
          </a:xfrm>
        </p:spPr>
        <p:txBody>
          <a:bodyPr/>
          <a:lstStyle/>
          <a:p>
            <a:pPr>
              <a:defRPr/>
            </a:pPr>
            <a:fld id="{514190DA-AF94-4D0A-93CE-2F31C571C7B8}"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73699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STATUS TEACHERS</a:t>
            </a:r>
          </a:p>
        </p:txBody>
      </p:sp>
      <p:sp>
        <p:nvSpPr>
          <p:cNvPr id="3" name="Content Placeholder 2"/>
          <p:cNvSpPr>
            <a:spLocks noGrp="1"/>
          </p:cNvSpPr>
          <p:nvPr>
            <p:ph idx="1"/>
          </p:nvPr>
        </p:nvSpPr>
        <p:spPr/>
        <p:txBody>
          <a:bodyPr>
            <a:normAutofit/>
          </a:bodyPr>
          <a:lstStyle/>
          <a:p>
            <a:pPr marL="0" indent="0">
              <a:spcBef>
                <a:spcPts val="0"/>
              </a:spcBef>
              <a:spcAft>
                <a:spcPts val="0"/>
              </a:spcAft>
              <a:buNone/>
              <a:defRPr/>
            </a:pPr>
            <a:r>
              <a:rPr lang="en-US" u="sng" dirty="0">
                <a:cs typeface="Times New Roman" pitchFamily="18" charset="0"/>
              </a:rPr>
              <a:t>Types of Career Status employees</a:t>
            </a:r>
            <a:r>
              <a:rPr lang="en-US" dirty="0">
                <a:cs typeface="Times New Roman" pitchFamily="18" charset="0"/>
              </a:rPr>
              <a:t>:</a:t>
            </a:r>
          </a:p>
          <a:p>
            <a:pPr marL="640080" lvl="1">
              <a:buClrTx/>
              <a:defRPr/>
            </a:pPr>
            <a:r>
              <a:rPr lang="en-US" dirty="0">
                <a:cs typeface="Times New Roman" pitchFamily="18" charset="0"/>
              </a:rPr>
              <a:t>Audiologists;</a:t>
            </a:r>
          </a:p>
          <a:p>
            <a:pPr marL="640080" lvl="1">
              <a:buClrTx/>
              <a:defRPr/>
            </a:pPr>
            <a:r>
              <a:rPr lang="en-US" dirty="0">
                <a:cs typeface="Times New Roman" pitchFamily="18" charset="0"/>
              </a:rPr>
              <a:t>Classroom Teachers;</a:t>
            </a:r>
          </a:p>
          <a:p>
            <a:pPr marL="640080" lvl="1">
              <a:buClrTx/>
              <a:defRPr/>
            </a:pPr>
            <a:r>
              <a:rPr lang="en-US" dirty="0">
                <a:cs typeface="Times New Roman" pitchFamily="18" charset="0"/>
              </a:rPr>
              <a:t>Guidance Counselors;</a:t>
            </a:r>
          </a:p>
          <a:p>
            <a:pPr marL="640080" lvl="1">
              <a:buClrTx/>
              <a:defRPr/>
            </a:pPr>
            <a:r>
              <a:rPr lang="en-US" dirty="0">
                <a:cs typeface="Times New Roman" pitchFamily="18" charset="0"/>
              </a:rPr>
              <a:t>School Psychologists;</a:t>
            </a:r>
          </a:p>
          <a:p>
            <a:pPr marL="640080" lvl="1">
              <a:buClrTx/>
              <a:defRPr/>
            </a:pPr>
            <a:r>
              <a:rPr lang="en-US" dirty="0">
                <a:cs typeface="Times New Roman" pitchFamily="18" charset="0"/>
              </a:rPr>
              <a:t>School Social Workers;</a:t>
            </a:r>
          </a:p>
          <a:p>
            <a:pPr marL="640080" lvl="1">
              <a:buClrTx/>
              <a:defRPr/>
            </a:pPr>
            <a:r>
              <a:rPr lang="en-US" dirty="0">
                <a:cs typeface="Times New Roman" pitchFamily="18" charset="0"/>
              </a:rPr>
              <a:t>Speech-Language Pathologists;</a:t>
            </a:r>
          </a:p>
          <a:p>
            <a:pPr marL="640080" lvl="1">
              <a:buClrTx/>
              <a:defRPr/>
            </a:pPr>
            <a:r>
              <a:rPr lang="en-US" dirty="0">
                <a:cs typeface="Times New Roman" pitchFamily="18" charset="0"/>
              </a:rPr>
              <a:t>Career &amp; Technical Education Teachers; and</a:t>
            </a:r>
          </a:p>
          <a:p>
            <a:pPr marL="640080" lvl="1">
              <a:buClrTx/>
              <a:defRPr/>
            </a:pPr>
            <a:r>
              <a:rPr lang="en-US" dirty="0">
                <a:cs typeface="Times New Roman" pitchFamily="18" charset="0"/>
              </a:rPr>
              <a:t>Media Coordinators.</a:t>
            </a:r>
          </a:p>
        </p:txBody>
      </p:sp>
      <p:sp>
        <p:nvSpPr>
          <p:cNvPr id="4" name="Slide Number Placeholder 3">
            <a:extLst>
              <a:ext uri="{FF2B5EF4-FFF2-40B4-BE49-F238E27FC236}">
                <a16:creationId xmlns:a16="http://schemas.microsoft.com/office/drawing/2014/main" id="{0040DDC9-004D-4C39-9F96-C5B8F24F0882}"/>
              </a:ext>
            </a:extLst>
          </p:cNvPr>
          <p:cNvSpPr>
            <a:spLocks noGrp="1"/>
          </p:cNvSpPr>
          <p:nvPr>
            <p:ph type="sldNum" sz="quarter" idx="12"/>
          </p:nvPr>
        </p:nvSpPr>
        <p:spPr>
          <a:xfrm>
            <a:off x="7848600" y="6400800"/>
            <a:ext cx="512638" cy="365125"/>
          </a:xfrm>
        </p:spPr>
        <p:txBody>
          <a:bodyPr/>
          <a:lstStyle/>
          <a:p>
            <a:pPr>
              <a:defRPr/>
            </a:pPr>
            <a:fld id="{514190DA-AF94-4D0A-93CE-2F31C571C7B8}"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369593506"/>
      </p:ext>
    </p:extLst>
  </p:cSld>
  <p:clrMapOvr>
    <a:masterClrMapping/>
  </p:clrMapOvr>
</p:sld>
</file>

<file path=ppt/theme/theme1.xml><?xml version="1.0" encoding="utf-8"?>
<a:theme xmlns:a="http://schemas.openxmlformats.org/drawingml/2006/main" name="Legislative Update">
  <a:themeElements>
    <a:clrScheme name="Custom 9">
      <a:dk1>
        <a:sysClr val="windowText" lastClr="000000"/>
      </a:dk1>
      <a:lt1>
        <a:srgbClr val="000000"/>
      </a:lt1>
      <a:dk2>
        <a:srgbClr val="243C75"/>
      </a:dk2>
      <a:lt2>
        <a:srgbClr val="1B2D57"/>
      </a:lt2>
      <a:accent1>
        <a:srgbClr val="C8D3EE"/>
      </a:accent1>
      <a:accent2>
        <a:srgbClr val="1B2D57"/>
      </a:accent2>
      <a:accent3>
        <a:srgbClr val="1B2D57"/>
      </a:accent3>
      <a:accent4>
        <a:srgbClr val="243C75"/>
      </a:accent4>
      <a:accent5>
        <a:srgbClr val="1B2D57"/>
      </a:accent5>
      <a:accent6>
        <a:srgbClr val="C8D3EE"/>
      </a:accent6>
      <a:hlink>
        <a:srgbClr val="410082"/>
      </a:hlink>
      <a:folHlink>
        <a:srgbClr val="932968"/>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4962</TotalTime>
  <Words>6348</Words>
  <Application>Microsoft Office PowerPoint</Application>
  <PresentationFormat>On-screen Show (4:3)</PresentationFormat>
  <Paragraphs>593</Paragraphs>
  <Slides>68</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68</vt:i4>
      </vt:variant>
    </vt:vector>
  </HeadingPairs>
  <TitlesOfParts>
    <vt:vector size="77" baseType="lpstr">
      <vt:lpstr>Arial</vt:lpstr>
      <vt:lpstr>Calibri</vt:lpstr>
      <vt:lpstr>Century Gothic</vt:lpstr>
      <vt:lpstr>Symbol</vt:lpstr>
      <vt:lpstr>Times New Roman</vt:lpstr>
      <vt:lpstr>Trebuchet MS</vt:lpstr>
      <vt:lpstr>Wingdings 3</vt:lpstr>
      <vt:lpstr>Legislative Update</vt:lpstr>
      <vt:lpstr>Facet</vt:lpstr>
      <vt:lpstr>PANC FALL CONFERENCE October 4, 2017 Asheville, NC   Contracts – The Time is Now! Contracts for Administrators, Teachers and More…</vt:lpstr>
      <vt:lpstr>OVERVIEW</vt:lpstr>
      <vt:lpstr>S.L. 2017-157 (H.B. 155) – Omnibus Education Law Changes</vt:lpstr>
      <vt:lpstr>S.L. 2017-157 (H.B. 155) – Omnibus Education Law Changes (cont.)</vt:lpstr>
      <vt:lpstr>S.L. 2017-157 (H.B. 155) – Omnibus Education Law Changes (cont.)</vt:lpstr>
      <vt:lpstr>S.L. 2017-157 (H.B. 155) – Omnibus Education Law Changes (cont.)</vt:lpstr>
      <vt:lpstr>CAREER STATUS TEACHERS</vt:lpstr>
      <vt:lpstr>CAREER STATUS TEACHERS</vt:lpstr>
      <vt:lpstr>CAREER STATUS TEACHERS</vt:lpstr>
      <vt:lpstr>PowerPoint Presentation</vt:lpstr>
      <vt:lpstr>CAREER STATUS TEACHERS</vt:lpstr>
      <vt:lpstr>WHAT ABOUT CONTRACT TEACHERS?</vt:lpstr>
      <vt:lpstr>CONTRACT TEACHERS</vt:lpstr>
      <vt:lpstr>CONTRACT TEACHERS</vt:lpstr>
      <vt:lpstr>CONTRACT TEACHERS</vt:lpstr>
      <vt:lpstr>CONTRACT TEACHERS</vt:lpstr>
      <vt:lpstr>CONTRACT TEACHERS</vt:lpstr>
      <vt:lpstr>CONTRACT TEACHERS</vt:lpstr>
      <vt:lpstr>CONTRACT TEACHERS</vt:lpstr>
      <vt:lpstr>CONTRACT TEACHERS </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CONTRACT TEACHERS</vt:lpstr>
      <vt:lpstr>administrators</vt:lpstr>
      <vt:lpstr>administrators</vt:lpstr>
      <vt:lpstr>ADMINISTRATORS</vt:lpstr>
      <vt:lpstr>ADMINISTRATORS</vt:lpstr>
      <vt:lpstr>S.L. 2017-189 (S.B. 599) “Excellent Educators for Every Classroom”  </vt:lpstr>
      <vt:lpstr>S.L. 2017-189 (S.B. 599) “Excellent Educators for Every Classroom”  PEPS Commission Members</vt:lpstr>
      <vt:lpstr>S.L. 2017-189 (S.B. 599) “Excellent Educators for Every Classroom”  PEPS COMMISSION MEMBERS</vt:lpstr>
      <vt:lpstr>S.L. 2017-189 (S.B. 599) “Excellent Educators for Every Classroom”  </vt:lpstr>
      <vt:lpstr>S.L. 2017-189 (S.B. 599) “Excellent Educators for Every Classroom” </vt:lpstr>
      <vt:lpstr>S.L. 2017-189 (S.B. 599) “Excellent Educators for Every Classroom” </vt:lpstr>
      <vt:lpstr>S.L. 2017-189 (S.B. 599) “Excellent Educators for Every Classroom” </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S.L. 2017-189 (S.B. 599) “Excellent Educators for Every Classroom”</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 fall conference  October 5, 2016  Employee Contracts  2018 AND beyond</dc:title>
  <dc:creator>Brandon McPherson</dc:creator>
  <cp:lastModifiedBy>Glenda Jones</cp:lastModifiedBy>
  <cp:revision>296</cp:revision>
  <cp:lastPrinted>2017-10-03T11:53:41Z</cp:lastPrinted>
  <dcterms:created xsi:type="dcterms:W3CDTF">2016-09-28T19:32:23Z</dcterms:created>
  <dcterms:modified xsi:type="dcterms:W3CDTF">2017-10-04T12:40:37Z</dcterms:modified>
</cp:coreProperties>
</file>