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 id="2147483776" r:id="rId2"/>
  </p:sldMasterIdLst>
  <p:sldIdLst>
    <p:sldId id="256" r:id="rId3"/>
    <p:sldId id="260" r:id="rId4"/>
    <p:sldId id="257" r:id="rId5"/>
    <p:sldId id="258" r:id="rId6"/>
    <p:sldId id="261" r:id="rId7"/>
    <p:sldId id="259" r:id="rId8"/>
    <p:sldId id="262" r:id="rId9"/>
    <p:sldId id="265" r:id="rId10"/>
    <p:sldId id="266" r:id="rId11"/>
    <p:sldId id="267" r:id="rId12"/>
    <p:sldId id="268" r:id="rId13"/>
    <p:sldId id="269" r:id="rId14"/>
    <p:sldId id="263" r:id="rId15"/>
    <p:sldId id="264" r:id="rId16"/>
    <p:sldId id="270" r:id="rId17"/>
    <p:sldId id="271" r:id="rId18"/>
    <p:sldId id="272" r:id="rId19"/>
    <p:sldId id="277" r:id="rId20"/>
    <p:sldId id="284" r:id="rId21"/>
    <p:sldId id="286" r:id="rId22"/>
    <p:sldId id="285" r:id="rId23"/>
    <p:sldId id="279" r:id="rId24"/>
    <p:sldId id="287" r:id="rId25"/>
    <p:sldId id="288" r:id="rId26"/>
    <p:sldId id="289" r:id="rId27"/>
    <p:sldId id="296" r:id="rId28"/>
    <p:sldId id="297" r:id="rId29"/>
    <p:sldId id="298" r:id="rId30"/>
    <p:sldId id="299" r:id="rId31"/>
    <p:sldId id="300" r:id="rId32"/>
    <p:sldId id="301" r:id="rId33"/>
    <p:sldId id="303" r:id="rId34"/>
    <p:sldId id="304" r:id="rId35"/>
    <p:sldId id="309" r:id="rId36"/>
    <p:sldId id="308" r:id="rId37"/>
    <p:sldId id="307" r:id="rId38"/>
    <p:sldId id="306" r:id="rId39"/>
    <p:sldId id="305" r:id="rId40"/>
    <p:sldId id="280" r:id="rId41"/>
    <p:sldId id="281" r:id="rId42"/>
    <p:sldId id="290" r:id="rId43"/>
    <p:sldId id="282" r:id="rId44"/>
    <p:sldId id="283" r:id="rId45"/>
    <p:sldId id="273" r:id="rId46"/>
    <p:sldId id="274" r:id="rId47"/>
    <p:sldId id="275" r:id="rId48"/>
    <p:sldId id="276" r:id="rId49"/>
    <p:sldId id="295" r:id="rId50"/>
    <p:sldId id="294" r:id="rId51"/>
    <p:sldId id="293"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20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92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8625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6922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5311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2577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6036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481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9570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D59059-483B-4541-8D62-4CF964637AF6}"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18809763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D59059-483B-4541-8D62-4CF964637AF6}"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374230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09" y="14591"/>
            <a:ext cx="10018713" cy="1752599"/>
          </a:xfrm>
        </p:spPr>
        <p:txBody>
          <a:bodyPr/>
          <a:lstStyle/>
          <a:p>
            <a:r>
              <a:rPr lang="en-US"/>
              <a:t>Click to edit Master title style</a:t>
            </a:r>
            <a:endParaRPr lang="en-US" dirty="0"/>
          </a:p>
        </p:txBody>
      </p:sp>
      <p:sp>
        <p:nvSpPr>
          <p:cNvPr id="3" name="Content Placeholder 2"/>
          <p:cNvSpPr>
            <a:spLocks noGrp="1"/>
          </p:cNvSpPr>
          <p:nvPr>
            <p:ph idx="1"/>
          </p:nvPr>
        </p:nvSpPr>
        <p:spPr>
          <a:xfrm>
            <a:off x="1484310" y="1935805"/>
            <a:ext cx="10018713" cy="4231532"/>
          </a:xfrm>
        </p:spPr>
        <p:txBody>
          <a:bodyPr anchor="t" anchorCtr="0">
            <a:normAutofit/>
          </a:bodyPr>
          <a:lstStyle>
            <a:lvl1pPr marL="457200" indent="-457200">
              <a:defRPr sz="2400">
                <a:latin typeface="Trebuchet MS" panose="020B0603020202020204" pitchFamily="34" charset="0"/>
              </a:defRPr>
            </a:lvl1pPr>
            <a:lvl2pPr marL="914400" indent="-457200">
              <a:buFont typeface="Wingdings" panose="05000000000000000000" pitchFamily="2" charset="2"/>
              <a:buChar char="§"/>
              <a:defRPr sz="2400">
                <a:latin typeface="Trebuchet MS" panose="020B0603020202020204" pitchFamily="34" charset="0"/>
              </a:defRPr>
            </a:lvl2pPr>
            <a:lvl3pPr marL="1371600" indent="-457200">
              <a:buFont typeface="Trebuchet MS" panose="020B0603020202020204" pitchFamily="34" charset="0"/>
              <a:buChar char="◦"/>
              <a:defRPr sz="2400">
                <a:latin typeface="Trebuchet MS" panose="020B0603020202020204" pitchFamily="34" charset="0"/>
              </a:defRPr>
            </a:lvl3pPr>
            <a:lvl4pPr marL="1828800" indent="-457200">
              <a:buSzPct val="100000"/>
              <a:buFont typeface="Corbel" panose="020B0503020204020204" pitchFamily="34" charset="0"/>
              <a:buChar char="◊"/>
              <a:defRPr sz="2400">
                <a:latin typeface="Trebuchet MS" panose="020B0603020202020204" pitchFamily="34" charset="0"/>
              </a:defRPr>
            </a:lvl4pPr>
            <a:lvl5pPr marL="2286000" indent="-457200">
              <a:defRPr sz="24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1">
            <a:extLst>
              <a:ext uri="{FF2B5EF4-FFF2-40B4-BE49-F238E27FC236}">
                <a16:creationId xmlns:a16="http://schemas.microsoft.com/office/drawing/2014/main" xmlns="" id="{6D117355-23A9-4754-B78F-E0FCD96AAD1C}"/>
              </a:ext>
            </a:extLst>
          </p:cNvPr>
          <p:cNvSpPr txBox="1"/>
          <p:nvPr userDrawn="1"/>
        </p:nvSpPr>
        <p:spPr>
          <a:xfrm>
            <a:off x="9703267" y="6264306"/>
            <a:ext cx="2806122" cy="6794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small" spc="0" normalizeH="0" baseline="0" noProof="0" dirty="0">
                <a:ln>
                  <a:noFill/>
                </a:ln>
                <a:solidFill>
                  <a:sysClr val="windowText" lastClr="000000"/>
                </a:solidFill>
                <a:effectLst/>
                <a:uLnTx/>
                <a:uFillTx/>
                <a:latin typeface="Eras Demi ITC" panose="020B0805030504020804" pitchFamily="34" charset="0"/>
                <a:ea typeface="Calibri" panose="020F0502020204030204" pitchFamily="34" charset="0"/>
                <a:cs typeface="Times New Roman" panose="02020603050405020304" pitchFamily="18" charset="0"/>
              </a:rPr>
              <a:t>Campbell Shatley, PLLC</a:t>
            </a:r>
            <a:endPar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small" spc="0" normalizeH="0" baseline="0" noProof="0" dirty="0">
                <a:ln>
                  <a:noFill/>
                </a:ln>
                <a:solidFill>
                  <a:sysClr val="windowText" lastClr="000000"/>
                </a:solidFill>
                <a:effectLst/>
                <a:uLnTx/>
                <a:uFillTx/>
                <a:latin typeface="Eras Bold ITC" panose="020B0907030504020204" pitchFamily="34" charset="0"/>
                <a:ea typeface="Calibri" panose="020F0502020204030204" pitchFamily="34" charset="0"/>
                <a:cs typeface="Times New Roman" panose="02020603050405020304" pitchFamily="18" charset="0"/>
              </a:rPr>
              <a:t>               </a:t>
            </a:r>
            <a:r>
              <a:rPr kumimoji="0" lang="en-US" sz="1100" b="0" i="0" u="none" strike="noStrike" kern="0" cap="small"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rPr>
              <a:t>Attorneys at Law</a:t>
            </a:r>
            <a:endParaRPr kumimoji="0" lang="en-US" sz="11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xmlns="" id="{7FC30939-DDDF-42D7-9948-D58900A7F188}"/>
              </a:ext>
            </a:extLst>
          </p:cNvPr>
          <p:cNvCxnSpPr/>
          <p:nvPr userDrawn="1"/>
        </p:nvCxnSpPr>
        <p:spPr>
          <a:xfrm>
            <a:off x="9802047" y="6516579"/>
            <a:ext cx="2090082" cy="0"/>
          </a:xfrm>
          <a:prstGeom prst="line">
            <a:avLst/>
          </a:prstGeom>
          <a:ln w="4127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92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D59059-483B-4541-8D62-4CF964637AF6}"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3665111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D59059-483B-4541-8D62-4CF964637AF6}" type="datetimeFigureOut">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703397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D59059-483B-4541-8D62-4CF964637AF6}" type="datetimeFigureOut">
              <a:rPr lang="en-US" smtClean="0"/>
              <a:t>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7714189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D59059-483B-4541-8D62-4CF964637AF6}" type="datetimeFigureOut">
              <a:rPr lang="en-US" smtClean="0"/>
              <a:t>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699698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59059-483B-4541-8D62-4CF964637AF6}" type="datetimeFigureOut">
              <a:rPr lang="en-US" smtClean="0"/>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10897562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59059-483B-4541-8D62-4CF964637AF6}" type="datetimeFigureOut">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40581208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59059-483B-4541-8D62-4CF964637AF6}" type="datetimeFigureOut">
              <a:rPr lang="en-US" smtClean="0"/>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16656106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D59059-483B-4541-8D62-4CF964637AF6}"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19111880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D59059-483B-4541-8D62-4CF964637AF6}" type="datetimeFigureOut">
              <a:rPr lang="en-US" smtClean="0"/>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95B79-E2AB-449D-AD29-112C2BD8E08D}" type="slidenum">
              <a:rPr lang="en-US" smtClean="0"/>
              <a:t>‹#›</a:t>
            </a:fld>
            <a:endParaRPr lang="en-US"/>
          </a:p>
        </p:txBody>
      </p:sp>
    </p:spTree>
    <p:extLst>
      <p:ext uri="{BB962C8B-B14F-4D97-AF65-F5344CB8AC3E}">
        <p14:creationId xmlns:p14="http://schemas.microsoft.com/office/powerpoint/2010/main" val="350555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723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400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17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41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865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635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360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10/1/2017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3326353"/>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59059-483B-4541-8D62-4CF964637AF6}" type="datetimeFigureOut">
              <a:rPr lang="en-US" smtClean="0"/>
              <a:t>10/1/2017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95B79-E2AB-449D-AD29-112C2BD8E08D}" type="slidenum">
              <a:rPr lang="en-US" smtClean="0"/>
              <a:t>‹#›</a:t>
            </a:fld>
            <a:endParaRPr lang="en-US"/>
          </a:p>
        </p:txBody>
      </p:sp>
    </p:spTree>
    <p:extLst>
      <p:ext uri="{BB962C8B-B14F-4D97-AF65-F5344CB8AC3E}">
        <p14:creationId xmlns:p14="http://schemas.microsoft.com/office/powerpoint/2010/main" val="546035103"/>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5" Type="http://schemas.openxmlformats.org/officeDocument/2006/relationships/image" Target="../media/image5.png"/><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851026"/>
            <a:ext cx="8574622" cy="3145241"/>
          </a:xfrm>
        </p:spPr>
        <p:txBody>
          <a:bodyPr>
            <a:normAutofit fontScale="90000"/>
          </a:bodyPr>
          <a:lstStyle/>
          <a:p>
            <a:r>
              <a:rPr lang="en-US" sz="3100" dirty="0">
                <a:latin typeface="Eras Demi ITC" panose="020B0805030504020804" pitchFamily="34" charset="0"/>
              </a:rPr>
              <a:t>PANC 2017 </a:t>
            </a:r>
            <a:br>
              <a:rPr lang="en-US" sz="3100" dirty="0">
                <a:latin typeface="Eras Demi ITC" panose="020B0805030504020804" pitchFamily="34" charset="0"/>
              </a:rPr>
            </a:br>
            <a:r>
              <a:rPr lang="en-US" sz="3100" dirty="0">
                <a:latin typeface="Eras Demi ITC" panose="020B0805030504020804" pitchFamily="34" charset="0"/>
              </a:rPr>
              <a:t>FALL CONFERENCE</a:t>
            </a:r>
            <a:br>
              <a:rPr lang="en-US" sz="3100" dirty="0">
                <a:latin typeface="Eras Demi ITC" panose="020B0805030504020804" pitchFamily="34" charset="0"/>
              </a:rPr>
            </a:br>
            <a:r>
              <a:rPr lang="en-US" sz="3100" dirty="0">
                <a:latin typeface="Eras Demi ITC" panose="020B0805030504020804" pitchFamily="34" charset="0"/>
              </a:rPr>
              <a:t/>
            </a:r>
            <a:br>
              <a:rPr lang="en-US" sz="3100" dirty="0">
                <a:latin typeface="Eras Demi ITC" panose="020B0805030504020804" pitchFamily="34" charset="0"/>
              </a:rPr>
            </a:br>
            <a:r>
              <a:rPr lang="en-US" sz="2200" dirty="0">
                <a:latin typeface="Eras Demi ITC" panose="020B0805030504020804" pitchFamily="34" charset="0"/>
              </a:rPr>
              <a:t>Tuesday, October 3, 2017</a:t>
            </a:r>
            <a:r>
              <a:rPr lang="en-US" sz="3100" dirty="0">
                <a:latin typeface="Eras Demi ITC" panose="020B0805030504020804" pitchFamily="34" charset="0"/>
              </a:rPr>
              <a:t/>
            </a:r>
            <a:br>
              <a:rPr lang="en-US" sz="3100" dirty="0">
                <a:latin typeface="Eras Demi ITC" panose="020B0805030504020804" pitchFamily="34" charset="0"/>
              </a:rPr>
            </a:br>
            <a:r>
              <a:rPr lang="en-US" sz="3100" dirty="0">
                <a:latin typeface="Eras Demi ITC" panose="020B0805030504020804" pitchFamily="34" charset="0"/>
              </a:rPr>
              <a:t/>
            </a:r>
            <a:br>
              <a:rPr lang="en-US" sz="3100" dirty="0">
                <a:latin typeface="Eras Demi ITC" panose="020B0805030504020804" pitchFamily="34" charset="0"/>
              </a:rPr>
            </a:br>
            <a:r>
              <a:rPr lang="en-US" sz="3100" dirty="0">
                <a:latin typeface="Eras Demi ITC" panose="020B0805030504020804" pitchFamily="34" charset="0"/>
              </a:rPr>
              <a:t>Human Resources and </a:t>
            </a:r>
            <a:br>
              <a:rPr lang="en-US" sz="3100" dirty="0">
                <a:latin typeface="Eras Demi ITC" panose="020B0805030504020804" pitchFamily="34" charset="0"/>
              </a:rPr>
            </a:br>
            <a:r>
              <a:rPr lang="en-US" sz="3100" dirty="0">
                <a:latin typeface="Eras Demi ITC" panose="020B0805030504020804" pitchFamily="34" charset="0"/>
              </a:rPr>
              <a:t>Board of Education Interaction</a:t>
            </a:r>
            <a:endParaRPr lang="en-US" dirty="0">
              <a:latin typeface="Eras Demi ITC" panose="020B0805030504020804" pitchFamily="34" charset="0"/>
            </a:endParaRPr>
          </a:p>
        </p:txBody>
      </p:sp>
      <p:sp>
        <p:nvSpPr>
          <p:cNvPr id="3" name="Subtitle 2"/>
          <p:cNvSpPr>
            <a:spLocks noGrp="1"/>
          </p:cNvSpPr>
          <p:nvPr>
            <p:ph type="subTitle" idx="1"/>
          </p:nvPr>
        </p:nvSpPr>
        <p:spPr>
          <a:xfrm>
            <a:off x="4515378" y="5146057"/>
            <a:ext cx="6987645" cy="1388534"/>
          </a:xfrm>
        </p:spPr>
        <p:txBody>
          <a:bodyPr>
            <a:normAutofit fontScale="70000" lnSpcReduction="20000"/>
          </a:bodyPr>
          <a:lstStyle/>
          <a:p>
            <a:pPr>
              <a:lnSpc>
                <a:spcPct val="120000"/>
              </a:lnSpc>
              <a:spcBef>
                <a:spcPts val="0"/>
              </a:spcBef>
              <a:spcAft>
                <a:spcPts val="0"/>
              </a:spcAft>
            </a:pPr>
            <a:r>
              <a:rPr lang="en-US" sz="2400" b="1" dirty="0">
                <a:latin typeface="Arial" panose="020B0604020202020204" pitchFamily="34" charset="0"/>
                <a:cs typeface="Arial" panose="020B0604020202020204" pitchFamily="34" charset="0"/>
              </a:rPr>
              <a:t>Christopher Z. Campbell</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K. Dean Shatley, II</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Campbell Shatley, PLLC</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674 Merrimon Ave., Suite 210</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Asheville, NC 28804</a:t>
            </a:r>
            <a:endParaRPr lang="en-US" dirty="0"/>
          </a:p>
        </p:txBody>
      </p:sp>
    </p:spTree>
    <p:extLst>
      <p:ext uri="{BB962C8B-B14F-4D97-AF65-F5344CB8AC3E}">
        <p14:creationId xmlns:p14="http://schemas.microsoft.com/office/powerpoint/2010/main" val="164234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478D8-B362-4A64-A083-90E3CCF90969}"/>
              </a:ext>
            </a:extLst>
          </p:cNvPr>
          <p:cNvSpPr>
            <a:spLocks noGrp="1"/>
          </p:cNvSpPr>
          <p:nvPr>
            <p:ph type="title"/>
          </p:nvPr>
        </p:nvSpPr>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Maintain Impartiality in the Exercise of Judicial Functions</a:t>
            </a:r>
            <a:endParaRPr lang="en-US" dirty="0"/>
          </a:p>
        </p:txBody>
      </p:sp>
      <p:sp>
        <p:nvSpPr>
          <p:cNvPr id="3" name="Content Placeholder 2">
            <a:extLst>
              <a:ext uri="{FF2B5EF4-FFF2-40B4-BE49-F238E27FC236}">
                <a16:creationId xmlns:a16="http://schemas.microsoft.com/office/drawing/2014/main" xmlns="" id="{6487715E-8C61-4A50-A7C4-DC5A998BD28D}"/>
              </a:ext>
            </a:extLst>
          </p:cNvPr>
          <p:cNvSpPr>
            <a:spLocks noGrp="1"/>
          </p:cNvSpPr>
          <p:nvPr>
            <p:ph idx="1"/>
          </p:nvPr>
        </p:nvSpPr>
        <p:spPr/>
        <p:txBody>
          <a:bodyPr/>
          <a:lstStyle/>
          <a:p>
            <a:r>
              <a:rPr lang="en-US" dirty="0"/>
              <a:t>Mere familiarity with facts concerning a charge against a person or prior involvement in the case does not automatically indicate bias, but a fixed decision, made prior to the hearing, to vote in a particular way is impermissible bias.</a:t>
            </a:r>
          </a:p>
          <a:p>
            <a:endParaRPr lang="en-US" dirty="0"/>
          </a:p>
          <a:p>
            <a:pPr marL="0" indent="0">
              <a:buNone/>
            </a:pPr>
            <a:r>
              <a:rPr lang="en-US" dirty="0"/>
              <a:t>	Crump v. Board of Education, 93 N.C. App. 168, aff’d, 326 N.C. 603 	(1990). </a:t>
            </a:r>
          </a:p>
          <a:p>
            <a:pPr lvl="1"/>
            <a:endParaRPr lang="en-US" dirty="0"/>
          </a:p>
        </p:txBody>
      </p:sp>
    </p:spTree>
    <p:extLst>
      <p:ext uri="{BB962C8B-B14F-4D97-AF65-F5344CB8AC3E}">
        <p14:creationId xmlns:p14="http://schemas.microsoft.com/office/powerpoint/2010/main" val="3008657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478D8-B362-4A64-A083-90E3CCF90969}"/>
              </a:ext>
            </a:extLst>
          </p:cNvPr>
          <p:cNvSpPr>
            <a:spLocks noGrp="1"/>
          </p:cNvSpPr>
          <p:nvPr>
            <p:ph type="title"/>
          </p:nvPr>
        </p:nvSpPr>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Maintain Impartiality in the Exercise of Judicial Functions</a:t>
            </a:r>
            <a:endParaRPr lang="en-US" dirty="0"/>
          </a:p>
        </p:txBody>
      </p:sp>
      <p:sp>
        <p:nvSpPr>
          <p:cNvPr id="3" name="Content Placeholder 2">
            <a:extLst>
              <a:ext uri="{FF2B5EF4-FFF2-40B4-BE49-F238E27FC236}">
                <a16:creationId xmlns:a16="http://schemas.microsoft.com/office/drawing/2014/main" xmlns="" id="{6487715E-8C61-4A50-A7C4-DC5A998BD28D}"/>
              </a:ext>
            </a:extLst>
          </p:cNvPr>
          <p:cNvSpPr>
            <a:spLocks noGrp="1"/>
          </p:cNvSpPr>
          <p:nvPr>
            <p:ph idx="1"/>
          </p:nvPr>
        </p:nvSpPr>
        <p:spPr/>
        <p:txBody>
          <a:bodyPr/>
          <a:lstStyle/>
          <a:p>
            <a:r>
              <a:rPr lang="en-US" dirty="0"/>
              <a:t>The bias of a single board member is sufficient to taint the hearing process and deprive an individual of due process.  This is true regardless of the impact, if any, of that bias on the board’s final decision.</a:t>
            </a:r>
          </a:p>
          <a:p>
            <a:endParaRPr lang="en-US" dirty="0"/>
          </a:p>
          <a:p>
            <a:pPr marL="0" indent="0">
              <a:buNone/>
            </a:pPr>
            <a:r>
              <a:rPr lang="en-US" dirty="0"/>
              <a:t>	Crump v. Board of Education, 93 N.C. App. 168, aff’d, 326 N.C. 603 	(1990). </a:t>
            </a:r>
          </a:p>
          <a:p>
            <a:pPr lvl="1"/>
            <a:endParaRPr lang="en-US" dirty="0"/>
          </a:p>
        </p:txBody>
      </p:sp>
    </p:spTree>
    <p:extLst>
      <p:ext uri="{BB962C8B-B14F-4D97-AF65-F5344CB8AC3E}">
        <p14:creationId xmlns:p14="http://schemas.microsoft.com/office/powerpoint/2010/main" val="324837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478D8-B362-4A64-A083-90E3CCF90969}"/>
              </a:ext>
            </a:extLst>
          </p:cNvPr>
          <p:cNvSpPr>
            <a:spLocks noGrp="1"/>
          </p:cNvSpPr>
          <p:nvPr>
            <p:ph type="title"/>
          </p:nvPr>
        </p:nvSpPr>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Maintain Impartiality in the Exercise of Judicial Functions</a:t>
            </a:r>
            <a:endParaRPr lang="en-US" dirty="0"/>
          </a:p>
        </p:txBody>
      </p:sp>
      <p:sp>
        <p:nvSpPr>
          <p:cNvPr id="3" name="Content Placeholder 2">
            <a:extLst>
              <a:ext uri="{FF2B5EF4-FFF2-40B4-BE49-F238E27FC236}">
                <a16:creationId xmlns:a16="http://schemas.microsoft.com/office/drawing/2014/main" xmlns="" id="{6487715E-8C61-4A50-A7C4-DC5A998BD28D}"/>
              </a:ext>
            </a:extLst>
          </p:cNvPr>
          <p:cNvSpPr>
            <a:spLocks noGrp="1"/>
          </p:cNvSpPr>
          <p:nvPr>
            <p:ph idx="1"/>
          </p:nvPr>
        </p:nvSpPr>
        <p:spPr/>
        <p:txBody>
          <a:bodyPr/>
          <a:lstStyle/>
          <a:p>
            <a:pPr>
              <a:spcBef>
                <a:spcPts val="0"/>
              </a:spcBef>
            </a:pPr>
            <a:r>
              <a:rPr lang="en-US" dirty="0">
                <a:ea typeface="ＭＳ Ｐゴシック" pitchFamily="34" charset="-128"/>
              </a:rPr>
              <a:t>If a board determines that a member is not impartial on a matter that is before the board for hearing, the board may disqualify the member from the hearing.  </a:t>
            </a:r>
          </a:p>
          <a:p>
            <a:pPr>
              <a:spcBef>
                <a:spcPts val="0"/>
              </a:spcBef>
            </a:pPr>
            <a:endParaRPr lang="en-US" dirty="0">
              <a:ea typeface="ＭＳ Ｐゴシック" pitchFamily="34" charset="-128"/>
            </a:endParaRPr>
          </a:p>
          <a:p>
            <a:pPr marL="461963" indent="0">
              <a:spcBef>
                <a:spcPts val="0"/>
              </a:spcBef>
              <a:buNone/>
            </a:pPr>
            <a:r>
              <a:rPr lang="en-US" dirty="0">
                <a:ea typeface="ＭＳ Ｐゴシック" pitchFamily="34" charset="-128"/>
              </a:rPr>
              <a:t>54 Op. N.C. </a:t>
            </a:r>
            <a:r>
              <a:rPr lang="en-US" dirty="0" err="1">
                <a:ea typeface="ＭＳ Ｐゴシック" pitchFamily="34" charset="-128"/>
              </a:rPr>
              <a:t>Att’y</a:t>
            </a:r>
            <a:r>
              <a:rPr lang="en-US" dirty="0">
                <a:ea typeface="ＭＳ Ｐゴシック" pitchFamily="34" charset="-128"/>
              </a:rPr>
              <a:t>. Gen. 86 (1985). </a:t>
            </a:r>
            <a:endParaRPr lang="en-US" dirty="0"/>
          </a:p>
          <a:p>
            <a:pPr lvl="1"/>
            <a:endParaRPr lang="en-US" dirty="0"/>
          </a:p>
        </p:txBody>
      </p:sp>
    </p:spTree>
    <p:extLst>
      <p:ext uri="{BB962C8B-B14F-4D97-AF65-F5344CB8AC3E}">
        <p14:creationId xmlns:p14="http://schemas.microsoft.com/office/powerpoint/2010/main" val="375764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E37B78-9FDB-4277-895E-BB3EF3B3F2C5}"/>
              </a:ext>
            </a:extLst>
          </p:cNvPr>
          <p:cNvSpPr>
            <a:spLocks noGrp="1"/>
          </p:cNvSpPr>
          <p:nvPr>
            <p:ph type="title"/>
          </p:nvPr>
        </p:nvSpPr>
        <p:spPr/>
        <p:txBody>
          <a:bodyPr>
            <a:normAutofit/>
          </a:bodyPr>
          <a:lstStyle/>
          <a:p>
            <a:r>
              <a:rPr lang="en-US" sz="3000" dirty="0">
                <a:solidFill>
                  <a:prstClr val="black"/>
                </a:solidFill>
                <a:latin typeface="Trebuchet MS" panose="020B0603020202020204" pitchFamily="34" charset="0"/>
                <a:cs typeface="Times New Roman" panose="02020603050405020304" pitchFamily="18" charset="0"/>
              </a:rPr>
              <a:t>Public Records: Assume everything that "relates" in any way to the school district IS a public record.  (e.g. notes, voicemails, letters, e-mails etc.)  </a:t>
            </a:r>
            <a:endParaRPr lang="en-US" sz="3000" dirty="0"/>
          </a:p>
        </p:txBody>
      </p:sp>
      <p:sp>
        <p:nvSpPr>
          <p:cNvPr id="3" name="Content Placeholder 2">
            <a:extLst>
              <a:ext uri="{FF2B5EF4-FFF2-40B4-BE49-F238E27FC236}">
                <a16:creationId xmlns:a16="http://schemas.microsoft.com/office/drawing/2014/main" xmlns="" id="{10776054-6260-4053-8029-C07CCBC0EF04}"/>
              </a:ext>
            </a:extLst>
          </p:cNvPr>
          <p:cNvSpPr>
            <a:spLocks noGrp="1"/>
          </p:cNvSpPr>
          <p:nvPr>
            <p:ph idx="1"/>
          </p:nvPr>
        </p:nvSpPr>
        <p:spPr>
          <a:xfrm>
            <a:off x="1484309" y="1973905"/>
            <a:ext cx="10018713" cy="4231532"/>
          </a:xfrm>
        </p:spPr>
        <p:txBody>
          <a:bodyPr>
            <a:normAutofit fontScale="92500" lnSpcReduction="10000"/>
          </a:bodyPr>
          <a:lstStyle/>
          <a:p>
            <a:pPr marL="0" indent="0">
              <a:lnSpc>
                <a:spcPct val="110000"/>
              </a:lnSpc>
              <a:spcBef>
                <a:spcPts val="0"/>
              </a:spcBef>
              <a:buNone/>
            </a:pPr>
            <a:r>
              <a:rPr lang="en-US" dirty="0">
                <a:cs typeface="Times New Roman" panose="02020603050405020304" pitchFamily="18" charset="0"/>
              </a:rPr>
              <a:t>The most common exceptions are:</a:t>
            </a:r>
          </a:p>
          <a:p>
            <a:pPr marL="0" indent="0">
              <a:lnSpc>
                <a:spcPct val="110000"/>
              </a:lnSpc>
              <a:spcBef>
                <a:spcPts val="0"/>
              </a:spcBef>
              <a:buNone/>
            </a:pPr>
            <a:endParaRPr lang="en-US" dirty="0">
              <a:ea typeface="ＭＳ Ｐゴシック" pitchFamily="34" charset="-128"/>
            </a:endParaRPr>
          </a:p>
          <a:p>
            <a:pPr>
              <a:lnSpc>
                <a:spcPct val="110000"/>
              </a:lnSpc>
              <a:spcBef>
                <a:spcPts val="0"/>
              </a:spcBef>
              <a:buNone/>
            </a:pPr>
            <a:r>
              <a:rPr lang="en-US" u="sng" dirty="0"/>
              <a:t>Purely Personal Records</a:t>
            </a:r>
            <a:endParaRPr lang="en-US" dirty="0"/>
          </a:p>
          <a:p>
            <a:pPr>
              <a:lnSpc>
                <a:spcPct val="110000"/>
              </a:lnSpc>
              <a:spcBef>
                <a:spcPts val="0"/>
              </a:spcBef>
            </a:pPr>
            <a:r>
              <a:rPr lang="en-US" dirty="0"/>
              <a:t>Personal records, including e-mail, that do not have anything to do with the school district or its business are not a public record (i.e. an e-mail to Mom saying Happy Birthday).</a:t>
            </a:r>
          </a:p>
          <a:p>
            <a:pPr>
              <a:lnSpc>
                <a:spcPct val="110000"/>
              </a:lnSpc>
              <a:spcBef>
                <a:spcPts val="0"/>
              </a:spcBef>
            </a:pPr>
            <a:endParaRPr lang="en-US" dirty="0"/>
          </a:p>
          <a:p>
            <a:pPr>
              <a:lnSpc>
                <a:spcPct val="110000"/>
              </a:lnSpc>
              <a:spcBef>
                <a:spcPts val="0"/>
              </a:spcBef>
              <a:buNone/>
            </a:pPr>
            <a:r>
              <a:rPr lang="en-US" u="sng" dirty="0"/>
              <a:t>Student Records</a:t>
            </a:r>
            <a:endParaRPr lang="en-US" dirty="0"/>
          </a:p>
          <a:p>
            <a:pPr>
              <a:lnSpc>
                <a:spcPct val="110000"/>
              </a:lnSpc>
              <a:spcBef>
                <a:spcPts val="0"/>
              </a:spcBef>
            </a:pPr>
            <a:r>
              <a:rPr lang="en-US" dirty="0"/>
              <a:t>Education records of a student or prospective student and personally identifiable information under FERPA are not considered public records.</a:t>
            </a:r>
          </a:p>
          <a:p>
            <a:endParaRPr lang="en-US" dirty="0"/>
          </a:p>
        </p:txBody>
      </p:sp>
    </p:spTree>
    <p:extLst>
      <p:ext uri="{BB962C8B-B14F-4D97-AF65-F5344CB8AC3E}">
        <p14:creationId xmlns:p14="http://schemas.microsoft.com/office/powerpoint/2010/main" val="21307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A04B50-9E2D-4DBB-965A-65B2A80F2A63}"/>
              </a:ext>
            </a:extLst>
          </p:cNvPr>
          <p:cNvSpPr>
            <a:spLocks noGrp="1"/>
          </p:cNvSpPr>
          <p:nvPr>
            <p:ph idx="1"/>
          </p:nvPr>
        </p:nvSpPr>
        <p:spPr>
          <a:xfrm>
            <a:off x="1464855" y="1138136"/>
            <a:ext cx="10018713" cy="4990290"/>
          </a:xfrm>
        </p:spPr>
        <p:txBody>
          <a:bodyPr>
            <a:normAutofit lnSpcReduction="10000"/>
          </a:bodyPr>
          <a:lstStyle/>
          <a:p>
            <a:pPr>
              <a:lnSpc>
                <a:spcPct val="120000"/>
              </a:lnSpc>
              <a:spcBef>
                <a:spcPts val="0"/>
              </a:spcBef>
              <a:buNone/>
            </a:pPr>
            <a:r>
              <a:rPr lang="en-US" u="sng" dirty="0"/>
              <a:t>Attorney-Client Communication</a:t>
            </a:r>
            <a:r>
              <a:rPr lang="en-US" dirty="0"/>
              <a:t> </a:t>
            </a:r>
          </a:p>
          <a:p>
            <a:pPr>
              <a:lnSpc>
                <a:spcPct val="120000"/>
              </a:lnSpc>
              <a:spcBef>
                <a:spcPts val="0"/>
              </a:spcBef>
            </a:pPr>
            <a:r>
              <a:rPr lang="en-US" dirty="0"/>
              <a:t>ONLY </a:t>
            </a:r>
            <a:r>
              <a:rPr lang="en-US" u="sng" dirty="0"/>
              <a:t>CERTAIN</a:t>
            </a:r>
            <a:r>
              <a:rPr lang="en-US" dirty="0"/>
              <a:t> COMMUNICATIONS </a:t>
            </a:r>
            <a:r>
              <a:rPr lang="en-US" u="sng" dirty="0"/>
              <a:t>FROM THE ATTORNEY</a:t>
            </a:r>
            <a:r>
              <a:rPr lang="en-US" dirty="0"/>
              <a:t> ARE EXCLUDED, NOT EMAILS FROM YOU!  Legal questions, or requests for legal advice are public records (unless about personnel or another exceptions).</a:t>
            </a:r>
          </a:p>
          <a:p>
            <a:pPr>
              <a:lnSpc>
                <a:spcPct val="120000"/>
              </a:lnSpc>
              <a:spcBef>
                <a:spcPts val="0"/>
              </a:spcBef>
            </a:pPr>
            <a:endParaRPr lang="en-US" dirty="0"/>
          </a:p>
          <a:p>
            <a:pPr>
              <a:lnSpc>
                <a:spcPct val="120000"/>
              </a:lnSpc>
              <a:spcBef>
                <a:spcPts val="0"/>
              </a:spcBef>
              <a:buNone/>
            </a:pPr>
            <a:r>
              <a:rPr lang="en-US" u="sng" dirty="0"/>
              <a:t>Personnel Records</a:t>
            </a:r>
            <a:r>
              <a:rPr lang="en-US" dirty="0"/>
              <a:t> </a:t>
            </a:r>
          </a:p>
          <a:p>
            <a:pPr>
              <a:lnSpc>
                <a:spcPct val="120000"/>
              </a:lnSpc>
              <a:spcBef>
                <a:spcPts val="0"/>
              </a:spcBef>
            </a:pPr>
            <a:r>
              <a:rPr lang="en-US" dirty="0"/>
              <a:t>Most information on an employee or applicant, gathered by the employer, regarding the employee’s performance, evaluation and/or disciplinary action is likely to be a personnel record.  This can include records outside of the central office personnel file.</a:t>
            </a:r>
          </a:p>
          <a:p>
            <a:endParaRPr lang="en-US" dirty="0"/>
          </a:p>
        </p:txBody>
      </p:sp>
    </p:spTree>
    <p:extLst>
      <p:ext uri="{BB962C8B-B14F-4D97-AF65-F5344CB8AC3E}">
        <p14:creationId xmlns:p14="http://schemas.microsoft.com/office/powerpoint/2010/main" val="336461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65BF2D-0F85-4BDB-AAD5-A2A0C9EBC784}"/>
              </a:ext>
            </a:extLst>
          </p:cNvPr>
          <p:cNvSpPr>
            <a:spLocks noGrp="1"/>
          </p:cNvSpPr>
          <p:nvPr>
            <p:ph idx="1"/>
          </p:nvPr>
        </p:nvSpPr>
        <p:spPr>
          <a:xfrm>
            <a:off x="1484310" y="1147864"/>
            <a:ext cx="10018713" cy="5126476"/>
          </a:xfrm>
        </p:spPr>
        <p:txBody>
          <a:bodyPr/>
          <a:lstStyle/>
          <a:p>
            <a:pPr marL="0" indent="0">
              <a:lnSpc>
                <a:spcPct val="110000"/>
              </a:lnSpc>
              <a:spcBef>
                <a:spcPts val="0"/>
              </a:spcBef>
              <a:buNone/>
            </a:pPr>
            <a:r>
              <a:rPr lang="en-US" u="sng" dirty="0"/>
              <a:t>Trial Preparation Materials</a:t>
            </a:r>
            <a:r>
              <a:rPr lang="en-US" dirty="0"/>
              <a:t> </a:t>
            </a:r>
          </a:p>
          <a:p>
            <a:pPr>
              <a:lnSpc>
                <a:spcPct val="110000"/>
              </a:lnSpc>
              <a:spcBef>
                <a:spcPts val="0"/>
              </a:spcBef>
              <a:buFont typeface="Arial" panose="020B0604020202020204" pitchFamily="34" charset="0"/>
              <a:buChar char="•"/>
            </a:pPr>
            <a:r>
              <a:rPr lang="en-US" dirty="0"/>
              <a:t>In order to be excluded, trial prep material must be prepared in anticipation of legal proceedings and include mental impressions and opinions of the author.</a:t>
            </a:r>
          </a:p>
          <a:p>
            <a:pPr marL="0" indent="0">
              <a:lnSpc>
                <a:spcPct val="110000"/>
              </a:lnSpc>
              <a:spcBef>
                <a:spcPts val="0"/>
              </a:spcBef>
              <a:buNone/>
            </a:pPr>
            <a:endParaRPr lang="en-US" dirty="0"/>
          </a:p>
          <a:p>
            <a:pPr marL="0" indent="0">
              <a:lnSpc>
                <a:spcPct val="110000"/>
              </a:lnSpc>
              <a:spcBef>
                <a:spcPts val="0"/>
              </a:spcBef>
              <a:buNone/>
            </a:pPr>
            <a:r>
              <a:rPr lang="en-US" u="sng" dirty="0"/>
              <a:t>Public Security Plans</a:t>
            </a:r>
          </a:p>
          <a:p>
            <a:pPr>
              <a:lnSpc>
                <a:spcPct val="110000"/>
              </a:lnSpc>
              <a:spcBef>
                <a:spcPts val="0"/>
              </a:spcBef>
            </a:pPr>
            <a:r>
              <a:rPr lang="en-US" dirty="0"/>
              <a:t>After 9/11, the General Assembly excluded information about government buildings and their security, including school emergency plans.</a:t>
            </a:r>
          </a:p>
          <a:p>
            <a:pPr marL="0" indent="0">
              <a:buNone/>
            </a:pPr>
            <a:endParaRPr lang="en-US" dirty="0"/>
          </a:p>
        </p:txBody>
      </p:sp>
    </p:spTree>
    <p:extLst>
      <p:ext uri="{BB962C8B-B14F-4D97-AF65-F5344CB8AC3E}">
        <p14:creationId xmlns:p14="http://schemas.microsoft.com/office/powerpoint/2010/main" val="179294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AF473E-870D-4F09-ADFF-2841AD9BA097}"/>
              </a:ext>
            </a:extLst>
          </p:cNvPr>
          <p:cNvSpPr>
            <a:spLocks noGrp="1"/>
          </p:cNvSpPr>
          <p:nvPr>
            <p:ph idx="1"/>
          </p:nvPr>
        </p:nvSpPr>
        <p:spPr>
          <a:xfrm>
            <a:off x="1484310" y="1138136"/>
            <a:ext cx="10018713" cy="5029201"/>
          </a:xfrm>
        </p:spPr>
        <p:txBody>
          <a:bodyPr/>
          <a:lstStyle/>
          <a:p>
            <a:pPr marL="0" indent="0">
              <a:buNone/>
            </a:pPr>
            <a:r>
              <a:rPr lang="en-US" u="sng" dirty="0"/>
              <a:t>Volunteer File</a:t>
            </a:r>
            <a:r>
              <a:rPr lang="en-US" dirty="0"/>
              <a:t> </a:t>
            </a:r>
          </a:p>
          <a:p>
            <a:r>
              <a:rPr lang="en-US" dirty="0"/>
              <a:t>Any information that relates to the volunteer's performance, selection, non-selection, disciplinary action, or termination.</a:t>
            </a:r>
          </a:p>
          <a:p>
            <a:endParaRPr lang="en-US" dirty="0"/>
          </a:p>
          <a:p>
            <a:pPr marL="0" indent="0">
              <a:buNone/>
            </a:pPr>
            <a:r>
              <a:rPr lang="en-US" u="sng" dirty="0"/>
              <a:t>Other Exceptions</a:t>
            </a:r>
            <a:r>
              <a:rPr lang="en-US" dirty="0"/>
              <a:t>: </a:t>
            </a:r>
          </a:p>
          <a:p>
            <a:r>
              <a:rPr lang="en-US" dirty="0"/>
              <a:t>Address Confidentiality Program Information</a:t>
            </a:r>
          </a:p>
          <a:p>
            <a:r>
              <a:rPr lang="en-US" dirty="0"/>
              <a:t>Medical Records</a:t>
            </a:r>
          </a:p>
          <a:p>
            <a:r>
              <a:rPr lang="en-US" dirty="0"/>
              <a:t>Criminal Investigations</a:t>
            </a:r>
          </a:p>
          <a:p>
            <a:r>
              <a:rPr lang="en-US" dirty="0"/>
              <a:t>Trade Secrets of Bidders/Vendors/ Contractors</a:t>
            </a:r>
          </a:p>
          <a:p>
            <a:pPr marL="0" indent="0">
              <a:buNone/>
            </a:pPr>
            <a:endParaRPr lang="en-US" dirty="0"/>
          </a:p>
        </p:txBody>
      </p:sp>
    </p:spTree>
    <p:extLst>
      <p:ext uri="{BB962C8B-B14F-4D97-AF65-F5344CB8AC3E}">
        <p14:creationId xmlns:p14="http://schemas.microsoft.com/office/powerpoint/2010/main" val="97406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BC431B-D5B4-400C-821B-7F743A05E06E}"/>
              </a:ext>
            </a:extLst>
          </p:cNvPr>
          <p:cNvSpPr>
            <a:spLocks noGrp="1"/>
          </p:cNvSpPr>
          <p:nvPr>
            <p:ph idx="1"/>
          </p:nvPr>
        </p:nvSpPr>
        <p:spPr>
          <a:xfrm>
            <a:off x="1484310" y="1186774"/>
            <a:ext cx="10018713" cy="4980563"/>
          </a:xfrm>
        </p:spPr>
        <p:txBody>
          <a:bodyPr/>
          <a:lstStyle/>
          <a:p>
            <a:pPr marL="0" indent="0">
              <a:buNone/>
            </a:pPr>
            <a:r>
              <a:rPr lang="en-US" b="1" dirty="0"/>
              <a:t>Best Practice:  If the record does not clearly fall within any of the above exceptions, assume that it will be made available to the public and media upon request.  If that makes you nervous, </a:t>
            </a:r>
          </a:p>
          <a:p>
            <a:pPr marL="0" indent="0" algn="ctr">
              <a:buNone/>
            </a:pPr>
            <a:endParaRPr lang="en-US" b="1" dirty="0"/>
          </a:p>
          <a:p>
            <a:pPr marL="0" indent="0" algn="ctr">
              <a:buNone/>
            </a:pPr>
            <a:r>
              <a:rPr lang="en-US" b="1" dirty="0"/>
              <a:t>DON’T PUT IT IN WRITING!</a:t>
            </a:r>
          </a:p>
          <a:p>
            <a:pPr algn="ctr"/>
            <a:endParaRPr lang="en-US" dirty="0"/>
          </a:p>
        </p:txBody>
      </p:sp>
      <p:pic>
        <p:nvPicPr>
          <p:cNvPr id="4" name="Picture 3">
            <a:extLst>
              <a:ext uri="{FF2B5EF4-FFF2-40B4-BE49-F238E27FC236}">
                <a16:creationId xmlns:a16="http://schemas.microsoft.com/office/drawing/2014/main" xmlns="" id="{8A45F691-9D27-42A2-A1A7-9E2C98948229}"/>
              </a:ext>
            </a:extLst>
          </p:cNvPr>
          <p:cNvPicPr/>
          <p:nvPr/>
        </p:nvPicPr>
        <p:blipFill>
          <a:blip r:embed="rId2" cstate="print"/>
          <a:srcRect/>
          <a:stretch>
            <a:fillRect/>
          </a:stretch>
        </p:blipFill>
        <p:spPr bwMode="auto">
          <a:xfrm>
            <a:off x="4817266" y="3908696"/>
            <a:ext cx="3352800" cy="1828800"/>
          </a:xfrm>
          <a:prstGeom prst="rect">
            <a:avLst/>
          </a:prstGeom>
          <a:noFill/>
          <a:ln w="9525">
            <a:noFill/>
            <a:miter lim="800000"/>
            <a:headEnd/>
            <a:tailEnd/>
          </a:ln>
        </p:spPr>
      </p:pic>
    </p:spTree>
    <p:extLst>
      <p:ext uri="{BB962C8B-B14F-4D97-AF65-F5344CB8AC3E}">
        <p14:creationId xmlns:p14="http://schemas.microsoft.com/office/powerpoint/2010/main" val="3921721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BC58F-882A-42F7-875F-C61D155E070E}"/>
              </a:ext>
            </a:extLst>
          </p:cNvPr>
          <p:cNvSpPr>
            <a:spLocks noGrp="1"/>
          </p:cNvSpPr>
          <p:nvPr>
            <p:ph type="title"/>
          </p:nvPr>
        </p:nvSpPr>
        <p:spPr/>
        <p:txBody>
          <a:bodyPr/>
          <a:lstStyle/>
          <a:p>
            <a:r>
              <a:rPr lang="en-US" dirty="0">
                <a:ea typeface="Calibri" panose="020F0502020204030204" pitchFamily="34" charset="0"/>
              </a:rPr>
              <a:t>CLOSED SESSION MOTION</a:t>
            </a:r>
            <a:br>
              <a:rPr lang="en-US" dirty="0">
                <a:ea typeface="Calibri" panose="020F0502020204030204" pitchFamily="34" charset="0"/>
              </a:rPr>
            </a:br>
            <a:r>
              <a:rPr lang="en-US" dirty="0">
                <a:ea typeface="Calibri" panose="020F0502020204030204" pitchFamily="34" charset="0"/>
              </a:rPr>
              <a:t>(most frequently used subsections)</a:t>
            </a:r>
            <a:endParaRPr lang="en-US" dirty="0"/>
          </a:p>
        </p:txBody>
      </p:sp>
      <p:sp>
        <p:nvSpPr>
          <p:cNvPr id="3" name="Content Placeholder 2">
            <a:extLst>
              <a:ext uri="{FF2B5EF4-FFF2-40B4-BE49-F238E27FC236}">
                <a16:creationId xmlns:a16="http://schemas.microsoft.com/office/drawing/2014/main" xmlns="" id="{98D047F8-9257-4772-96EC-99D5D96A9BFA}"/>
              </a:ext>
            </a:extLst>
          </p:cNvPr>
          <p:cNvSpPr>
            <a:spLocks noGrp="1"/>
          </p:cNvSpPr>
          <p:nvPr>
            <p:ph idx="1"/>
          </p:nvPr>
        </p:nvSpPr>
        <p:spPr/>
        <p:txBody>
          <a:bodyPr/>
          <a:lstStyle/>
          <a:p>
            <a:r>
              <a:rPr lang="en-US" dirty="0"/>
              <a:t>Chairman:  I will entertain a motion for the Board of Education to go into closed session pursuant to G.S. § 143-318.11 for the following purposes:</a:t>
            </a:r>
          </a:p>
          <a:p>
            <a:endParaRPr lang="en-US" dirty="0"/>
          </a:p>
          <a:p>
            <a:pPr marL="0" indent="0" algn="ctr">
              <a:buNone/>
            </a:pPr>
            <a:r>
              <a:rPr lang="en-US" dirty="0"/>
              <a:t>(Announce ALL that Apply)</a:t>
            </a:r>
          </a:p>
          <a:p>
            <a:endParaRPr lang="en-US" dirty="0"/>
          </a:p>
        </p:txBody>
      </p:sp>
    </p:spTree>
    <p:extLst>
      <p:ext uri="{BB962C8B-B14F-4D97-AF65-F5344CB8AC3E}">
        <p14:creationId xmlns:p14="http://schemas.microsoft.com/office/powerpoint/2010/main" val="194283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BC58F-882A-42F7-875F-C61D155E070E}"/>
              </a:ext>
            </a:extLst>
          </p:cNvPr>
          <p:cNvSpPr>
            <a:spLocks noGrp="1"/>
          </p:cNvSpPr>
          <p:nvPr>
            <p:ph type="title"/>
          </p:nvPr>
        </p:nvSpPr>
        <p:spPr/>
        <p:txBody>
          <a:bodyPr/>
          <a:lstStyle/>
          <a:p>
            <a:r>
              <a:rPr lang="en-US" dirty="0">
                <a:ea typeface="Calibri" panose="020F0502020204030204" pitchFamily="34" charset="0"/>
              </a:rPr>
              <a:t>CLOSED SESSION MOTION</a:t>
            </a:r>
            <a:br>
              <a:rPr lang="en-US" dirty="0">
                <a:ea typeface="Calibri" panose="020F0502020204030204" pitchFamily="34" charset="0"/>
              </a:rPr>
            </a:br>
            <a:r>
              <a:rPr lang="en-US" dirty="0">
                <a:ea typeface="Calibri" panose="020F0502020204030204" pitchFamily="34" charset="0"/>
              </a:rPr>
              <a:t>(most frequently used subsections)</a:t>
            </a:r>
            <a:endParaRPr lang="en-US" dirty="0"/>
          </a:p>
        </p:txBody>
      </p:sp>
      <p:sp>
        <p:nvSpPr>
          <p:cNvPr id="3" name="Content Placeholder 2">
            <a:extLst>
              <a:ext uri="{FF2B5EF4-FFF2-40B4-BE49-F238E27FC236}">
                <a16:creationId xmlns:a16="http://schemas.microsoft.com/office/drawing/2014/main" xmlns="" id="{98D047F8-9257-4772-96EC-99D5D96A9BFA}"/>
              </a:ext>
            </a:extLst>
          </p:cNvPr>
          <p:cNvSpPr>
            <a:spLocks noGrp="1"/>
          </p:cNvSpPr>
          <p:nvPr>
            <p:ph idx="1"/>
          </p:nvPr>
        </p:nvSpPr>
        <p:spPr/>
        <p:txBody>
          <a:bodyPr>
            <a:normAutofit lnSpcReduction="10000"/>
          </a:bodyPr>
          <a:lstStyle/>
          <a:p>
            <a:pPr>
              <a:spcBef>
                <a:spcPts val="0"/>
              </a:spcBef>
              <a:buClr>
                <a:schemeClr val="accent1">
                  <a:lumMod val="50000"/>
                </a:schemeClr>
              </a:buClr>
              <a:buSzPct val="100000"/>
              <a:buFont typeface="+mj-lt"/>
              <a:buAutoNum type="arabicPeriod"/>
            </a:pPr>
            <a:r>
              <a:rPr lang="en-US" dirty="0">
                <a:cs typeface="Times New Roman" panose="02020603050405020304" pitchFamily="18" charset="0"/>
              </a:rPr>
              <a:t>Under subsection (a)(1) to prevent the disclosure of privileged or confidential student information pursuant to 20 U.S.C. 1232g (FERPA) and G.S. § 115C-402(e); [includes student discipline and student transfers/releases]</a:t>
            </a:r>
          </a:p>
          <a:p>
            <a:pPr>
              <a:spcBef>
                <a:spcPts val="0"/>
              </a:spcBef>
              <a:buClr>
                <a:schemeClr val="accent1">
                  <a:lumMod val="50000"/>
                </a:schemeClr>
              </a:buClr>
              <a:buSzPct val="100000"/>
              <a:buFont typeface="+mj-lt"/>
              <a:buAutoNum type="arabicPeriod"/>
            </a:pPr>
            <a:endParaRPr lang="en-US" dirty="0">
              <a:cs typeface="Times New Roman" panose="02020603050405020304" pitchFamily="18" charset="0"/>
            </a:endParaRPr>
          </a:p>
          <a:p>
            <a:pPr>
              <a:spcBef>
                <a:spcPts val="0"/>
              </a:spcBef>
              <a:buClr>
                <a:schemeClr val="accent1">
                  <a:lumMod val="50000"/>
                </a:schemeClr>
              </a:buClr>
              <a:buSzPct val="100000"/>
              <a:buFont typeface="+mj-lt"/>
              <a:buAutoNum type="arabicPeriod"/>
            </a:pPr>
            <a:r>
              <a:rPr lang="en-US" dirty="0">
                <a:cs typeface="Times New Roman" panose="02020603050405020304" pitchFamily="18" charset="0"/>
              </a:rPr>
              <a:t>Under subsection (a)(1) to prevent the disclosure of privileged or confidential personnel information pursuant to G.S. § 115C-319-321; [includes employee matters]</a:t>
            </a:r>
          </a:p>
          <a:p>
            <a:pPr>
              <a:spcBef>
                <a:spcPts val="0"/>
              </a:spcBef>
              <a:buClr>
                <a:schemeClr val="accent1">
                  <a:lumMod val="50000"/>
                </a:schemeClr>
              </a:buClr>
              <a:buSzPct val="100000"/>
              <a:buFont typeface="+mj-lt"/>
              <a:buAutoNum type="arabicPeriod"/>
            </a:pPr>
            <a:endParaRPr lang="en-US" dirty="0">
              <a:cs typeface="Times New Roman" panose="02020603050405020304" pitchFamily="18" charset="0"/>
            </a:endParaRPr>
          </a:p>
          <a:p>
            <a:pPr>
              <a:spcBef>
                <a:spcPts val="0"/>
              </a:spcBef>
              <a:buClr>
                <a:schemeClr val="accent1">
                  <a:lumMod val="50000"/>
                </a:schemeClr>
              </a:buClr>
              <a:buSzPct val="100000"/>
              <a:buFont typeface="+mj-lt"/>
              <a:buAutoNum type="arabicPeriod"/>
            </a:pPr>
            <a:r>
              <a:rPr lang="en-US" dirty="0">
                <a:cs typeface="Times New Roman" panose="02020603050405020304" pitchFamily="18" charset="0"/>
              </a:rPr>
              <a:t>Under subsection (a)(3) to discuss matters protected by the attorney-client privilege; [includes attorney update]</a:t>
            </a:r>
          </a:p>
        </p:txBody>
      </p:sp>
    </p:spTree>
    <p:extLst>
      <p:ext uri="{BB962C8B-B14F-4D97-AF65-F5344CB8AC3E}">
        <p14:creationId xmlns:p14="http://schemas.microsoft.com/office/powerpoint/2010/main" val="330661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12" name="Picture 11"/>
          <p:cNvPicPr/>
          <p:nvPr/>
        </p:nvPicPr>
        <p:blipFill>
          <a:blip r:embed="rId2"/>
          <a:srcRect/>
          <a:stretch>
            <a:fillRect/>
          </a:stretch>
        </p:blipFill>
        <p:spPr bwMode="auto">
          <a:xfrm>
            <a:off x="2184370" y="4838700"/>
            <a:ext cx="3195729" cy="1847850"/>
          </a:xfrm>
          <a:prstGeom prst="rect">
            <a:avLst/>
          </a:prstGeom>
          <a:noFill/>
          <a:ln w="9525">
            <a:noFill/>
            <a:miter lim="800000"/>
            <a:headEnd/>
            <a:tailEnd/>
          </a:ln>
        </p:spPr>
      </p:pic>
      <p:pic>
        <p:nvPicPr>
          <p:cNvPr id="13" name="Picture 12"/>
          <p:cNvPicPr/>
          <p:nvPr/>
        </p:nvPicPr>
        <p:blipFill>
          <a:blip r:embed="rId2"/>
          <a:srcRect/>
          <a:stretch>
            <a:fillRect/>
          </a:stretch>
        </p:blipFill>
        <p:spPr bwMode="auto">
          <a:xfrm>
            <a:off x="5380099" y="4840605"/>
            <a:ext cx="3195729" cy="1847850"/>
          </a:xfrm>
          <a:prstGeom prst="rect">
            <a:avLst/>
          </a:prstGeom>
          <a:noFill/>
          <a:ln w="9525">
            <a:noFill/>
            <a:miter lim="800000"/>
            <a:headEnd/>
            <a:tailEnd/>
          </a:ln>
        </p:spPr>
      </p:pic>
      <p:sp>
        <p:nvSpPr>
          <p:cNvPr id="15" name="Left Brace 14"/>
          <p:cNvSpPr/>
          <p:nvPr/>
        </p:nvSpPr>
        <p:spPr>
          <a:xfrm rot="5400000">
            <a:off x="5878038" y="487392"/>
            <a:ext cx="457200" cy="7984525"/>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n-US">
              <a:solidFill>
                <a:prstClr val="black"/>
              </a:solidFill>
              <a:latin typeface="Calibri" panose="020F0502020204030204"/>
            </a:endParaRPr>
          </a:p>
        </p:txBody>
      </p:sp>
      <p:pic>
        <p:nvPicPr>
          <p:cNvPr id="23" name="Picture 22"/>
          <p:cNvPicPr>
            <a:picLocks noChangeAspect="1"/>
          </p:cNvPicPr>
          <p:nvPr/>
        </p:nvPicPr>
        <p:blipFill>
          <a:blip r:embed="rId3"/>
          <a:stretch>
            <a:fillRect/>
          </a:stretch>
        </p:blipFill>
        <p:spPr>
          <a:xfrm>
            <a:off x="8541481" y="4930906"/>
            <a:ext cx="1600200" cy="1828800"/>
          </a:xfrm>
          <a:prstGeom prst="rect">
            <a:avLst/>
          </a:prstGeom>
        </p:spPr>
      </p:pic>
      <p:pic>
        <p:nvPicPr>
          <p:cNvPr id="14" name="Picture 13">
            <a:extLst>
              <a:ext uri="{FF2B5EF4-FFF2-40B4-BE49-F238E27FC236}">
                <a16:creationId xmlns:a16="http://schemas.microsoft.com/office/drawing/2014/main" xmlns="" id="{E9D5C72F-43D3-4577-BC0E-BEC6E7C84FA9}"/>
              </a:ext>
            </a:extLst>
          </p:cNvPr>
          <p:cNvPicPr>
            <a:picLocks noChangeAspect="1"/>
          </p:cNvPicPr>
          <p:nvPr/>
        </p:nvPicPr>
        <p:blipFill>
          <a:blip r:embed="rId4"/>
          <a:stretch>
            <a:fillRect/>
          </a:stretch>
        </p:blipFill>
        <p:spPr>
          <a:xfrm>
            <a:off x="4724400" y="147354"/>
            <a:ext cx="2514600" cy="1808408"/>
          </a:xfrm>
          <a:prstGeom prst="rect">
            <a:avLst/>
          </a:prstGeom>
        </p:spPr>
      </p:pic>
      <p:sp>
        <p:nvSpPr>
          <p:cNvPr id="4" name="Left Brace 3"/>
          <p:cNvSpPr/>
          <p:nvPr/>
        </p:nvSpPr>
        <p:spPr>
          <a:xfrm rot="16200000">
            <a:off x="5887668" y="269479"/>
            <a:ext cx="437942" cy="3335972"/>
          </a:xfrm>
          <a:prstGeom prst="leftBrace">
            <a:avLst>
              <a:gd name="adj1" fmla="val 35606"/>
              <a:gd name="adj2" fmla="val 50000"/>
            </a:avLst>
          </a:prstGeom>
          <a:noFill/>
          <a:ln w="38100" cap="flat" cmpd="sng" algn="ctr">
            <a:solidFill>
              <a:srgbClr val="FF0000"/>
            </a:solidFill>
            <a:prstDash val="solid"/>
          </a:ln>
          <a:effectLst/>
        </p:spPr>
        <p:txBody>
          <a:bodyPr rtlCol="0" anchor="ctr"/>
          <a:lstStyle/>
          <a:p>
            <a:pPr algn="ctr" defTabSz="914400">
              <a:defRPr/>
            </a:pPr>
            <a:endParaRPr lang="en-US" kern="0">
              <a:solidFill>
                <a:prstClr val="black"/>
              </a:solidFill>
              <a:latin typeface="Calibri"/>
            </a:endParaRPr>
          </a:p>
        </p:txBody>
      </p:sp>
      <p:pic>
        <p:nvPicPr>
          <p:cNvPr id="16" name="Picture 15">
            <a:extLst>
              <a:ext uri="{FF2B5EF4-FFF2-40B4-BE49-F238E27FC236}">
                <a16:creationId xmlns:a16="http://schemas.microsoft.com/office/drawing/2014/main" xmlns="" id="{AD233FC7-397A-416C-A57F-DD0E2023F33B}"/>
              </a:ext>
            </a:extLst>
          </p:cNvPr>
          <p:cNvPicPr>
            <a:picLocks noChangeAspect="1"/>
          </p:cNvPicPr>
          <p:nvPr/>
        </p:nvPicPr>
        <p:blipFill>
          <a:blip r:embed="rId5"/>
          <a:stretch>
            <a:fillRect/>
          </a:stretch>
        </p:blipFill>
        <p:spPr>
          <a:xfrm>
            <a:off x="5335114" y="2479742"/>
            <a:ext cx="1543050" cy="1448007"/>
          </a:xfrm>
          <a:prstGeom prst="rect">
            <a:avLst/>
          </a:prstGeom>
        </p:spPr>
      </p:pic>
    </p:spTree>
    <p:extLst>
      <p:ext uri="{BB962C8B-B14F-4D97-AF65-F5344CB8AC3E}">
        <p14:creationId xmlns:p14="http://schemas.microsoft.com/office/powerpoint/2010/main" val="109533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BC58F-882A-42F7-875F-C61D155E070E}"/>
              </a:ext>
            </a:extLst>
          </p:cNvPr>
          <p:cNvSpPr>
            <a:spLocks noGrp="1"/>
          </p:cNvSpPr>
          <p:nvPr>
            <p:ph type="title"/>
          </p:nvPr>
        </p:nvSpPr>
        <p:spPr/>
        <p:txBody>
          <a:bodyPr/>
          <a:lstStyle/>
          <a:p>
            <a:r>
              <a:rPr lang="en-US" dirty="0">
                <a:ea typeface="Calibri" panose="020F0502020204030204" pitchFamily="34" charset="0"/>
              </a:rPr>
              <a:t>CLOSED SESSION MOTION</a:t>
            </a:r>
            <a:br>
              <a:rPr lang="en-US" dirty="0">
                <a:ea typeface="Calibri" panose="020F0502020204030204" pitchFamily="34" charset="0"/>
              </a:rPr>
            </a:br>
            <a:r>
              <a:rPr lang="en-US" dirty="0">
                <a:ea typeface="Calibri" panose="020F0502020204030204" pitchFamily="34" charset="0"/>
              </a:rPr>
              <a:t>(most frequently used subsections)</a:t>
            </a:r>
            <a:endParaRPr lang="en-US" dirty="0"/>
          </a:p>
        </p:txBody>
      </p:sp>
      <p:sp>
        <p:nvSpPr>
          <p:cNvPr id="3" name="Content Placeholder 2">
            <a:extLst>
              <a:ext uri="{FF2B5EF4-FFF2-40B4-BE49-F238E27FC236}">
                <a16:creationId xmlns:a16="http://schemas.microsoft.com/office/drawing/2014/main" xmlns="" id="{98D047F8-9257-4772-96EC-99D5D96A9BFA}"/>
              </a:ext>
            </a:extLst>
          </p:cNvPr>
          <p:cNvSpPr>
            <a:spLocks noGrp="1"/>
          </p:cNvSpPr>
          <p:nvPr>
            <p:ph idx="1"/>
          </p:nvPr>
        </p:nvSpPr>
        <p:spPr/>
        <p:txBody>
          <a:bodyPr>
            <a:normAutofit lnSpcReduction="10000"/>
          </a:bodyPr>
          <a:lstStyle/>
          <a:p>
            <a:pPr lvl="0">
              <a:spcBef>
                <a:spcPts val="0"/>
              </a:spcBef>
              <a:spcAft>
                <a:spcPts val="0"/>
              </a:spcAft>
              <a:buClr>
                <a:schemeClr val="accent1">
                  <a:lumMod val="50000"/>
                </a:schemeClr>
              </a:buClr>
              <a:buSzPct val="100000"/>
              <a:buFont typeface="+mj-lt"/>
              <a:buAutoNum type="arabicPeriod" startAt="4"/>
            </a:pPr>
            <a:r>
              <a:rPr lang="en-US" dirty="0"/>
              <a:t>Under subsection (a)(3) to receive advice from the school Board Attorney regarding the following lawsuit(s): [list all lawsuits to be discussed];</a:t>
            </a:r>
          </a:p>
          <a:p>
            <a:pPr lvl="0">
              <a:spcBef>
                <a:spcPts val="0"/>
              </a:spcBef>
              <a:spcAft>
                <a:spcPts val="0"/>
              </a:spcAft>
              <a:buClr>
                <a:schemeClr val="accent1">
                  <a:lumMod val="50000"/>
                </a:schemeClr>
              </a:buClr>
              <a:buSzPct val="100000"/>
              <a:buFont typeface="+mj-lt"/>
              <a:buAutoNum type="arabicPeriod" startAt="4"/>
            </a:pPr>
            <a:endParaRPr lang="en-US" dirty="0"/>
          </a:p>
          <a:p>
            <a:pPr lvl="0">
              <a:spcBef>
                <a:spcPts val="0"/>
              </a:spcBef>
              <a:spcAft>
                <a:spcPts val="0"/>
              </a:spcAft>
              <a:buClr>
                <a:schemeClr val="accent1">
                  <a:lumMod val="50000"/>
                </a:schemeClr>
              </a:buClr>
              <a:buSzPct val="100000"/>
              <a:buFont typeface="+mj-lt"/>
              <a:buAutoNum type="arabicPeriod" startAt="4"/>
            </a:pPr>
            <a:r>
              <a:rPr lang="en-US" dirty="0"/>
              <a:t>Under subsection (a)(5) to discuss the acquisition of real property;</a:t>
            </a:r>
          </a:p>
          <a:p>
            <a:pPr lvl="0">
              <a:spcBef>
                <a:spcPts val="0"/>
              </a:spcBef>
              <a:spcAft>
                <a:spcPts val="0"/>
              </a:spcAft>
              <a:buClr>
                <a:schemeClr val="accent1">
                  <a:lumMod val="50000"/>
                </a:schemeClr>
              </a:buClr>
              <a:buSzPct val="100000"/>
              <a:buFont typeface="+mj-lt"/>
              <a:buAutoNum type="arabicPeriod" startAt="4"/>
            </a:pPr>
            <a:endParaRPr lang="en-US" dirty="0"/>
          </a:p>
          <a:p>
            <a:pPr lvl="0">
              <a:spcBef>
                <a:spcPts val="0"/>
              </a:spcBef>
              <a:spcAft>
                <a:spcPts val="0"/>
              </a:spcAft>
              <a:buClr>
                <a:schemeClr val="accent1">
                  <a:lumMod val="50000"/>
                </a:schemeClr>
              </a:buClr>
              <a:buSzPct val="100000"/>
              <a:buFont typeface="+mj-lt"/>
              <a:buAutoNum type="arabicPeriod" startAt="4"/>
            </a:pPr>
            <a:r>
              <a:rPr lang="en-US" dirty="0"/>
              <a:t>Under subsection (a)(5) to discuss the terms of a contract for employment; [includes discussing contract terms for new employees]</a:t>
            </a:r>
          </a:p>
          <a:p>
            <a:pPr lvl="0">
              <a:spcBef>
                <a:spcPts val="0"/>
              </a:spcBef>
              <a:spcAft>
                <a:spcPts val="0"/>
              </a:spcAft>
              <a:buClr>
                <a:schemeClr val="accent1">
                  <a:lumMod val="50000"/>
                </a:schemeClr>
              </a:buClr>
              <a:buSzPct val="100000"/>
              <a:buFont typeface="+mj-lt"/>
              <a:buAutoNum type="arabicPeriod" startAt="4"/>
            </a:pPr>
            <a:endParaRPr lang="en-US" dirty="0"/>
          </a:p>
          <a:p>
            <a:pPr lvl="0">
              <a:spcBef>
                <a:spcPts val="0"/>
              </a:spcBef>
              <a:spcAft>
                <a:spcPts val="0"/>
              </a:spcAft>
              <a:buClr>
                <a:schemeClr val="accent1">
                  <a:lumMod val="50000"/>
                </a:schemeClr>
              </a:buClr>
              <a:buSzPct val="100000"/>
              <a:buFont typeface="+mj-lt"/>
              <a:buAutoNum type="arabicPeriod" startAt="4"/>
            </a:pPr>
            <a:r>
              <a:rPr lang="en-US" dirty="0"/>
              <a:t>Under subsection (a)(6) to hear a complaint or grievance, by or against an employee.</a:t>
            </a:r>
          </a:p>
          <a:p>
            <a:endParaRPr lang="en-US" dirty="0"/>
          </a:p>
        </p:txBody>
      </p:sp>
    </p:spTree>
    <p:extLst>
      <p:ext uri="{BB962C8B-B14F-4D97-AF65-F5344CB8AC3E}">
        <p14:creationId xmlns:p14="http://schemas.microsoft.com/office/powerpoint/2010/main" val="356322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BC58F-882A-42F7-875F-C61D155E070E}"/>
              </a:ext>
            </a:extLst>
          </p:cNvPr>
          <p:cNvSpPr>
            <a:spLocks noGrp="1"/>
          </p:cNvSpPr>
          <p:nvPr>
            <p:ph type="title"/>
          </p:nvPr>
        </p:nvSpPr>
        <p:spPr/>
        <p:txBody>
          <a:bodyPr/>
          <a:lstStyle/>
          <a:p>
            <a:r>
              <a:rPr lang="en-US" dirty="0">
                <a:ea typeface="Calibri" panose="020F0502020204030204" pitchFamily="34" charset="0"/>
              </a:rPr>
              <a:t>CLOSED SESSION MOTION</a:t>
            </a:r>
            <a:br>
              <a:rPr lang="en-US" dirty="0">
                <a:ea typeface="Calibri" panose="020F0502020204030204" pitchFamily="34" charset="0"/>
              </a:rPr>
            </a:br>
            <a:r>
              <a:rPr lang="en-US" dirty="0">
                <a:ea typeface="Calibri" panose="020F0502020204030204" pitchFamily="34" charset="0"/>
              </a:rPr>
              <a:t>(most frequently used subsections)</a:t>
            </a:r>
            <a:endParaRPr lang="en-US" dirty="0"/>
          </a:p>
        </p:txBody>
      </p:sp>
      <p:sp>
        <p:nvSpPr>
          <p:cNvPr id="3" name="Content Placeholder 2">
            <a:extLst>
              <a:ext uri="{FF2B5EF4-FFF2-40B4-BE49-F238E27FC236}">
                <a16:creationId xmlns:a16="http://schemas.microsoft.com/office/drawing/2014/main" xmlns="" id="{98D047F8-9257-4772-96EC-99D5D96A9BFA}"/>
              </a:ext>
            </a:extLst>
          </p:cNvPr>
          <p:cNvSpPr>
            <a:spLocks noGrp="1"/>
          </p:cNvSpPr>
          <p:nvPr>
            <p:ph idx="1"/>
          </p:nvPr>
        </p:nvSpPr>
        <p:spPr/>
        <p:txBody>
          <a:bodyPr/>
          <a:lstStyle/>
          <a:p>
            <a:pPr marL="0" indent="0">
              <a:buNone/>
            </a:pPr>
            <a:r>
              <a:rPr lang="en-US" dirty="0"/>
              <a:t>Sample motion when closed session involves student issues, personnel issues, and attorney updates:</a:t>
            </a:r>
          </a:p>
          <a:p>
            <a:pPr marL="346075" indent="0">
              <a:buNone/>
            </a:pPr>
            <a:r>
              <a:rPr lang="en-US" dirty="0"/>
              <a:t> </a:t>
            </a:r>
            <a:r>
              <a:rPr lang="en-US" i="1" dirty="0"/>
              <a:t>I move that the Board of Education go into closed session pursuant to G.S. § 143.318.11 for the following purposes:  under subsection (a)(1) to prevent the disclosure of privileged or confidential student information pursuant to 20 U.S.C. 1232g (FERPA) and G.S. § 115C-402(e); under subsection (a)(1) to prevent the disclosure of privileged or confidential personnel information pursuant to G.S. § 115C-319-321; and under subsection (a)(3) to discuss matters protected by the attorney-client privilege.  </a:t>
            </a:r>
            <a:endParaRPr lang="en-US" dirty="0"/>
          </a:p>
          <a:p>
            <a:endParaRPr lang="en-US" dirty="0"/>
          </a:p>
        </p:txBody>
      </p:sp>
    </p:spTree>
    <p:extLst>
      <p:ext uri="{BB962C8B-B14F-4D97-AF65-F5344CB8AC3E}">
        <p14:creationId xmlns:p14="http://schemas.microsoft.com/office/powerpoint/2010/main" val="85399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FF2FB7-32F4-4D32-AD98-A81B2E54FAFB}"/>
              </a:ext>
            </a:extLst>
          </p:cNvPr>
          <p:cNvSpPr>
            <a:spLocks noGrp="1"/>
          </p:cNvSpPr>
          <p:nvPr>
            <p:ph type="title"/>
          </p:nvPr>
        </p:nvSpPr>
        <p:spPr/>
        <p:txBody>
          <a:bodyPr/>
          <a:lstStyle/>
          <a:p>
            <a:r>
              <a:rPr lang="en-US" dirty="0"/>
              <a:t>TOP TEN THINGS EVERY GOOD BOARD CHAIR KNOWS</a:t>
            </a:r>
          </a:p>
        </p:txBody>
      </p:sp>
      <p:sp>
        <p:nvSpPr>
          <p:cNvPr id="3" name="Content Placeholder 2">
            <a:extLst>
              <a:ext uri="{FF2B5EF4-FFF2-40B4-BE49-F238E27FC236}">
                <a16:creationId xmlns:a16="http://schemas.microsoft.com/office/drawing/2014/main" xmlns="" id="{5E75F2CF-B8C2-4B28-B707-284DDDAA7EC4}"/>
              </a:ext>
            </a:extLst>
          </p:cNvPr>
          <p:cNvSpPr>
            <a:spLocks noGrp="1"/>
          </p:cNvSpPr>
          <p:nvPr>
            <p:ph idx="1"/>
          </p:nvPr>
        </p:nvSpPr>
        <p:spPr>
          <a:xfrm>
            <a:off x="1484310" y="1767190"/>
            <a:ext cx="10018713" cy="4944895"/>
          </a:xfrm>
        </p:spPr>
        <p:txBody>
          <a:bodyPr>
            <a:normAutofit lnSpcReduction="10000"/>
          </a:bodyPr>
          <a:lstStyle/>
          <a:p>
            <a:pPr marL="690563" indent="-690563">
              <a:spcBef>
                <a:spcPts val="0"/>
              </a:spcBef>
              <a:spcAft>
                <a:spcPts val="0"/>
              </a:spcAft>
              <a:buClrTx/>
              <a:buSzPct val="100000"/>
              <a:buAutoNum type="arabicPeriod" startAt="10"/>
            </a:pPr>
            <a:r>
              <a:rPr lang="en-US" dirty="0"/>
              <a:t>The Chairman makes sure that decisions are made by the Board at official Board meetings.</a:t>
            </a:r>
          </a:p>
          <a:p>
            <a:pPr marL="690563" indent="-690563">
              <a:spcBef>
                <a:spcPts val="0"/>
              </a:spcBef>
              <a:spcAft>
                <a:spcPts val="0"/>
              </a:spcAft>
              <a:buAutoNum type="arabicPeriod" startAt="10"/>
            </a:pPr>
            <a:endParaRPr lang="en-US" dirty="0"/>
          </a:p>
          <a:p>
            <a:pPr marL="690563" indent="-690563">
              <a:spcBef>
                <a:spcPts val="0"/>
              </a:spcBef>
              <a:spcAft>
                <a:spcPts val="0"/>
              </a:spcAft>
              <a:buNone/>
            </a:pPr>
            <a:r>
              <a:rPr lang="en-US" dirty="0"/>
              <a:t> 9.	On any item requiring immediate action at a meeting, a motion and second should be received before discussion.</a:t>
            </a:r>
          </a:p>
          <a:p>
            <a:pPr marL="690563" indent="-690563">
              <a:spcBef>
                <a:spcPts val="0"/>
              </a:spcBef>
              <a:spcAft>
                <a:spcPts val="0"/>
              </a:spcAft>
              <a:buNone/>
            </a:pPr>
            <a:endParaRPr lang="en-US" dirty="0"/>
          </a:p>
          <a:p>
            <a:pPr marL="690563" indent="-690563">
              <a:spcBef>
                <a:spcPts val="0"/>
              </a:spcBef>
              <a:spcAft>
                <a:spcPts val="0"/>
              </a:spcAft>
              <a:buNone/>
            </a:pPr>
            <a:r>
              <a:rPr lang="en-US" dirty="0"/>
              <a:t> 8.	The Chairman welcomes folks for public comment and reminds them to be respectful.</a:t>
            </a:r>
          </a:p>
          <a:p>
            <a:pPr marL="690563" indent="-690563">
              <a:spcBef>
                <a:spcPts val="0"/>
              </a:spcBef>
              <a:spcAft>
                <a:spcPts val="0"/>
              </a:spcAft>
              <a:buNone/>
            </a:pPr>
            <a:endParaRPr lang="en-US" dirty="0"/>
          </a:p>
          <a:p>
            <a:pPr marL="690563" indent="-690563">
              <a:spcBef>
                <a:spcPts val="0"/>
              </a:spcBef>
              <a:spcAft>
                <a:spcPts val="0"/>
              </a:spcAft>
              <a:buNone/>
            </a:pPr>
            <a:r>
              <a:rPr lang="en-US" dirty="0"/>
              <a:t> 7.	The Chairman reminds speakers </a:t>
            </a:r>
            <a:r>
              <a:rPr lang="en-US" u="sng" dirty="0"/>
              <a:t>before</a:t>
            </a:r>
            <a:r>
              <a:rPr lang="en-US" dirty="0"/>
              <a:t> public comments begins that complaints about individual employees need to be directed to the school administration before the Board will consider accepting public comment on the issue because we have a process to follow.</a:t>
            </a:r>
          </a:p>
          <a:p>
            <a:endParaRPr lang="en-US" dirty="0"/>
          </a:p>
        </p:txBody>
      </p:sp>
    </p:spTree>
    <p:extLst>
      <p:ext uri="{BB962C8B-B14F-4D97-AF65-F5344CB8AC3E}">
        <p14:creationId xmlns:p14="http://schemas.microsoft.com/office/powerpoint/2010/main" val="300138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FF2FB7-32F4-4D32-AD98-A81B2E54FAFB}"/>
              </a:ext>
            </a:extLst>
          </p:cNvPr>
          <p:cNvSpPr>
            <a:spLocks noGrp="1"/>
          </p:cNvSpPr>
          <p:nvPr>
            <p:ph type="title"/>
          </p:nvPr>
        </p:nvSpPr>
        <p:spPr/>
        <p:txBody>
          <a:bodyPr/>
          <a:lstStyle/>
          <a:p>
            <a:r>
              <a:rPr lang="en-US" dirty="0"/>
              <a:t>TOP TEN THINGS EVERY GOOD BOARD CHAIR KNOWS</a:t>
            </a:r>
          </a:p>
        </p:txBody>
      </p:sp>
      <p:sp>
        <p:nvSpPr>
          <p:cNvPr id="3" name="Content Placeholder 2">
            <a:extLst>
              <a:ext uri="{FF2B5EF4-FFF2-40B4-BE49-F238E27FC236}">
                <a16:creationId xmlns:a16="http://schemas.microsoft.com/office/drawing/2014/main" xmlns="" id="{5E75F2CF-B8C2-4B28-B707-284DDDAA7EC4}"/>
              </a:ext>
            </a:extLst>
          </p:cNvPr>
          <p:cNvSpPr>
            <a:spLocks noGrp="1"/>
          </p:cNvSpPr>
          <p:nvPr>
            <p:ph idx="1"/>
          </p:nvPr>
        </p:nvSpPr>
        <p:spPr/>
        <p:txBody>
          <a:bodyPr/>
          <a:lstStyle/>
          <a:p>
            <a:pPr marL="690563" indent="-690563">
              <a:spcBef>
                <a:spcPts val="0"/>
              </a:spcBef>
              <a:spcAft>
                <a:spcPts val="0"/>
              </a:spcAft>
              <a:buNone/>
            </a:pPr>
            <a:r>
              <a:rPr lang="en-US" dirty="0"/>
              <a:t>6.	The Chairman makes sure all other members have spoken before he weighs-in.</a:t>
            </a:r>
          </a:p>
          <a:p>
            <a:pPr marL="690563" indent="-690563">
              <a:spcBef>
                <a:spcPts val="0"/>
              </a:spcBef>
              <a:spcAft>
                <a:spcPts val="0"/>
              </a:spcAft>
              <a:buNone/>
            </a:pPr>
            <a:endParaRPr lang="en-US" dirty="0"/>
          </a:p>
          <a:p>
            <a:pPr marL="690563" indent="-690563">
              <a:spcBef>
                <a:spcPts val="0"/>
              </a:spcBef>
              <a:spcAft>
                <a:spcPts val="0"/>
              </a:spcAft>
              <a:buNone/>
            </a:pPr>
            <a:r>
              <a:rPr lang="en-US" dirty="0"/>
              <a:t>5.	The Chairman knows what can and cannot be discussed in closed session. </a:t>
            </a:r>
          </a:p>
          <a:p>
            <a:pPr marL="690563" indent="-690563">
              <a:spcBef>
                <a:spcPts val="0"/>
              </a:spcBef>
              <a:spcAft>
                <a:spcPts val="0"/>
              </a:spcAft>
              <a:buNone/>
            </a:pPr>
            <a:endParaRPr lang="en-US" dirty="0"/>
          </a:p>
          <a:p>
            <a:pPr marL="690563" indent="-690563">
              <a:spcBef>
                <a:spcPts val="0"/>
              </a:spcBef>
              <a:spcAft>
                <a:spcPts val="0"/>
              </a:spcAft>
              <a:buNone/>
            </a:pPr>
            <a:r>
              <a:rPr lang="en-US" dirty="0"/>
              <a:t>4.	When the Chairman speaks to County Commissioners, the media, and others he speaks for the Board and should be clear if his personal views differ from the majority.</a:t>
            </a:r>
          </a:p>
          <a:p>
            <a:pPr marL="690563" indent="-690563">
              <a:spcBef>
                <a:spcPts val="0"/>
              </a:spcBef>
              <a:spcAft>
                <a:spcPts val="0"/>
              </a:spcAft>
              <a:buNone/>
            </a:pPr>
            <a:endParaRPr lang="en-US" dirty="0"/>
          </a:p>
          <a:p>
            <a:pPr marL="690563" indent="-690563">
              <a:spcBef>
                <a:spcPts val="0"/>
              </a:spcBef>
              <a:spcAft>
                <a:spcPts val="0"/>
              </a:spcAft>
              <a:buNone/>
            </a:pPr>
            <a:r>
              <a:rPr lang="en-US" dirty="0"/>
              <a:t>3.	The Board acts as a group not as individuals.</a:t>
            </a:r>
          </a:p>
          <a:p>
            <a:pPr marL="690563" indent="-690563">
              <a:buNone/>
            </a:pPr>
            <a:endParaRPr lang="en-US" dirty="0"/>
          </a:p>
          <a:p>
            <a:endParaRPr lang="en-US" dirty="0"/>
          </a:p>
        </p:txBody>
      </p:sp>
    </p:spTree>
    <p:extLst>
      <p:ext uri="{BB962C8B-B14F-4D97-AF65-F5344CB8AC3E}">
        <p14:creationId xmlns:p14="http://schemas.microsoft.com/office/powerpoint/2010/main" val="36671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FF2FB7-32F4-4D32-AD98-A81B2E54FAFB}"/>
              </a:ext>
            </a:extLst>
          </p:cNvPr>
          <p:cNvSpPr>
            <a:spLocks noGrp="1"/>
          </p:cNvSpPr>
          <p:nvPr>
            <p:ph type="title"/>
          </p:nvPr>
        </p:nvSpPr>
        <p:spPr/>
        <p:txBody>
          <a:bodyPr/>
          <a:lstStyle/>
          <a:p>
            <a:r>
              <a:rPr lang="en-US" dirty="0"/>
              <a:t>TOP TEN THINGS EVERY GOOD BOARD CHAIR KNOWS</a:t>
            </a:r>
          </a:p>
        </p:txBody>
      </p:sp>
      <p:sp>
        <p:nvSpPr>
          <p:cNvPr id="3" name="Content Placeholder 2">
            <a:extLst>
              <a:ext uri="{FF2B5EF4-FFF2-40B4-BE49-F238E27FC236}">
                <a16:creationId xmlns:a16="http://schemas.microsoft.com/office/drawing/2014/main" xmlns="" id="{5E75F2CF-B8C2-4B28-B707-284DDDAA7EC4}"/>
              </a:ext>
            </a:extLst>
          </p:cNvPr>
          <p:cNvSpPr>
            <a:spLocks noGrp="1"/>
          </p:cNvSpPr>
          <p:nvPr>
            <p:ph idx="1"/>
          </p:nvPr>
        </p:nvSpPr>
        <p:spPr/>
        <p:txBody>
          <a:bodyPr/>
          <a:lstStyle/>
          <a:p>
            <a:pPr marL="690563" indent="-690563">
              <a:spcBef>
                <a:spcPts val="0"/>
              </a:spcBef>
              <a:spcAft>
                <a:spcPts val="0"/>
              </a:spcAft>
              <a:buNone/>
            </a:pPr>
            <a:r>
              <a:rPr lang="en-US" dirty="0"/>
              <a:t>2.	The Chairman ensures that all personnel matters are referred to the Superintendent for investigation, recommendation or action.</a:t>
            </a:r>
          </a:p>
          <a:p>
            <a:pPr marL="690563" indent="-690563">
              <a:spcBef>
                <a:spcPts val="0"/>
              </a:spcBef>
              <a:spcAft>
                <a:spcPts val="0"/>
              </a:spcAft>
              <a:buNone/>
            </a:pPr>
            <a:endParaRPr lang="en-US" dirty="0"/>
          </a:p>
          <a:p>
            <a:pPr marL="690563" indent="-690563">
              <a:spcBef>
                <a:spcPts val="0"/>
              </a:spcBef>
              <a:spcAft>
                <a:spcPts val="0"/>
              </a:spcAft>
              <a:buNone/>
            </a:pPr>
            <a:r>
              <a:rPr lang="en-US" dirty="0"/>
              <a:t>1.	The Chairman immediately notifies the Superintendent of any concerns that Board members have to prevent small problems from becoming bigger problems. </a:t>
            </a:r>
          </a:p>
          <a:p>
            <a:pPr marL="690563" indent="-690563">
              <a:buNone/>
            </a:pPr>
            <a:endParaRPr lang="en-US" dirty="0"/>
          </a:p>
          <a:p>
            <a:endParaRPr lang="en-US" dirty="0"/>
          </a:p>
        </p:txBody>
      </p:sp>
    </p:spTree>
    <p:extLst>
      <p:ext uri="{BB962C8B-B14F-4D97-AF65-F5344CB8AC3E}">
        <p14:creationId xmlns:p14="http://schemas.microsoft.com/office/powerpoint/2010/main" val="65086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181600" y="228600"/>
            <a:ext cx="1828800" cy="369332"/>
          </a:xfrm>
          <a:prstGeom prst="rect">
            <a:avLst/>
          </a:prstGeom>
          <a:noFill/>
        </p:spPr>
        <p:txBody>
          <a:bodyPr wrap="square" rtlCol="0">
            <a:spAutoFit/>
          </a:bodyPr>
          <a:lstStyle/>
          <a:p>
            <a:pPr algn="ctr"/>
            <a:r>
              <a:rPr lang="en-US" b="1" dirty="0">
                <a:latin typeface="Aharoni" pitchFamily="2" charset="-79"/>
                <a:cs typeface="Aharoni" pitchFamily="2" charset="-79"/>
              </a:rPr>
              <a:t>ALLEGATION</a:t>
            </a:r>
          </a:p>
        </p:txBody>
      </p:sp>
      <p:sp>
        <p:nvSpPr>
          <p:cNvPr id="10" name="TextBox 9"/>
          <p:cNvSpPr txBox="1"/>
          <p:nvPr/>
        </p:nvSpPr>
        <p:spPr>
          <a:xfrm>
            <a:off x="1981200" y="914401"/>
            <a:ext cx="1600200" cy="646331"/>
          </a:xfrm>
          <a:prstGeom prst="rect">
            <a:avLst/>
          </a:prstGeom>
          <a:noFill/>
        </p:spPr>
        <p:txBody>
          <a:bodyPr wrap="square" rtlCol="0">
            <a:spAutoFit/>
          </a:bodyPr>
          <a:lstStyle/>
          <a:p>
            <a:pPr algn="ctr"/>
            <a:r>
              <a:rPr lang="en-US" dirty="0"/>
              <a:t>Reportable</a:t>
            </a:r>
          </a:p>
          <a:p>
            <a:pPr algn="ctr"/>
            <a:r>
              <a:rPr lang="en-US" dirty="0"/>
              <a:t>Offense?</a:t>
            </a:r>
          </a:p>
        </p:txBody>
      </p:sp>
      <p:sp>
        <p:nvSpPr>
          <p:cNvPr id="11" name="TextBox 10"/>
          <p:cNvSpPr txBox="1"/>
          <p:nvPr/>
        </p:nvSpPr>
        <p:spPr>
          <a:xfrm>
            <a:off x="5257800" y="914401"/>
            <a:ext cx="1676400" cy="646331"/>
          </a:xfrm>
          <a:prstGeom prst="rect">
            <a:avLst/>
          </a:prstGeom>
          <a:noFill/>
        </p:spPr>
        <p:txBody>
          <a:bodyPr wrap="square" rtlCol="0">
            <a:spAutoFit/>
          </a:bodyPr>
          <a:lstStyle/>
          <a:p>
            <a:pPr algn="ctr"/>
            <a:r>
              <a:rPr lang="en-US" dirty="0"/>
              <a:t>Other Serious</a:t>
            </a:r>
          </a:p>
          <a:p>
            <a:pPr algn="ctr"/>
            <a:r>
              <a:rPr lang="en-US" dirty="0"/>
              <a:t>Crimes</a:t>
            </a:r>
          </a:p>
        </p:txBody>
      </p:sp>
      <p:sp>
        <p:nvSpPr>
          <p:cNvPr id="12" name="TextBox 11"/>
          <p:cNvSpPr txBox="1"/>
          <p:nvPr/>
        </p:nvSpPr>
        <p:spPr>
          <a:xfrm>
            <a:off x="8686800" y="914401"/>
            <a:ext cx="1447800" cy="646331"/>
          </a:xfrm>
          <a:prstGeom prst="rect">
            <a:avLst/>
          </a:prstGeom>
          <a:noFill/>
        </p:spPr>
        <p:txBody>
          <a:bodyPr wrap="square" rtlCol="0">
            <a:spAutoFit/>
          </a:bodyPr>
          <a:lstStyle/>
          <a:p>
            <a:pPr algn="ctr"/>
            <a:r>
              <a:rPr lang="en-US" dirty="0"/>
              <a:t>Other Misconduct</a:t>
            </a:r>
          </a:p>
        </p:txBody>
      </p:sp>
      <p:sp>
        <p:nvSpPr>
          <p:cNvPr id="13" name="TextBox 12"/>
          <p:cNvSpPr txBox="1"/>
          <p:nvPr/>
        </p:nvSpPr>
        <p:spPr>
          <a:xfrm>
            <a:off x="3429000" y="1600201"/>
            <a:ext cx="1981200" cy="646331"/>
          </a:xfrm>
          <a:prstGeom prst="rect">
            <a:avLst/>
          </a:prstGeom>
          <a:noFill/>
        </p:spPr>
        <p:txBody>
          <a:bodyPr wrap="square" rtlCol="0">
            <a:spAutoFit/>
          </a:bodyPr>
          <a:lstStyle/>
          <a:p>
            <a:r>
              <a:rPr lang="en-US" dirty="0"/>
              <a:t>Consultation w/ Law Enforcement</a:t>
            </a:r>
          </a:p>
        </p:txBody>
      </p:sp>
      <p:sp>
        <p:nvSpPr>
          <p:cNvPr id="14" name="TextBox 13"/>
          <p:cNvSpPr txBox="1"/>
          <p:nvPr/>
        </p:nvSpPr>
        <p:spPr>
          <a:xfrm>
            <a:off x="6934200" y="2514600"/>
            <a:ext cx="2590800" cy="923330"/>
          </a:xfrm>
          <a:prstGeom prst="rect">
            <a:avLst/>
          </a:prstGeom>
          <a:noFill/>
        </p:spPr>
        <p:txBody>
          <a:bodyPr wrap="square" rtlCol="0">
            <a:spAutoFit/>
          </a:bodyPr>
          <a:lstStyle/>
          <a:p>
            <a:pPr algn="ctr"/>
            <a:r>
              <a:rPr lang="en-US" dirty="0"/>
              <a:t>Conduct Initial Investigation Interviews</a:t>
            </a:r>
          </a:p>
          <a:p>
            <a:pPr algn="ctr"/>
            <a:r>
              <a:rPr lang="en-US" dirty="0"/>
              <a:t>(Suspension with Pay)</a:t>
            </a:r>
          </a:p>
        </p:txBody>
      </p:sp>
      <p:sp>
        <p:nvSpPr>
          <p:cNvPr id="15" name="TextBox 14"/>
          <p:cNvSpPr txBox="1"/>
          <p:nvPr/>
        </p:nvSpPr>
        <p:spPr>
          <a:xfrm>
            <a:off x="2667000" y="2590800"/>
            <a:ext cx="2667000" cy="923330"/>
          </a:xfrm>
          <a:prstGeom prst="rect">
            <a:avLst/>
          </a:prstGeom>
          <a:noFill/>
        </p:spPr>
        <p:txBody>
          <a:bodyPr wrap="square" rtlCol="0">
            <a:spAutoFit/>
          </a:bodyPr>
          <a:lstStyle/>
          <a:p>
            <a:pPr algn="ctr"/>
            <a:r>
              <a:rPr lang="en-US" dirty="0"/>
              <a:t>Allow Law Enforcement </a:t>
            </a:r>
          </a:p>
          <a:p>
            <a:pPr algn="ctr"/>
            <a:r>
              <a:rPr lang="en-US" dirty="0"/>
              <a:t>to Investigate</a:t>
            </a:r>
          </a:p>
          <a:p>
            <a:pPr algn="ctr"/>
            <a:r>
              <a:rPr lang="en-US" dirty="0"/>
              <a:t>(Suspension with Pay)</a:t>
            </a:r>
          </a:p>
        </p:txBody>
      </p:sp>
      <p:sp>
        <p:nvSpPr>
          <p:cNvPr id="34" name="TextBox 33"/>
          <p:cNvSpPr txBox="1"/>
          <p:nvPr/>
        </p:nvSpPr>
        <p:spPr>
          <a:xfrm>
            <a:off x="5867400" y="2819400"/>
            <a:ext cx="533400" cy="369332"/>
          </a:xfrm>
          <a:prstGeom prst="rect">
            <a:avLst/>
          </a:prstGeom>
          <a:noFill/>
        </p:spPr>
        <p:txBody>
          <a:bodyPr wrap="square" rtlCol="0">
            <a:spAutoFit/>
          </a:bodyPr>
          <a:lstStyle/>
          <a:p>
            <a:r>
              <a:rPr lang="en-US" dirty="0"/>
              <a:t>OR</a:t>
            </a:r>
          </a:p>
        </p:txBody>
      </p:sp>
      <p:cxnSp>
        <p:nvCxnSpPr>
          <p:cNvPr id="50" name="Straight Arrow Connector 49"/>
          <p:cNvCxnSpPr/>
          <p:nvPr/>
        </p:nvCxnSpPr>
        <p:spPr>
          <a:xfrm rot="5400000">
            <a:off x="8648700" y="1714500"/>
            <a:ext cx="762000" cy="533400"/>
          </a:xfrm>
          <a:prstGeom prst="straightConnector1">
            <a:avLst/>
          </a:prstGeom>
          <a:ln w="25400" cmpd="sng">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419600" y="3657600"/>
            <a:ext cx="3429000" cy="369332"/>
          </a:xfrm>
          <a:prstGeom prst="rect">
            <a:avLst/>
          </a:prstGeom>
          <a:noFill/>
        </p:spPr>
        <p:txBody>
          <a:bodyPr wrap="square" rtlCol="0">
            <a:spAutoFit/>
          </a:bodyPr>
          <a:lstStyle/>
          <a:p>
            <a:pPr algn="ctr"/>
            <a:r>
              <a:rPr lang="en-US" dirty="0"/>
              <a:t>Superintendent’s Investigation</a:t>
            </a:r>
          </a:p>
        </p:txBody>
      </p:sp>
      <p:sp>
        <p:nvSpPr>
          <p:cNvPr id="74" name="TextBox 73"/>
          <p:cNvSpPr txBox="1"/>
          <p:nvPr/>
        </p:nvSpPr>
        <p:spPr>
          <a:xfrm>
            <a:off x="1905000" y="4648201"/>
            <a:ext cx="2667000" cy="1384995"/>
          </a:xfrm>
          <a:prstGeom prst="rect">
            <a:avLst/>
          </a:prstGeom>
          <a:noFill/>
        </p:spPr>
        <p:txBody>
          <a:bodyPr wrap="square" rtlCol="0">
            <a:spAutoFit/>
          </a:bodyPr>
          <a:lstStyle/>
          <a:p>
            <a:pPr marL="119063" indent="-119063"/>
            <a:r>
              <a:rPr lang="en-US" sz="1400" b="1" dirty="0"/>
              <a:t>Board’s Role:</a:t>
            </a:r>
          </a:p>
          <a:p>
            <a:pPr marL="119063" indent="-119063">
              <a:buFont typeface="Arial" pitchFamily="34" charset="0"/>
              <a:buChar char="•"/>
            </a:pPr>
            <a:r>
              <a:rPr lang="en-US" sz="1400" dirty="0"/>
              <a:t>Refer Complaints to Superintendent</a:t>
            </a:r>
          </a:p>
          <a:p>
            <a:pPr marL="119063" indent="-119063">
              <a:buFont typeface="Arial" pitchFamily="34" charset="0"/>
              <a:buChar char="•"/>
            </a:pPr>
            <a:r>
              <a:rPr lang="en-US" sz="1400" dirty="0"/>
              <a:t>“Stay out of it”</a:t>
            </a:r>
          </a:p>
          <a:p>
            <a:pPr marL="119063" indent="-119063">
              <a:buFont typeface="Arial" pitchFamily="34" charset="0"/>
              <a:buChar char="•"/>
            </a:pPr>
            <a:r>
              <a:rPr lang="en-US" sz="1400" dirty="0"/>
              <a:t>Superintendent Cannot </a:t>
            </a:r>
          </a:p>
          <a:p>
            <a:pPr marL="119063" indent="-119063"/>
            <a:r>
              <a:rPr lang="en-US" sz="1400" dirty="0"/>
              <a:t>	“Pre-Flight” Decisions</a:t>
            </a:r>
          </a:p>
        </p:txBody>
      </p:sp>
      <p:sp>
        <p:nvSpPr>
          <p:cNvPr id="75" name="TextBox 74"/>
          <p:cNvSpPr txBox="1"/>
          <p:nvPr/>
        </p:nvSpPr>
        <p:spPr>
          <a:xfrm>
            <a:off x="4724400" y="4648201"/>
            <a:ext cx="2743200" cy="1384995"/>
          </a:xfrm>
          <a:prstGeom prst="rect">
            <a:avLst/>
          </a:prstGeom>
          <a:noFill/>
        </p:spPr>
        <p:txBody>
          <a:bodyPr wrap="square" rtlCol="0">
            <a:spAutoFit/>
          </a:bodyPr>
          <a:lstStyle/>
          <a:p>
            <a:pPr marL="225425" indent="-225425">
              <a:buFont typeface="Arial" pitchFamily="34" charset="0"/>
              <a:buChar char="•"/>
            </a:pPr>
            <a:r>
              <a:rPr lang="en-US" sz="1400" dirty="0"/>
              <a:t>Coordinate with Law Enforcement if needed</a:t>
            </a:r>
          </a:p>
          <a:p>
            <a:pPr marL="225425" indent="-225425">
              <a:buFont typeface="Arial" pitchFamily="34" charset="0"/>
              <a:buChar char="•"/>
            </a:pPr>
            <a:r>
              <a:rPr lang="en-US" sz="1400" dirty="0"/>
              <a:t>Interview witnesses/collect documents</a:t>
            </a:r>
          </a:p>
          <a:p>
            <a:pPr marL="225425" indent="-225425">
              <a:buFont typeface="Arial" pitchFamily="34" charset="0"/>
              <a:buChar char="•"/>
            </a:pPr>
            <a:r>
              <a:rPr lang="en-US" sz="1400" dirty="0"/>
              <a:t>Formal Notice of Charges (drafted by School Attorney)</a:t>
            </a:r>
          </a:p>
        </p:txBody>
      </p:sp>
      <p:sp>
        <p:nvSpPr>
          <p:cNvPr id="76" name="TextBox 75"/>
          <p:cNvSpPr txBox="1"/>
          <p:nvPr/>
        </p:nvSpPr>
        <p:spPr>
          <a:xfrm>
            <a:off x="8305800" y="4648200"/>
            <a:ext cx="2133600" cy="738664"/>
          </a:xfrm>
          <a:prstGeom prst="rect">
            <a:avLst/>
          </a:prstGeom>
          <a:noFill/>
        </p:spPr>
        <p:txBody>
          <a:bodyPr wrap="square" rtlCol="0">
            <a:spAutoFit/>
          </a:bodyPr>
          <a:lstStyle/>
          <a:p>
            <a:pPr marL="119063" indent="-119063"/>
            <a:r>
              <a:rPr lang="en-US" sz="1400" dirty="0"/>
              <a:t>Negotiate Resignation </a:t>
            </a:r>
          </a:p>
          <a:p>
            <a:pPr marL="225425" indent="-225425"/>
            <a:r>
              <a:rPr lang="en-US" sz="1400" dirty="0"/>
              <a:t>(with involvement of </a:t>
            </a:r>
          </a:p>
          <a:p>
            <a:pPr marL="225425" indent="-225425"/>
            <a:r>
              <a:rPr lang="en-US" sz="1400" dirty="0"/>
              <a:t>School Attorney)</a:t>
            </a:r>
          </a:p>
        </p:txBody>
      </p:sp>
      <p:sp>
        <p:nvSpPr>
          <p:cNvPr id="92" name="TextBox 91"/>
          <p:cNvSpPr txBox="1"/>
          <p:nvPr/>
        </p:nvSpPr>
        <p:spPr>
          <a:xfrm>
            <a:off x="3581400" y="6172201"/>
            <a:ext cx="5105400" cy="584775"/>
          </a:xfrm>
          <a:prstGeom prst="rect">
            <a:avLst/>
          </a:prstGeom>
          <a:noFill/>
        </p:spPr>
        <p:txBody>
          <a:bodyPr wrap="square" rtlCol="0">
            <a:spAutoFit/>
          </a:bodyPr>
          <a:lstStyle/>
          <a:p>
            <a:r>
              <a:rPr lang="en-US" dirty="0"/>
              <a:t>Recommendation for Suspension or Termination</a:t>
            </a:r>
          </a:p>
          <a:p>
            <a:pPr algn="ctr"/>
            <a:r>
              <a:rPr lang="en-US" sz="1400" dirty="0"/>
              <a:t>(drafted by School Attorney)</a:t>
            </a:r>
          </a:p>
        </p:txBody>
      </p:sp>
      <p:cxnSp>
        <p:nvCxnSpPr>
          <p:cNvPr id="95" name="Straight Connector 94"/>
          <p:cNvCxnSpPr/>
          <p:nvPr/>
        </p:nvCxnSpPr>
        <p:spPr>
          <a:xfrm>
            <a:off x="2590800" y="4343400"/>
            <a:ext cx="6858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2457560" y="4476641"/>
            <a:ext cx="268069" cy="1588"/>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5962760" y="4476641"/>
            <a:ext cx="268069" cy="1588"/>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9315560" y="4476641"/>
            <a:ext cx="268069" cy="1588"/>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Down Arrow 100"/>
          <p:cNvSpPr/>
          <p:nvPr/>
        </p:nvSpPr>
        <p:spPr>
          <a:xfrm>
            <a:off x="5943600" y="4038600"/>
            <a:ext cx="304800" cy="2286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Down Arrow 102"/>
          <p:cNvSpPr/>
          <p:nvPr/>
        </p:nvSpPr>
        <p:spPr>
          <a:xfrm>
            <a:off x="6019800" y="6019800"/>
            <a:ext cx="304800" cy="2286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a:off x="2667000" y="609600"/>
            <a:ext cx="6781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2533760" y="742841"/>
            <a:ext cx="268069" cy="1588"/>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5962760" y="742841"/>
            <a:ext cx="268069" cy="1588"/>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9315560" y="742841"/>
            <a:ext cx="268069" cy="1588"/>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Down Arrow 128"/>
          <p:cNvSpPr/>
          <p:nvPr/>
        </p:nvSpPr>
        <p:spPr>
          <a:xfrm rot="18506341">
            <a:off x="4096263" y="3506616"/>
            <a:ext cx="351236" cy="316881"/>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Down Arrow 129"/>
          <p:cNvSpPr/>
          <p:nvPr/>
        </p:nvSpPr>
        <p:spPr>
          <a:xfrm rot="2555178">
            <a:off x="7836579" y="3425947"/>
            <a:ext cx="342075" cy="323002"/>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Down Arrow 130"/>
          <p:cNvSpPr/>
          <p:nvPr/>
        </p:nvSpPr>
        <p:spPr>
          <a:xfrm>
            <a:off x="4038601" y="2286001"/>
            <a:ext cx="291553" cy="3048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Down Arrow 132"/>
          <p:cNvSpPr/>
          <p:nvPr/>
        </p:nvSpPr>
        <p:spPr>
          <a:xfrm rot="3017163">
            <a:off x="5357916" y="1412048"/>
            <a:ext cx="291553" cy="39713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Down Arrow 133"/>
          <p:cNvSpPr/>
          <p:nvPr/>
        </p:nvSpPr>
        <p:spPr>
          <a:xfrm rot="18707071">
            <a:off x="3071223" y="1490244"/>
            <a:ext cx="291553" cy="39713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2888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746F14-D35C-453A-8D69-05D7EF2724AF}"/>
              </a:ext>
            </a:extLst>
          </p:cNvPr>
          <p:cNvSpPr>
            <a:spLocks noGrp="1"/>
          </p:cNvSpPr>
          <p:nvPr>
            <p:ph type="ctrTitle"/>
          </p:nvPr>
        </p:nvSpPr>
        <p:spPr>
          <a:xfrm>
            <a:off x="3371851" y="771525"/>
            <a:ext cx="8098542" cy="3808490"/>
          </a:xfrm>
        </p:spPr>
        <p:txBody>
          <a:bodyPr>
            <a:normAutofit/>
          </a:bodyPr>
          <a:lstStyle/>
          <a:p>
            <a:pPr algn="ctr"/>
            <a:r>
              <a:rPr lang="en-US" sz="4600" b="1" dirty="0"/>
              <a:t>Avoiding Flashpoints </a:t>
            </a:r>
            <a:r>
              <a:rPr lang="en-US" sz="4000" b="1" dirty="0"/>
              <a:t/>
            </a:r>
            <a:br>
              <a:rPr lang="en-US" sz="4000" b="1" dirty="0"/>
            </a:br>
            <a:r>
              <a:rPr lang="en-US" sz="4000" b="1" dirty="0"/>
              <a:t/>
            </a:r>
            <a:br>
              <a:rPr lang="en-US" sz="4000" b="1" dirty="0"/>
            </a:br>
            <a:r>
              <a:rPr lang="en-US" sz="3000" b="1" dirty="0"/>
              <a:t>Tips for Superintendents and H.R. Professionals on Working with the Board of Education</a:t>
            </a:r>
            <a:br>
              <a:rPr lang="en-US" sz="3000" b="1" dirty="0"/>
            </a:br>
            <a:r>
              <a:rPr lang="en-US" sz="3000" b="1" dirty="0"/>
              <a:t/>
            </a:r>
            <a:br>
              <a:rPr lang="en-US" sz="3000" b="1" dirty="0"/>
            </a:br>
            <a:endParaRPr lang="en-US" sz="3000" dirty="0"/>
          </a:p>
        </p:txBody>
      </p:sp>
    </p:spTree>
    <p:extLst>
      <p:ext uri="{BB962C8B-B14F-4D97-AF65-F5344CB8AC3E}">
        <p14:creationId xmlns:p14="http://schemas.microsoft.com/office/powerpoint/2010/main" val="2099646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1C6D0-6CF0-4925-876F-8F0EE36FFC15}"/>
              </a:ext>
            </a:extLst>
          </p:cNvPr>
          <p:cNvSpPr>
            <a:spLocks noGrp="1"/>
          </p:cNvSpPr>
          <p:nvPr>
            <p:ph type="title"/>
          </p:nvPr>
        </p:nvSpPr>
        <p:spPr/>
        <p:txBody>
          <a:bodyPr/>
          <a:lstStyle/>
          <a:p>
            <a:r>
              <a:rPr lang="en-US" dirty="0"/>
              <a:t>FLASHPOINTS FOR BOARD MEMBERS</a:t>
            </a:r>
          </a:p>
        </p:txBody>
      </p:sp>
      <p:sp>
        <p:nvSpPr>
          <p:cNvPr id="3" name="Content Placeholder 2">
            <a:extLst>
              <a:ext uri="{FF2B5EF4-FFF2-40B4-BE49-F238E27FC236}">
                <a16:creationId xmlns:a16="http://schemas.microsoft.com/office/drawing/2014/main" xmlns="" id="{0056A44A-670F-4CAF-B5C5-1ADA88C73013}"/>
              </a:ext>
            </a:extLst>
          </p:cNvPr>
          <p:cNvSpPr>
            <a:spLocks noGrp="1"/>
          </p:cNvSpPr>
          <p:nvPr>
            <p:ph idx="1"/>
          </p:nvPr>
        </p:nvSpPr>
        <p:spPr>
          <a:xfrm>
            <a:off x="1484310" y="1485900"/>
            <a:ext cx="10018713" cy="5010149"/>
          </a:xfrm>
        </p:spPr>
        <p:txBody>
          <a:bodyPr>
            <a:normAutofit/>
          </a:bodyPr>
          <a:lstStyle/>
          <a:p>
            <a:pPr lvl="0">
              <a:lnSpc>
                <a:spcPct val="110000"/>
              </a:lnSpc>
              <a:spcBef>
                <a:spcPts val="0"/>
              </a:spcBef>
              <a:spcAft>
                <a:spcPts val="0"/>
              </a:spcAft>
              <a:buClrTx/>
              <a:buSzPct val="100000"/>
              <a:buFont typeface="+mj-lt"/>
              <a:buAutoNum type="arabicPeriod"/>
            </a:pPr>
            <a:r>
              <a:rPr lang="en-US" dirty="0"/>
              <a:t>Feel they are “the last to know” about a serious personnel matter.</a:t>
            </a:r>
          </a:p>
          <a:p>
            <a:pPr lvl="0">
              <a:lnSpc>
                <a:spcPct val="110000"/>
              </a:lnSpc>
              <a:spcBef>
                <a:spcPts val="0"/>
              </a:spcBef>
              <a:spcAft>
                <a:spcPts val="0"/>
              </a:spcAft>
              <a:buClrTx/>
              <a:buSzPct val="100000"/>
              <a:buFont typeface="+mj-lt"/>
              <a:buAutoNum type="arabicPeriod"/>
            </a:pPr>
            <a:r>
              <a:rPr lang="en-US" dirty="0"/>
              <a:t>They were not consulted in advance regarding major employee decisions (i.e. Principal transfers and assignments).</a:t>
            </a:r>
          </a:p>
          <a:p>
            <a:pPr lvl="0">
              <a:lnSpc>
                <a:spcPct val="110000"/>
              </a:lnSpc>
              <a:spcBef>
                <a:spcPts val="0"/>
              </a:spcBef>
              <a:spcAft>
                <a:spcPts val="0"/>
              </a:spcAft>
              <a:buClrTx/>
              <a:buSzPct val="100000"/>
              <a:buFont typeface="+mj-lt"/>
              <a:buAutoNum type="arabicPeriod"/>
            </a:pPr>
            <a:r>
              <a:rPr lang="en-US" dirty="0"/>
              <a:t>One or more members are getting involved in personnel actions and want to see the personnel file of a single employee.</a:t>
            </a:r>
          </a:p>
          <a:p>
            <a:pPr lvl="0">
              <a:lnSpc>
                <a:spcPct val="110000"/>
              </a:lnSpc>
              <a:spcBef>
                <a:spcPts val="0"/>
              </a:spcBef>
              <a:spcAft>
                <a:spcPts val="0"/>
              </a:spcAft>
              <a:buClrTx/>
              <a:buSzPct val="100000"/>
              <a:buFont typeface="+mj-lt"/>
              <a:buAutoNum type="arabicPeriod"/>
            </a:pPr>
            <a:r>
              <a:rPr lang="en-US" dirty="0"/>
              <a:t>One or more members do not feel they have enough information to vote on personnel in general or for a specific employee.</a:t>
            </a:r>
          </a:p>
          <a:p>
            <a:pPr lvl="0">
              <a:lnSpc>
                <a:spcPct val="110000"/>
              </a:lnSpc>
              <a:spcBef>
                <a:spcPts val="0"/>
              </a:spcBef>
              <a:spcAft>
                <a:spcPts val="0"/>
              </a:spcAft>
              <a:buClrTx/>
              <a:buSzPct val="100000"/>
              <a:buFont typeface="+mj-lt"/>
              <a:buAutoNum type="arabicPeriod"/>
            </a:pPr>
            <a:r>
              <a:rPr lang="en-US" dirty="0"/>
              <a:t>The Board does not know the salary of various central office employees and/or does not know a central office employee received a discretionary pay increase.</a:t>
            </a:r>
          </a:p>
          <a:p>
            <a:endParaRPr lang="en-US" dirty="0"/>
          </a:p>
        </p:txBody>
      </p:sp>
    </p:spTree>
    <p:extLst>
      <p:ext uri="{BB962C8B-B14F-4D97-AF65-F5344CB8AC3E}">
        <p14:creationId xmlns:p14="http://schemas.microsoft.com/office/powerpoint/2010/main" val="269559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746F14-D35C-453A-8D69-05D7EF2724AF}"/>
              </a:ext>
            </a:extLst>
          </p:cNvPr>
          <p:cNvSpPr>
            <a:spLocks noGrp="1"/>
          </p:cNvSpPr>
          <p:nvPr>
            <p:ph type="ctrTitle"/>
          </p:nvPr>
        </p:nvSpPr>
        <p:spPr>
          <a:xfrm>
            <a:off x="3371851" y="771525"/>
            <a:ext cx="8098542" cy="3808490"/>
          </a:xfrm>
        </p:spPr>
        <p:txBody>
          <a:bodyPr>
            <a:normAutofit/>
          </a:bodyPr>
          <a:lstStyle/>
          <a:p>
            <a:pPr algn="ctr"/>
            <a:r>
              <a:rPr lang="en-US" sz="4400" b="1" dirty="0"/>
              <a:t>Tips on Working with </a:t>
            </a:r>
            <a:br>
              <a:rPr lang="en-US" sz="4400" b="1" dirty="0"/>
            </a:br>
            <a:r>
              <a:rPr lang="en-US" sz="4400" b="1" dirty="0"/>
              <a:t>the Board of Education</a:t>
            </a:r>
            <a:r>
              <a:rPr lang="en-US" sz="3000" b="1" dirty="0"/>
              <a:t/>
            </a:r>
            <a:br>
              <a:rPr lang="en-US" sz="3000" b="1" dirty="0"/>
            </a:br>
            <a:r>
              <a:rPr lang="en-US" sz="3000" b="1" dirty="0"/>
              <a:t/>
            </a:r>
            <a:br>
              <a:rPr lang="en-US" sz="3000" b="1" dirty="0"/>
            </a:br>
            <a:endParaRPr lang="en-US" sz="3000" dirty="0"/>
          </a:p>
        </p:txBody>
      </p:sp>
    </p:spTree>
    <p:extLst>
      <p:ext uri="{BB962C8B-B14F-4D97-AF65-F5344CB8AC3E}">
        <p14:creationId xmlns:p14="http://schemas.microsoft.com/office/powerpoint/2010/main" val="2969699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5F948300-B7CD-49D0-922A-DD0CB97F1DEA}"/>
              </a:ext>
            </a:extLst>
          </p:cNvPr>
          <p:cNvSpPr>
            <a:spLocks noGrp="1"/>
          </p:cNvSpPr>
          <p:nvPr>
            <p:ph idx="1"/>
          </p:nvPr>
        </p:nvSpPr>
        <p:spPr>
          <a:xfrm>
            <a:off x="1484310" y="685800"/>
            <a:ext cx="10018713" cy="5481537"/>
          </a:xfrm>
        </p:spPr>
        <p:txBody>
          <a:bodyPr>
            <a:normAutofit lnSpcReduction="10000"/>
          </a:bodyPr>
          <a:lstStyle/>
          <a:p>
            <a:pPr marL="685800" lvl="0" indent="-685800">
              <a:buNone/>
            </a:pPr>
            <a:r>
              <a:rPr lang="en-US" dirty="0"/>
              <a:t>#1	Be Upfront regarding major personnel actions. </a:t>
            </a:r>
          </a:p>
          <a:p>
            <a:pPr marL="1143000" lvl="1"/>
            <a:r>
              <a:rPr lang="en-US" dirty="0"/>
              <a:t>If the new hire or promotion is not paid strictly from a state salary schedule, inform Board members what the salary will be and the source of funds.</a:t>
            </a:r>
          </a:p>
          <a:p>
            <a:pPr marL="1143000" lvl="1"/>
            <a:r>
              <a:rPr lang="en-US" dirty="0"/>
              <a:t>Do not delay in disclosing potential personnel problems to the Board via telephone and/or during closed session, including </a:t>
            </a:r>
          </a:p>
          <a:p>
            <a:pPr marL="1600200" lvl="2"/>
            <a:r>
              <a:rPr lang="en-US" dirty="0"/>
              <a:t>Allegations of Employee Misconduct and/or discipline matters (see #3 below); and</a:t>
            </a:r>
          </a:p>
          <a:p>
            <a:pPr marL="1600200" lvl="2"/>
            <a:r>
              <a:rPr lang="en-US" dirty="0"/>
              <a:t>Budget constraints and reduction in force issues.</a:t>
            </a:r>
          </a:p>
          <a:p>
            <a:pPr marL="1143000" lvl="1"/>
            <a:r>
              <a:rPr lang="en-US" dirty="0"/>
              <a:t>Once a personnel action is concluded and/or if the employee does not appeal or resigns the Board can be given full information.  Especially important if Board members want to know the outcome.</a:t>
            </a:r>
          </a:p>
          <a:p>
            <a:endParaRPr lang="en-US" dirty="0"/>
          </a:p>
        </p:txBody>
      </p:sp>
    </p:spTree>
    <p:extLst>
      <p:ext uri="{BB962C8B-B14F-4D97-AF65-F5344CB8AC3E}">
        <p14:creationId xmlns:p14="http://schemas.microsoft.com/office/powerpoint/2010/main" val="19218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34ED919F-588B-4E67-8C04-E66729D2BA7E}"/>
              </a:ext>
            </a:extLst>
          </p:cNvPr>
          <p:cNvSpPr>
            <a:spLocks noGrp="1"/>
          </p:cNvSpPr>
          <p:nvPr>
            <p:ph idx="1"/>
          </p:nvPr>
        </p:nvSpPr>
        <p:spPr>
          <a:xfrm>
            <a:off x="1484310" y="836579"/>
            <a:ext cx="10018713" cy="4954621"/>
          </a:xfrm>
        </p:spPr>
        <p:txBody>
          <a:bodyPr/>
          <a:lstStyle/>
          <a:p>
            <a:r>
              <a:rPr lang="en-US" sz="2400" dirty="0">
                <a:latin typeface="Trebuchet MS" panose="020B0603020202020204" pitchFamily="34" charset="0"/>
              </a:rPr>
              <a:t>N.C.G.S. 115C-40 provides that  a local board is a “corporate body.”  As a corporate body, the Board had no legal existence apart from its members or committees.  </a:t>
            </a:r>
          </a:p>
          <a:p>
            <a:endParaRPr lang="en-US" sz="2400" dirty="0">
              <a:latin typeface="Trebuchet MS" panose="020B0603020202020204" pitchFamily="34" charset="0"/>
            </a:endParaRPr>
          </a:p>
          <a:p>
            <a:r>
              <a:rPr lang="en-US" sz="2400" dirty="0">
                <a:latin typeface="Trebuchet MS" panose="020B0603020202020204" pitchFamily="34" charset="0"/>
              </a:rPr>
              <a:t>Further, the Board has no authority to act outside of a regular meetings and members have no authority to act on behalf of the Board unless first authorized to do so.  (Some duties cannot be delegated.)</a:t>
            </a:r>
          </a:p>
          <a:p>
            <a:endParaRPr lang="en-US" dirty="0"/>
          </a:p>
        </p:txBody>
      </p:sp>
    </p:spTree>
    <p:extLst>
      <p:ext uri="{BB962C8B-B14F-4D97-AF65-F5344CB8AC3E}">
        <p14:creationId xmlns:p14="http://schemas.microsoft.com/office/powerpoint/2010/main" val="86899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37C8FD7-69D1-4910-808B-FFBD9F564B84}"/>
              </a:ext>
            </a:extLst>
          </p:cNvPr>
          <p:cNvSpPr>
            <a:spLocks noGrp="1"/>
          </p:cNvSpPr>
          <p:nvPr>
            <p:ph idx="1"/>
          </p:nvPr>
        </p:nvSpPr>
        <p:spPr>
          <a:xfrm>
            <a:off x="1484310" y="1152525"/>
            <a:ext cx="10018713" cy="5014812"/>
          </a:xfrm>
        </p:spPr>
        <p:txBody>
          <a:bodyPr/>
          <a:lstStyle/>
          <a:p>
            <a:pPr marL="685800" indent="-685800">
              <a:buNone/>
            </a:pPr>
            <a:r>
              <a:rPr lang="en-US" dirty="0"/>
              <a:t>#2	Be open to providing the type of information that a majority of the Board members want on the recommended personnel list and disclose family relationships with other employees and Board members to ensure compliance with nepotism policies.</a:t>
            </a:r>
          </a:p>
          <a:p>
            <a:endParaRPr lang="en-US" dirty="0"/>
          </a:p>
        </p:txBody>
      </p:sp>
    </p:spTree>
    <p:extLst>
      <p:ext uri="{BB962C8B-B14F-4D97-AF65-F5344CB8AC3E}">
        <p14:creationId xmlns:p14="http://schemas.microsoft.com/office/powerpoint/2010/main" val="674659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buNone/>
            </a:pPr>
            <a:r>
              <a:rPr lang="en-US" dirty="0"/>
              <a:t>#3	Be honest in making any recommendation. </a:t>
            </a:r>
          </a:p>
          <a:p>
            <a:pPr marL="1143000" lvl="1"/>
            <a:r>
              <a:rPr lang="en-US" dirty="0"/>
              <a:t>Provide full and accurate information to the Board regarding pros and significant cons.</a:t>
            </a:r>
          </a:p>
          <a:p>
            <a:pPr marL="1143000" lvl="1"/>
            <a:r>
              <a:rPr lang="en-US" dirty="0"/>
              <a:t>Do not leave out important information about an employee, unless it involves a due process issue (see #4).</a:t>
            </a:r>
          </a:p>
          <a:p>
            <a:endParaRPr lang="en-US" dirty="0"/>
          </a:p>
        </p:txBody>
      </p:sp>
    </p:spTree>
    <p:extLst>
      <p:ext uri="{BB962C8B-B14F-4D97-AF65-F5344CB8AC3E}">
        <p14:creationId xmlns:p14="http://schemas.microsoft.com/office/powerpoint/2010/main" val="1166928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buNone/>
            </a:pPr>
            <a:r>
              <a:rPr lang="en-US" dirty="0"/>
              <a:t>#4	Work with your attorney and superintendent to determine what will and WILL NOT be shared with the Board in an on-going personnel matter.  Remind Board members that they cannot have specific details regarding an employee investigation since they could be asked to hear an appeal or make a final decision.</a:t>
            </a:r>
          </a:p>
        </p:txBody>
      </p:sp>
    </p:spTree>
    <p:extLst>
      <p:ext uri="{BB962C8B-B14F-4D97-AF65-F5344CB8AC3E}">
        <p14:creationId xmlns:p14="http://schemas.microsoft.com/office/powerpoint/2010/main" val="660646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spcBef>
                <a:spcPts val="0"/>
              </a:spcBef>
              <a:spcAft>
                <a:spcPts val="0"/>
              </a:spcAft>
              <a:buNone/>
            </a:pPr>
            <a:r>
              <a:rPr lang="en-US" dirty="0"/>
              <a:t>#5	Establish a culture that the hiring process is open and fair.  Explain the hiring process to new Board members so they can explain it to others in the community:</a:t>
            </a:r>
          </a:p>
          <a:p>
            <a:pPr marL="685800" lvl="0" indent="-685800">
              <a:spcBef>
                <a:spcPts val="0"/>
              </a:spcBef>
              <a:spcAft>
                <a:spcPts val="0"/>
              </a:spcAft>
              <a:buNone/>
            </a:pPr>
            <a:endParaRPr lang="en-US" dirty="0"/>
          </a:p>
          <a:p>
            <a:pPr marL="1143000" lvl="1">
              <a:spcBef>
                <a:spcPts val="0"/>
              </a:spcBef>
              <a:spcAft>
                <a:spcPts val="0"/>
              </a:spcAft>
              <a:buClrTx/>
              <a:buSzPct val="100000"/>
              <a:buFont typeface="+mj-lt"/>
              <a:buAutoNum type="alphaLcPeriod"/>
            </a:pPr>
            <a:r>
              <a:rPr lang="en-US" dirty="0"/>
              <a:t>Vacancies are posted;</a:t>
            </a:r>
          </a:p>
          <a:p>
            <a:pPr marL="1143000" lvl="1">
              <a:spcBef>
                <a:spcPts val="0"/>
              </a:spcBef>
              <a:spcAft>
                <a:spcPts val="0"/>
              </a:spcAft>
              <a:buClrTx/>
              <a:buSzPct val="100000"/>
              <a:buFont typeface="+mj-lt"/>
              <a:buAutoNum type="alphaLcPeriod"/>
            </a:pPr>
            <a:endParaRPr lang="en-US" dirty="0"/>
          </a:p>
          <a:p>
            <a:pPr marL="1143000" lvl="1">
              <a:spcBef>
                <a:spcPts val="0"/>
              </a:spcBef>
              <a:spcAft>
                <a:spcPts val="0"/>
              </a:spcAft>
              <a:buClrTx/>
              <a:buSzPct val="100000"/>
              <a:buFont typeface="+mj-lt"/>
              <a:buAutoNum type="alphaLcPeriod"/>
            </a:pPr>
            <a:r>
              <a:rPr lang="en-US" dirty="0"/>
              <a:t>Candidates to be interviewed are selected by the administration; and</a:t>
            </a:r>
          </a:p>
          <a:p>
            <a:pPr marL="1143000" lvl="1">
              <a:spcBef>
                <a:spcPts val="0"/>
              </a:spcBef>
              <a:spcAft>
                <a:spcPts val="0"/>
              </a:spcAft>
              <a:buClrTx/>
              <a:buSzPct val="100000"/>
              <a:buFont typeface="+mj-lt"/>
              <a:buAutoNum type="alphaLcPeriod"/>
            </a:pPr>
            <a:endParaRPr lang="en-US" dirty="0"/>
          </a:p>
          <a:p>
            <a:pPr marL="1143000" lvl="1">
              <a:spcBef>
                <a:spcPts val="0"/>
              </a:spcBef>
              <a:spcAft>
                <a:spcPts val="0"/>
              </a:spcAft>
              <a:buClrTx/>
              <a:buSzPct val="100000"/>
              <a:buFont typeface="+mj-lt"/>
              <a:buAutoNum type="alphaLcPeriod"/>
            </a:pPr>
            <a:r>
              <a:rPr lang="en-US" dirty="0"/>
              <a:t>Superintendent makes a recommendation to the Board.</a:t>
            </a:r>
          </a:p>
        </p:txBody>
      </p:sp>
    </p:spTree>
    <p:extLst>
      <p:ext uri="{BB962C8B-B14F-4D97-AF65-F5344CB8AC3E}">
        <p14:creationId xmlns:p14="http://schemas.microsoft.com/office/powerpoint/2010/main" val="1538977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spcBef>
                <a:spcPts val="0"/>
              </a:spcBef>
              <a:spcAft>
                <a:spcPts val="0"/>
              </a:spcAft>
              <a:buNone/>
            </a:pPr>
            <a:r>
              <a:rPr lang="en-US" dirty="0"/>
              <a:t>#6	Be open about the process of employee improvement and non-renewal or termination.</a:t>
            </a:r>
          </a:p>
          <a:p>
            <a:pPr marL="685800" lvl="0" indent="-685800">
              <a:spcBef>
                <a:spcPts val="0"/>
              </a:spcBef>
              <a:spcAft>
                <a:spcPts val="0"/>
              </a:spcAft>
              <a:buNone/>
            </a:pPr>
            <a:endParaRPr lang="en-US" dirty="0"/>
          </a:p>
          <a:p>
            <a:pPr marL="1143000" lvl="0">
              <a:spcBef>
                <a:spcPts val="0"/>
              </a:spcBef>
              <a:spcAft>
                <a:spcPts val="0"/>
              </a:spcAft>
              <a:buNone/>
            </a:pPr>
            <a:r>
              <a:rPr lang="en-US" dirty="0"/>
              <a:t>a.	What are the policies, procedures and practices of the district in assisting employees with performance issues?</a:t>
            </a:r>
          </a:p>
          <a:p>
            <a:pPr marL="1143000" lvl="0">
              <a:spcBef>
                <a:spcPts val="0"/>
              </a:spcBef>
              <a:spcAft>
                <a:spcPts val="0"/>
              </a:spcAft>
              <a:buNone/>
            </a:pPr>
            <a:endParaRPr lang="en-US" dirty="0"/>
          </a:p>
          <a:p>
            <a:pPr marL="1143000" lvl="0">
              <a:spcBef>
                <a:spcPts val="0"/>
              </a:spcBef>
              <a:spcAft>
                <a:spcPts val="0"/>
              </a:spcAft>
              <a:buNone/>
            </a:pPr>
            <a:r>
              <a:rPr lang="en-US" dirty="0"/>
              <a:t>b.	What are the types of documentation necessary for dismissal or non-renewal of an employee?</a:t>
            </a:r>
          </a:p>
          <a:p>
            <a:pPr marL="0" indent="0">
              <a:buNone/>
            </a:pPr>
            <a:endParaRPr lang="en-US" dirty="0"/>
          </a:p>
        </p:txBody>
      </p:sp>
    </p:spTree>
    <p:extLst>
      <p:ext uri="{BB962C8B-B14F-4D97-AF65-F5344CB8AC3E}">
        <p14:creationId xmlns:p14="http://schemas.microsoft.com/office/powerpoint/2010/main" val="1907319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spcBef>
                <a:spcPts val="0"/>
              </a:spcBef>
              <a:spcAft>
                <a:spcPts val="0"/>
              </a:spcAft>
              <a:buNone/>
            </a:pPr>
            <a:r>
              <a:rPr lang="en-US" dirty="0"/>
              <a:t>#7	Provide all board members with the same information.  </a:t>
            </a:r>
          </a:p>
          <a:p>
            <a:pPr marL="685800" lvl="0" indent="-685800">
              <a:spcBef>
                <a:spcPts val="0"/>
              </a:spcBef>
              <a:spcAft>
                <a:spcPts val="0"/>
              </a:spcAft>
              <a:buNone/>
            </a:pPr>
            <a:endParaRPr lang="en-US" dirty="0"/>
          </a:p>
          <a:p>
            <a:pPr marL="1143000" lvl="0">
              <a:spcBef>
                <a:spcPts val="0"/>
              </a:spcBef>
              <a:spcAft>
                <a:spcPts val="0"/>
              </a:spcAft>
              <a:buNone/>
            </a:pPr>
            <a:r>
              <a:rPr lang="en-US" dirty="0"/>
              <a:t>a.	Especially with large requests of information.</a:t>
            </a:r>
          </a:p>
          <a:p>
            <a:pPr marL="1143000" lvl="0">
              <a:spcBef>
                <a:spcPts val="0"/>
              </a:spcBef>
              <a:spcAft>
                <a:spcPts val="0"/>
              </a:spcAft>
              <a:buNone/>
            </a:pPr>
            <a:endParaRPr lang="en-US" dirty="0"/>
          </a:p>
          <a:p>
            <a:pPr marL="1143000" lvl="0">
              <a:spcBef>
                <a:spcPts val="0"/>
              </a:spcBef>
              <a:spcAft>
                <a:spcPts val="0"/>
              </a:spcAft>
              <a:buNone/>
            </a:pPr>
            <a:r>
              <a:rPr lang="en-US" dirty="0"/>
              <a:t>b.	Ensure that a majority of the Board wants to spend time on large information requests.</a:t>
            </a:r>
          </a:p>
          <a:p>
            <a:pPr marL="1143000" lvl="0">
              <a:spcBef>
                <a:spcPts val="0"/>
              </a:spcBef>
              <a:spcAft>
                <a:spcPts val="0"/>
              </a:spcAft>
              <a:buNone/>
            </a:pPr>
            <a:endParaRPr lang="en-US" dirty="0"/>
          </a:p>
          <a:p>
            <a:pPr marL="1143000" lvl="0">
              <a:spcBef>
                <a:spcPts val="0"/>
              </a:spcBef>
              <a:spcAft>
                <a:spcPts val="0"/>
              </a:spcAft>
              <a:buNone/>
            </a:pPr>
            <a:r>
              <a:rPr lang="en-US" dirty="0"/>
              <a:t>c.	If a Board member wants to see a personnel file, we recommend that the Chair and Board Attorney be notified for further discussions.</a:t>
            </a:r>
          </a:p>
          <a:p>
            <a:endParaRPr lang="en-US" dirty="0"/>
          </a:p>
        </p:txBody>
      </p:sp>
    </p:spTree>
    <p:extLst>
      <p:ext uri="{BB962C8B-B14F-4D97-AF65-F5344CB8AC3E}">
        <p14:creationId xmlns:p14="http://schemas.microsoft.com/office/powerpoint/2010/main" val="1786729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buNone/>
            </a:pPr>
            <a:r>
              <a:rPr lang="en-US" dirty="0"/>
              <a:t>#8	Let the Superintendent or Chair take the lead in addressing conflicts with Board members.</a:t>
            </a:r>
          </a:p>
        </p:txBody>
      </p:sp>
    </p:spTree>
    <p:extLst>
      <p:ext uri="{BB962C8B-B14F-4D97-AF65-F5344CB8AC3E}">
        <p14:creationId xmlns:p14="http://schemas.microsoft.com/office/powerpoint/2010/main" val="399319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buNone/>
            </a:pPr>
            <a:r>
              <a:rPr lang="en-US" dirty="0"/>
              <a:t>#9	Read your policies before making final administrative decisions and recommendations.</a:t>
            </a:r>
          </a:p>
          <a:p>
            <a:endParaRPr lang="en-US" dirty="0"/>
          </a:p>
        </p:txBody>
      </p:sp>
    </p:spTree>
    <p:extLst>
      <p:ext uri="{BB962C8B-B14F-4D97-AF65-F5344CB8AC3E}">
        <p14:creationId xmlns:p14="http://schemas.microsoft.com/office/powerpoint/2010/main" val="2528805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965658-52CE-4DA7-9882-A49DF27E5F8A}"/>
              </a:ext>
            </a:extLst>
          </p:cNvPr>
          <p:cNvSpPr>
            <a:spLocks noGrp="1"/>
          </p:cNvSpPr>
          <p:nvPr>
            <p:ph idx="1"/>
          </p:nvPr>
        </p:nvSpPr>
        <p:spPr>
          <a:xfrm>
            <a:off x="1484310" y="1152525"/>
            <a:ext cx="10018713" cy="5014812"/>
          </a:xfrm>
        </p:spPr>
        <p:txBody>
          <a:bodyPr/>
          <a:lstStyle/>
          <a:p>
            <a:pPr marL="685800" lvl="0" indent="-685800">
              <a:buNone/>
            </a:pPr>
            <a:r>
              <a:rPr lang="en-US" dirty="0"/>
              <a:t>#10	Ensure principals and other supervisors understand the Board’s expectations in how we handle personnel issues (i.e. read your policies and win the head / win the heart). </a:t>
            </a:r>
          </a:p>
          <a:p>
            <a:endParaRPr lang="en-US" dirty="0"/>
          </a:p>
        </p:txBody>
      </p:sp>
    </p:spTree>
    <p:extLst>
      <p:ext uri="{BB962C8B-B14F-4D97-AF65-F5344CB8AC3E}">
        <p14:creationId xmlns:p14="http://schemas.microsoft.com/office/powerpoint/2010/main" val="19783132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F66609A-79F3-4AD7-9F43-07E82879FA72}"/>
              </a:ext>
            </a:extLst>
          </p:cNvPr>
          <p:cNvSpPr>
            <a:spLocks noGrp="1"/>
          </p:cNvSpPr>
          <p:nvPr>
            <p:ph type="ctrTitle"/>
          </p:nvPr>
        </p:nvSpPr>
        <p:spPr/>
        <p:txBody>
          <a:bodyPr>
            <a:normAutofit fontScale="90000"/>
          </a:bodyPr>
          <a:lstStyle/>
          <a:p>
            <a:pPr algn="l"/>
            <a:r>
              <a:rPr lang="en-US" b="1" dirty="0"/>
              <a:t>Employee Due Process Rights and Involuntary Resignations:</a:t>
            </a:r>
            <a:endParaRPr lang="en-US" dirty="0"/>
          </a:p>
        </p:txBody>
      </p:sp>
    </p:spTree>
    <p:extLst>
      <p:ext uri="{BB962C8B-B14F-4D97-AF65-F5344CB8AC3E}">
        <p14:creationId xmlns:p14="http://schemas.microsoft.com/office/powerpoint/2010/main" val="422311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55DA78-1636-4A2C-85A1-8105B43CD3FD}"/>
              </a:ext>
            </a:extLst>
          </p:cNvPr>
          <p:cNvSpPr>
            <a:spLocks noGrp="1"/>
          </p:cNvSpPr>
          <p:nvPr>
            <p:ph type="title"/>
          </p:nvPr>
        </p:nvSpPr>
        <p:spPr>
          <a:xfrm>
            <a:off x="1484309" y="0"/>
            <a:ext cx="10018713" cy="1752599"/>
          </a:xfrm>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Act Only as a Corporate Body, </a:t>
            </a:r>
            <a:br>
              <a:rPr lang="en-US" dirty="0">
                <a:solidFill>
                  <a:prstClr val="black"/>
                </a:solidFill>
                <a:latin typeface="Trebuchet MS" panose="020B0603020202020204" pitchFamily="34" charset="0"/>
                <a:cs typeface="Times New Roman" panose="02020603050405020304" pitchFamily="18" charset="0"/>
              </a:rPr>
            </a:br>
            <a:r>
              <a:rPr lang="en-US" dirty="0">
                <a:solidFill>
                  <a:prstClr val="black"/>
                </a:solidFill>
                <a:latin typeface="Trebuchet MS" panose="020B0603020202020204" pitchFamily="34" charset="0"/>
                <a:cs typeface="Times New Roman" panose="02020603050405020304" pitchFamily="18" charset="0"/>
              </a:rPr>
              <a:t>Not Individually</a:t>
            </a:r>
            <a:endParaRPr lang="en-US" dirty="0"/>
          </a:p>
        </p:txBody>
      </p:sp>
      <p:sp>
        <p:nvSpPr>
          <p:cNvPr id="3" name="Content Placeholder 2">
            <a:extLst>
              <a:ext uri="{FF2B5EF4-FFF2-40B4-BE49-F238E27FC236}">
                <a16:creationId xmlns:a16="http://schemas.microsoft.com/office/drawing/2014/main" xmlns="" id="{94A8292C-5423-48D1-AB7B-047DF8704BDD}"/>
              </a:ext>
            </a:extLst>
          </p:cNvPr>
          <p:cNvSpPr>
            <a:spLocks noGrp="1"/>
          </p:cNvSpPr>
          <p:nvPr>
            <p:ph idx="1"/>
          </p:nvPr>
        </p:nvSpPr>
        <p:spPr>
          <a:xfrm>
            <a:off x="1484310" y="1916349"/>
            <a:ext cx="10018713" cy="3874851"/>
          </a:xfrm>
        </p:spPr>
        <p:txBody>
          <a:bodyPr/>
          <a:lstStyle/>
          <a:p>
            <a:r>
              <a:rPr lang="en-US" sz="2400" dirty="0">
                <a:latin typeface="Trebuchet MS" panose="020B0603020202020204" pitchFamily="34" charset="0"/>
              </a:rPr>
              <a:t>Because of its corporate nature, a county board of education can exercise its powers only in a regular or special meeting attended by a quorum of its members, and cannot perform its functions through its members acting individually, informally, and separately.  </a:t>
            </a:r>
          </a:p>
          <a:p>
            <a:endParaRPr lang="en-US" sz="2400" dirty="0">
              <a:latin typeface="Trebuchet MS" panose="020B0603020202020204" pitchFamily="34" charset="0"/>
            </a:endParaRPr>
          </a:p>
          <a:p>
            <a:pPr marL="0" indent="0">
              <a:buNone/>
            </a:pPr>
            <a:r>
              <a:rPr lang="en-US" sz="2400" dirty="0">
                <a:latin typeface="Trebuchet MS" panose="020B0603020202020204" pitchFamily="34" charset="0"/>
              </a:rPr>
              <a:t>	Iredell County Board of Education v. Dickson, 235 N.C. 359 (1952).</a:t>
            </a:r>
          </a:p>
          <a:p>
            <a:endParaRPr lang="en-US" dirty="0"/>
          </a:p>
        </p:txBody>
      </p:sp>
    </p:spTree>
    <p:extLst>
      <p:ext uri="{BB962C8B-B14F-4D97-AF65-F5344CB8AC3E}">
        <p14:creationId xmlns:p14="http://schemas.microsoft.com/office/powerpoint/2010/main" val="3067466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A38414-584D-4004-BE31-54F219E43437}"/>
              </a:ext>
            </a:extLst>
          </p:cNvPr>
          <p:cNvSpPr>
            <a:spLocks noGrp="1"/>
          </p:cNvSpPr>
          <p:nvPr>
            <p:ph type="title"/>
          </p:nvPr>
        </p:nvSpPr>
        <p:spPr/>
        <p:txBody>
          <a:bodyPr>
            <a:normAutofit/>
          </a:bodyPr>
          <a:lstStyle/>
          <a:p>
            <a:r>
              <a:rPr lang="en-US" sz="4400" dirty="0"/>
              <a:t>Section 1983</a:t>
            </a:r>
          </a:p>
        </p:txBody>
      </p:sp>
      <p:sp>
        <p:nvSpPr>
          <p:cNvPr id="3" name="Content Placeholder 2">
            <a:extLst>
              <a:ext uri="{FF2B5EF4-FFF2-40B4-BE49-F238E27FC236}">
                <a16:creationId xmlns:a16="http://schemas.microsoft.com/office/drawing/2014/main" xmlns="" id="{8C58C5F4-312C-4FB7-85DF-61C673D752D0}"/>
              </a:ext>
            </a:extLst>
          </p:cNvPr>
          <p:cNvSpPr>
            <a:spLocks noGrp="1"/>
          </p:cNvSpPr>
          <p:nvPr>
            <p:ph idx="1"/>
          </p:nvPr>
        </p:nvSpPr>
        <p:spPr/>
        <p:txBody>
          <a:bodyPr/>
          <a:lstStyle/>
          <a:p>
            <a:r>
              <a:rPr lang="en-US" sz="2800" dirty="0"/>
              <a:t>Procedural Due Process Claim</a:t>
            </a:r>
          </a:p>
          <a:p>
            <a:endParaRPr lang="en-US" sz="2800" dirty="0"/>
          </a:p>
          <a:p>
            <a:r>
              <a:rPr lang="en-US" sz="2800" dirty="0"/>
              <a:t>Constitutionally protected “liberty” or “property” interest</a:t>
            </a:r>
          </a:p>
          <a:p>
            <a:endParaRPr lang="en-US" sz="2800" dirty="0"/>
          </a:p>
          <a:p>
            <a:r>
              <a:rPr lang="en-US" sz="2800" dirty="0"/>
              <a:t>Deprived through State Action</a:t>
            </a:r>
          </a:p>
          <a:p>
            <a:endParaRPr lang="en-US" dirty="0"/>
          </a:p>
        </p:txBody>
      </p:sp>
    </p:spTree>
    <p:extLst>
      <p:ext uri="{BB962C8B-B14F-4D97-AF65-F5344CB8AC3E}">
        <p14:creationId xmlns:p14="http://schemas.microsoft.com/office/powerpoint/2010/main" val="22489381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A38414-584D-4004-BE31-54F219E43437}"/>
              </a:ext>
            </a:extLst>
          </p:cNvPr>
          <p:cNvSpPr>
            <a:spLocks noGrp="1"/>
          </p:cNvSpPr>
          <p:nvPr>
            <p:ph type="title"/>
          </p:nvPr>
        </p:nvSpPr>
        <p:spPr/>
        <p:txBody>
          <a:bodyPr>
            <a:normAutofit/>
          </a:bodyPr>
          <a:lstStyle/>
          <a:p>
            <a:r>
              <a:rPr lang="en-US" sz="4400" dirty="0"/>
              <a:t>Section 1983</a:t>
            </a:r>
          </a:p>
        </p:txBody>
      </p:sp>
      <p:sp>
        <p:nvSpPr>
          <p:cNvPr id="3" name="Content Placeholder 2">
            <a:extLst>
              <a:ext uri="{FF2B5EF4-FFF2-40B4-BE49-F238E27FC236}">
                <a16:creationId xmlns:a16="http://schemas.microsoft.com/office/drawing/2014/main" xmlns="" id="{8C58C5F4-312C-4FB7-85DF-61C673D752D0}"/>
              </a:ext>
            </a:extLst>
          </p:cNvPr>
          <p:cNvSpPr>
            <a:spLocks noGrp="1"/>
          </p:cNvSpPr>
          <p:nvPr>
            <p:ph idx="1"/>
          </p:nvPr>
        </p:nvSpPr>
        <p:spPr>
          <a:xfrm>
            <a:off x="1484310" y="1767190"/>
            <a:ext cx="10018713" cy="4400147"/>
          </a:xfrm>
        </p:spPr>
        <p:txBody>
          <a:bodyPr>
            <a:normAutofit fontScale="92500" lnSpcReduction="20000"/>
          </a:bodyPr>
          <a:lstStyle/>
          <a:p>
            <a:pPr>
              <a:lnSpc>
                <a:spcPct val="120000"/>
              </a:lnSpc>
              <a:spcBef>
                <a:spcPts val="0"/>
              </a:spcBef>
              <a:spcAft>
                <a:spcPts val="0"/>
              </a:spcAft>
            </a:pPr>
            <a:r>
              <a:rPr lang="en-US" sz="2800" dirty="0"/>
              <a:t>Property interest = contract of employment with termination “for cause” (</a:t>
            </a:r>
            <a:r>
              <a:rPr lang="en-US" sz="2800" dirty="0" err="1"/>
              <a:t>Leardini</a:t>
            </a:r>
            <a:r>
              <a:rPr lang="en-US" sz="2800" dirty="0"/>
              <a:t>)</a:t>
            </a:r>
          </a:p>
          <a:p>
            <a:pPr>
              <a:lnSpc>
                <a:spcPct val="120000"/>
              </a:lnSpc>
              <a:spcBef>
                <a:spcPts val="0"/>
              </a:spcBef>
              <a:spcAft>
                <a:spcPts val="0"/>
              </a:spcAft>
            </a:pPr>
            <a:endParaRPr lang="en-US" sz="2800" dirty="0"/>
          </a:p>
          <a:p>
            <a:pPr>
              <a:lnSpc>
                <a:spcPct val="120000"/>
              </a:lnSpc>
              <a:spcBef>
                <a:spcPts val="0"/>
              </a:spcBef>
              <a:spcAft>
                <a:spcPts val="0"/>
              </a:spcAft>
            </a:pPr>
            <a:r>
              <a:rPr lang="en-US" sz="2800" dirty="0"/>
              <a:t>Liberty interest = reputation in profession (See </a:t>
            </a:r>
            <a:r>
              <a:rPr lang="en-US" sz="2800" dirty="0" err="1"/>
              <a:t>Ridpath</a:t>
            </a:r>
            <a:r>
              <a:rPr lang="en-US" sz="2800" dirty="0"/>
              <a:t> v. Bd. of Governors, 447 F.3d 292 (4th Cir. 2006))</a:t>
            </a:r>
          </a:p>
          <a:p>
            <a:pPr>
              <a:lnSpc>
                <a:spcPct val="120000"/>
              </a:lnSpc>
              <a:spcBef>
                <a:spcPts val="0"/>
              </a:spcBef>
              <a:spcAft>
                <a:spcPts val="0"/>
              </a:spcAft>
            </a:pPr>
            <a:endParaRPr lang="en-US" sz="2800" dirty="0"/>
          </a:p>
          <a:p>
            <a:pPr>
              <a:lnSpc>
                <a:spcPct val="120000"/>
              </a:lnSpc>
              <a:spcBef>
                <a:spcPts val="0"/>
              </a:spcBef>
              <a:spcAft>
                <a:spcPts val="0"/>
              </a:spcAft>
            </a:pPr>
            <a:r>
              <a:rPr lang="en-US" sz="2800" dirty="0"/>
              <a:t>Resignations must be “voluntary”</a:t>
            </a:r>
          </a:p>
          <a:p>
            <a:pPr>
              <a:lnSpc>
                <a:spcPct val="120000"/>
              </a:lnSpc>
              <a:spcBef>
                <a:spcPts val="0"/>
              </a:spcBef>
              <a:spcAft>
                <a:spcPts val="0"/>
              </a:spcAft>
            </a:pPr>
            <a:endParaRPr lang="en-US" sz="2800" dirty="0"/>
          </a:p>
          <a:p>
            <a:pPr>
              <a:lnSpc>
                <a:spcPct val="120000"/>
              </a:lnSpc>
              <a:spcBef>
                <a:spcPts val="0"/>
              </a:spcBef>
              <a:spcAft>
                <a:spcPts val="0"/>
              </a:spcAft>
            </a:pPr>
            <a:r>
              <a:rPr lang="en-US" sz="2800" dirty="0"/>
              <a:t>If “voluntary”, no deprivation.  (See Stone v. Univ. of Maryland Med. Sys., 855 F.2d 167, 173 (4th Cir. 1988).</a:t>
            </a:r>
          </a:p>
        </p:txBody>
      </p:sp>
    </p:spTree>
    <p:extLst>
      <p:ext uri="{BB962C8B-B14F-4D97-AF65-F5344CB8AC3E}">
        <p14:creationId xmlns:p14="http://schemas.microsoft.com/office/powerpoint/2010/main" val="1654595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CABF3-DE87-4056-9E39-3EB17EF86330}"/>
              </a:ext>
            </a:extLst>
          </p:cNvPr>
          <p:cNvSpPr>
            <a:spLocks noGrp="1"/>
          </p:cNvSpPr>
          <p:nvPr>
            <p:ph type="title"/>
          </p:nvPr>
        </p:nvSpPr>
        <p:spPr/>
        <p:txBody>
          <a:bodyPr/>
          <a:lstStyle/>
          <a:p>
            <a:r>
              <a:rPr lang="en-US" dirty="0"/>
              <a:t>“Involuntary Resignations” </a:t>
            </a:r>
            <a:br>
              <a:rPr lang="en-US" dirty="0"/>
            </a:br>
            <a:r>
              <a:rPr lang="en-US" dirty="0"/>
              <a:t>Can Be Proven Using Two Theories.</a:t>
            </a:r>
          </a:p>
        </p:txBody>
      </p:sp>
      <p:sp>
        <p:nvSpPr>
          <p:cNvPr id="3" name="Content Placeholder 2">
            <a:extLst>
              <a:ext uri="{FF2B5EF4-FFF2-40B4-BE49-F238E27FC236}">
                <a16:creationId xmlns:a16="http://schemas.microsoft.com/office/drawing/2014/main" xmlns="" id="{CA6B698E-8EA3-4073-BC45-9DC0D006B8DB}"/>
              </a:ext>
            </a:extLst>
          </p:cNvPr>
          <p:cNvSpPr>
            <a:spLocks noGrp="1"/>
          </p:cNvSpPr>
          <p:nvPr>
            <p:ph idx="1"/>
          </p:nvPr>
        </p:nvSpPr>
        <p:spPr/>
        <p:txBody>
          <a:bodyPr/>
          <a:lstStyle/>
          <a:p>
            <a:pPr>
              <a:spcBef>
                <a:spcPts val="0"/>
              </a:spcBef>
              <a:spcAft>
                <a:spcPts val="0"/>
              </a:spcAft>
            </a:pPr>
            <a:r>
              <a:rPr lang="en-US" sz="2800" dirty="0"/>
              <a:t>First = obtained by employer’s material misrepresentation or deception, or</a:t>
            </a:r>
          </a:p>
          <a:p>
            <a:pPr>
              <a:spcBef>
                <a:spcPts val="0"/>
              </a:spcBef>
              <a:spcAft>
                <a:spcPts val="0"/>
              </a:spcAft>
            </a:pPr>
            <a:endParaRPr lang="en-US" sz="2800" dirty="0"/>
          </a:p>
          <a:p>
            <a:pPr>
              <a:spcBef>
                <a:spcPts val="0"/>
              </a:spcBef>
              <a:spcAft>
                <a:spcPts val="0"/>
              </a:spcAft>
            </a:pPr>
            <a:r>
              <a:rPr lang="en-US" sz="2800" dirty="0"/>
              <a:t>Second = forced by employer’s duress or coercion</a:t>
            </a:r>
          </a:p>
          <a:p>
            <a:endParaRPr lang="en-US" dirty="0"/>
          </a:p>
        </p:txBody>
      </p:sp>
    </p:spTree>
    <p:extLst>
      <p:ext uri="{BB962C8B-B14F-4D97-AF65-F5344CB8AC3E}">
        <p14:creationId xmlns:p14="http://schemas.microsoft.com/office/powerpoint/2010/main" val="52102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0F5DC-4F8A-42D7-A72B-365E2B83A0F9}"/>
              </a:ext>
            </a:extLst>
          </p:cNvPr>
          <p:cNvSpPr>
            <a:spLocks noGrp="1"/>
          </p:cNvSpPr>
          <p:nvPr>
            <p:ph type="title"/>
          </p:nvPr>
        </p:nvSpPr>
        <p:spPr/>
        <p:txBody>
          <a:bodyPr/>
          <a:lstStyle/>
          <a:p>
            <a:r>
              <a:rPr lang="en-US" dirty="0"/>
              <a:t>“Material Misrepresentation” Means that a False Statement Concerns Either</a:t>
            </a:r>
          </a:p>
        </p:txBody>
      </p:sp>
      <p:sp>
        <p:nvSpPr>
          <p:cNvPr id="3" name="Content Placeholder 2">
            <a:extLst>
              <a:ext uri="{FF2B5EF4-FFF2-40B4-BE49-F238E27FC236}">
                <a16:creationId xmlns:a16="http://schemas.microsoft.com/office/drawing/2014/main" xmlns="" id="{2CCD91E0-CFA0-4617-93DE-5F156C3E4472}"/>
              </a:ext>
            </a:extLst>
          </p:cNvPr>
          <p:cNvSpPr>
            <a:spLocks noGrp="1"/>
          </p:cNvSpPr>
          <p:nvPr>
            <p:ph idx="1"/>
          </p:nvPr>
        </p:nvSpPr>
        <p:spPr>
          <a:xfrm>
            <a:off x="1484310" y="1935804"/>
            <a:ext cx="10018713" cy="4533089"/>
          </a:xfrm>
        </p:spPr>
        <p:txBody>
          <a:bodyPr>
            <a:normAutofit/>
          </a:bodyPr>
          <a:lstStyle/>
          <a:p>
            <a:pPr marL="457200" lvl="1">
              <a:spcBef>
                <a:spcPts val="0"/>
              </a:spcBef>
              <a:spcAft>
                <a:spcPts val="0"/>
              </a:spcAft>
              <a:buNone/>
            </a:pPr>
            <a:r>
              <a:rPr lang="en-US" dirty="0">
                <a:cs typeface="Calibri" pitchFamily="34" charset="0"/>
              </a:rPr>
              <a:t>1) 	the consequences of the resignation </a:t>
            </a:r>
          </a:p>
          <a:p>
            <a:pPr marL="914400" lvl="2">
              <a:spcBef>
                <a:spcPts val="0"/>
              </a:spcBef>
              <a:spcAft>
                <a:spcPts val="0"/>
              </a:spcAft>
            </a:pPr>
            <a:r>
              <a:rPr lang="en-US" dirty="0">
                <a:cs typeface="Calibri" pitchFamily="34" charset="0"/>
              </a:rPr>
              <a:t>E.g. “You will lose your retirement if fired” (See Brookshire v. Buncombe County, 2012 WL 136899 (WDNC))</a:t>
            </a:r>
          </a:p>
          <a:p>
            <a:pPr marL="692150" lvl="2" indent="-234950">
              <a:spcBef>
                <a:spcPts val="0"/>
              </a:spcBef>
              <a:spcAft>
                <a:spcPts val="0"/>
              </a:spcAft>
            </a:pPr>
            <a:endParaRPr lang="en-US" dirty="0">
              <a:cs typeface="Calibri" pitchFamily="34" charset="0"/>
            </a:endParaRPr>
          </a:p>
          <a:p>
            <a:pPr marL="457200" lvl="1">
              <a:spcBef>
                <a:spcPts val="0"/>
              </a:spcBef>
              <a:spcAft>
                <a:spcPts val="0"/>
              </a:spcAft>
              <a:buNone/>
            </a:pPr>
            <a:r>
              <a:rPr lang="en-US" dirty="0">
                <a:cs typeface="Calibri" pitchFamily="34" charset="0"/>
              </a:rPr>
              <a:t>2) 	the alternative to the resignation</a:t>
            </a:r>
          </a:p>
          <a:p>
            <a:pPr marL="914400" lvl="2">
              <a:spcBef>
                <a:spcPts val="0"/>
              </a:spcBef>
              <a:spcAft>
                <a:spcPts val="0"/>
              </a:spcAft>
            </a:pPr>
            <a:r>
              <a:rPr lang="en-US" dirty="0">
                <a:cs typeface="Calibri" pitchFamily="34" charset="0"/>
              </a:rPr>
              <a:t>E.g. “Quit or be fired.” (</a:t>
            </a:r>
            <a:r>
              <a:rPr lang="en-US" i="1" dirty="0">
                <a:cs typeface="Calibri" pitchFamily="34" charset="0"/>
              </a:rPr>
              <a:t>But see Wolford v. </a:t>
            </a:r>
            <a:r>
              <a:rPr lang="en-US" i="1" dirty="0" err="1">
                <a:cs typeface="Calibri" pitchFamily="34" charset="0"/>
              </a:rPr>
              <a:t>Angelone</a:t>
            </a:r>
            <a:r>
              <a:rPr lang="en-US" i="1" dirty="0">
                <a:cs typeface="Calibri" pitchFamily="34" charset="0"/>
              </a:rPr>
              <a:t>,</a:t>
            </a:r>
            <a:r>
              <a:rPr lang="en-US" dirty="0">
                <a:cs typeface="Calibri" pitchFamily="34" charset="0"/>
              </a:rPr>
              <a:t> 38 F.Supp.2d 452 (W.D. Va., 1999) (holding that an incomplete statement on discharge did not amount to a material misrepresentation))</a:t>
            </a:r>
          </a:p>
          <a:p>
            <a:pPr marL="0" lvl="2" indent="0">
              <a:spcBef>
                <a:spcPts val="0"/>
              </a:spcBef>
              <a:spcAft>
                <a:spcPts val="0"/>
              </a:spcAft>
              <a:buNone/>
            </a:pPr>
            <a:endParaRPr lang="en-US" dirty="0">
              <a:cs typeface="Calibri" pitchFamily="34" charset="0"/>
            </a:endParaRPr>
          </a:p>
          <a:p>
            <a:pPr marL="0" lvl="2" indent="0">
              <a:spcBef>
                <a:spcPts val="0"/>
              </a:spcBef>
              <a:spcAft>
                <a:spcPts val="0"/>
              </a:spcAft>
              <a:buNone/>
            </a:pPr>
            <a:r>
              <a:rPr lang="en-US" dirty="0">
                <a:cs typeface="Calibri" pitchFamily="34" charset="0"/>
              </a:rPr>
              <a:t>NOTE:  Reliance must be reasonable under the circumstances</a:t>
            </a:r>
          </a:p>
        </p:txBody>
      </p:sp>
    </p:spTree>
    <p:extLst>
      <p:ext uri="{BB962C8B-B14F-4D97-AF65-F5344CB8AC3E}">
        <p14:creationId xmlns:p14="http://schemas.microsoft.com/office/powerpoint/2010/main" val="66205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00F22-3848-4458-8E07-BDE494BE3742}"/>
              </a:ext>
            </a:extLst>
          </p:cNvPr>
          <p:cNvSpPr>
            <a:spLocks noGrp="1"/>
          </p:cNvSpPr>
          <p:nvPr>
            <p:ph type="title"/>
          </p:nvPr>
        </p:nvSpPr>
        <p:spPr/>
        <p:txBody>
          <a:bodyPr/>
          <a:lstStyle/>
          <a:p>
            <a:r>
              <a:rPr lang="en-US" cap="small" spc="200" dirty="0">
                <a:ln>
                  <a:noFill/>
                </a:ln>
                <a:solidFill>
                  <a:prstClr val="black"/>
                </a:solidFill>
                <a:latin typeface="Trebuchet MS"/>
              </a:rPr>
              <a:t>DURESS OR COERCION</a:t>
            </a:r>
            <a:endParaRPr lang="en-US" dirty="0"/>
          </a:p>
        </p:txBody>
      </p:sp>
      <p:sp>
        <p:nvSpPr>
          <p:cNvPr id="3" name="Content Placeholder 2">
            <a:extLst>
              <a:ext uri="{FF2B5EF4-FFF2-40B4-BE49-F238E27FC236}">
                <a16:creationId xmlns:a16="http://schemas.microsoft.com/office/drawing/2014/main" xmlns="" id="{9F1B1A85-C9D5-4254-8298-4232A0F34C79}"/>
              </a:ext>
            </a:extLst>
          </p:cNvPr>
          <p:cNvSpPr>
            <a:spLocks noGrp="1"/>
          </p:cNvSpPr>
          <p:nvPr>
            <p:ph idx="1"/>
          </p:nvPr>
        </p:nvSpPr>
        <p:spPr>
          <a:xfrm>
            <a:off x="2459085" y="1916349"/>
            <a:ext cx="8069159" cy="4231532"/>
          </a:xfrm>
        </p:spPr>
        <p:txBody>
          <a:bodyPr/>
          <a:lstStyle/>
          <a:p>
            <a:pPr marL="0" lvl="0" indent="0" algn="ctr">
              <a:spcBef>
                <a:spcPts val="0"/>
              </a:spcBef>
              <a:spcAft>
                <a:spcPts val="0"/>
              </a:spcAft>
              <a:buNone/>
            </a:pPr>
            <a:r>
              <a:rPr lang="en-US" sz="3600" dirty="0">
                <a:latin typeface="Eras Demi ITC" pitchFamily="34" charset="0"/>
              </a:rPr>
              <a:t>“Duress” means that the </a:t>
            </a:r>
          </a:p>
          <a:p>
            <a:pPr marL="0" lvl="0" indent="0" algn="ctr">
              <a:spcBef>
                <a:spcPts val="0"/>
              </a:spcBef>
              <a:spcAft>
                <a:spcPts val="0"/>
              </a:spcAft>
              <a:buNone/>
            </a:pPr>
            <a:r>
              <a:rPr lang="en-US" sz="3600" dirty="0">
                <a:latin typeface="Eras Demi ITC" pitchFamily="34" charset="0"/>
              </a:rPr>
              <a:t>totality of the circumstances demonstrate that the employer’s conduct took away the employee’s free choice to resign.</a:t>
            </a:r>
            <a:endParaRPr lang="en-US" sz="3600" dirty="0"/>
          </a:p>
          <a:p>
            <a:pPr algn="ctr"/>
            <a:endParaRPr lang="en-US" dirty="0"/>
          </a:p>
        </p:txBody>
      </p:sp>
    </p:spTree>
    <p:extLst>
      <p:ext uri="{BB962C8B-B14F-4D97-AF65-F5344CB8AC3E}">
        <p14:creationId xmlns:p14="http://schemas.microsoft.com/office/powerpoint/2010/main" val="20394245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3F0529-B00A-45D9-BB75-882EFBAE1530}"/>
              </a:ext>
            </a:extLst>
          </p:cNvPr>
          <p:cNvSpPr>
            <a:spLocks noGrp="1"/>
          </p:cNvSpPr>
          <p:nvPr>
            <p:ph type="title"/>
          </p:nvPr>
        </p:nvSpPr>
        <p:spPr/>
        <p:txBody>
          <a:bodyPr/>
          <a:lstStyle/>
          <a:p>
            <a:r>
              <a:rPr lang="en-US" dirty="0"/>
              <a:t>Factors to Consider in </a:t>
            </a:r>
            <a:br>
              <a:rPr lang="en-US" dirty="0"/>
            </a:br>
            <a:r>
              <a:rPr lang="en-US" dirty="0"/>
              <a:t>Analyzing Possible Duress:</a:t>
            </a:r>
          </a:p>
        </p:txBody>
      </p:sp>
      <p:sp>
        <p:nvSpPr>
          <p:cNvPr id="3" name="Content Placeholder 2">
            <a:extLst>
              <a:ext uri="{FF2B5EF4-FFF2-40B4-BE49-F238E27FC236}">
                <a16:creationId xmlns:a16="http://schemas.microsoft.com/office/drawing/2014/main" xmlns="" id="{E1C51811-F3FE-4DA3-9306-ED8EE44ECFB8}"/>
              </a:ext>
            </a:extLst>
          </p:cNvPr>
          <p:cNvSpPr>
            <a:spLocks noGrp="1"/>
          </p:cNvSpPr>
          <p:nvPr>
            <p:ph idx="1"/>
          </p:nvPr>
        </p:nvSpPr>
        <p:spPr/>
        <p:txBody>
          <a:bodyPr/>
          <a:lstStyle/>
          <a:p>
            <a:pPr lvl="1" indent="-914400">
              <a:spcBef>
                <a:spcPts val="0"/>
              </a:spcBef>
              <a:spcAft>
                <a:spcPts val="0"/>
              </a:spcAft>
              <a:buNone/>
            </a:pPr>
            <a:r>
              <a:rPr lang="en-US" dirty="0">
                <a:latin typeface="Calibri" pitchFamily="34" charset="0"/>
                <a:cs typeface="Calibri" pitchFamily="34" charset="0"/>
              </a:rPr>
              <a:t>“(1) 	whether the employee was given some alternative to resignation; </a:t>
            </a:r>
          </a:p>
          <a:p>
            <a:pPr marL="0" lvl="1" indent="0">
              <a:spcBef>
                <a:spcPts val="0"/>
              </a:spcBef>
              <a:spcAft>
                <a:spcPts val="0"/>
              </a:spcAft>
              <a:buNone/>
            </a:pPr>
            <a:endParaRPr lang="en-US" dirty="0">
              <a:latin typeface="Calibri" pitchFamily="34" charset="0"/>
              <a:cs typeface="Calibri" pitchFamily="34" charset="0"/>
            </a:endParaRPr>
          </a:p>
          <a:p>
            <a:pPr lvl="1" indent="-914400">
              <a:spcBef>
                <a:spcPts val="0"/>
              </a:spcBef>
              <a:spcAft>
                <a:spcPts val="0"/>
              </a:spcAft>
              <a:buNone/>
            </a:pPr>
            <a:r>
              <a:rPr lang="en-US" dirty="0">
                <a:latin typeface="Calibri" pitchFamily="34" charset="0"/>
                <a:cs typeface="Calibri" pitchFamily="34" charset="0"/>
              </a:rPr>
              <a:t>(2) 	whether the employee understood the nature of the choice he was given; </a:t>
            </a:r>
          </a:p>
          <a:p>
            <a:pPr marL="0" lvl="1" indent="0">
              <a:spcBef>
                <a:spcPts val="0"/>
              </a:spcBef>
              <a:spcAft>
                <a:spcPts val="0"/>
              </a:spcAft>
              <a:buNone/>
            </a:pPr>
            <a:endParaRPr lang="en-US" dirty="0">
              <a:latin typeface="Calibri" pitchFamily="34" charset="0"/>
              <a:cs typeface="Calibri" pitchFamily="34" charset="0"/>
            </a:endParaRPr>
          </a:p>
          <a:p>
            <a:pPr lvl="1" indent="-914400">
              <a:spcBef>
                <a:spcPts val="0"/>
              </a:spcBef>
              <a:spcAft>
                <a:spcPts val="0"/>
              </a:spcAft>
              <a:buNone/>
            </a:pPr>
            <a:r>
              <a:rPr lang="en-US" dirty="0">
                <a:latin typeface="Calibri" pitchFamily="34" charset="0"/>
                <a:cs typeface="Calibri" pitchFamily="34" charset="0"/>
              </a:rPr>
              <a:t>(3) 	whether the employee was given a reasonable time in which to choose; and </a:t>
            </a:r>
          </a:p>
          <a:p>
            <a:pPr marL="0" lvl="1" indent="0">
              <a:spcBef>
                <a:spcPts val="0"/>
              </a:spcBef>
              <a:spcAft>
                <a:spcPts val="0"/>
              </a:spcAft>
              <a:buNone/>
            </a:pPr>
            <a:endParaRPr lang="en-US" dirty="0">
              <a:latin typeface="Calibri" pitchFamily="34" charset="0"/>
              <a:cs typeface="Calibri" pitchFamily="34" charset="0"/>
            </a:endParaRPr>
          </a:p>
          <a:p>
            <a:pPr lvl="1" indent="-914400">
              <a:spcBef>
                <a:spcPts val="0"/>
              </a:spcBef>
              <a:spcAft>
                <a:spcPts val="0"/>
              </a:spcAft>
              <a:buNone/>
            </a:pPr>
            <a:r>
              <a:rPr lang="en-US" dirty="0">
                <a:latin typeface="Calibri" pitchFamily="34" charset="0"/>
                <a:cs typeface="Calibri" pitchFamily="34" charset="0"/>
              </a:rPr>
              <a:t>(4) 	whether he was permitted to select the effective date of resignation .”  </a:t>
            </a:r>
          </a:p>
          <a:p>
            <a:pPr lvl="1" indent="-914400">
              <a:spcBef>
                <a:spcPts val="0"/>
              </a:spcBef>
              <a:spcAft>
                <a:spcPts val="0"/>
              </a:spcAft>
              <a:buNone/>
            </a:pPr>
            <a:endParaRPr lang="en-US" i="1" dirty="0">
              <a:latin typeface="Calibri" pitchFamily="34" charset="0"/>
              <a:cs typeface="Calibri" pitchFamily="34" charset="0"/>
            </a:endParaRPr>
          </a:p>
          <a:p>
            <a:pPr lvl="1" indent="-914400">
              <a:spcBef>
                <a:spcPts val="0"/>
              </a:spcBef>
              <a:spcAft>
                <a:spcPts val="0"/>
              </a:spcAft>
              <a:buNone/>
            </a:pPr>
            <a:r>
              <a:rPr lang="en-US" i="1" dirty="0">
                <a:latin typeface="Calibri" pitchFamily="34" charset="0"/>
                <a:cs typeface="Calibri" pitchFamily="34" charset="0"/>
              </a:rPr>
              <a:t>Stone</a:t>
            </a:r>
            <a:r>
              <a:rPr lang="en-US" dirty="0">
                <a:latin typeface="Calibri" pitchFamily="34" charset="0"/>
                <a:cs typeface="Calibri" pitchFamily="34" charset="0"/>
              </a:rPr>
              <a:t> at 174.</a:t>
            </a:r>
          </a:p>
          <a:p>
            <a:endParaRPr lang="en-US" dirty="0"/>
          </a:p>
        </p:txBody>
      </p:sp>
    </p:spTree>
    <p:extLst>
      <p:ext uri="{BB962C8B-B14F-4D97-AF65-F5344CB8AC3E}">
        <p14:creationId xmlns:p14="http://schemas.microsoft.com/office/powerpoint/2010/main" val="233405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64F1E0-7C00-4131-834E-7545A2B0D402}"/>
              </a:ext>
            </a:extLst>
          </p:cNvPr>
          <p:cNvSpPr>
            <a:spLocks noGrp="1"/>
          </p:cNvSpPr>
          <p:nvPr>
            <p:ph type="title"/>
          </p:nvPr>
        </p:nvSpPr>
        <p:spPr/>
        <p:txBody>
          <a:bodyPr/>
          <a:lstStyle/>
          <a:p>
            <a:r>
              <a:rPr lang="en-US" dirty="0">
                <a:ln>
                  <a:noFill/>
                </a:ln>
                <a:solidFill>
                  <a:prstClr val="black"/>
                </a:solidFill>
                <a:latin typeface="Trebuchet MS"/>
                <a:cs typeface="Calibri" pitchFamily="34" charset="0"/>
              </a:rPr>
              <a:t>What about COMMON SENSE?</a:t>
            </a:r>
            <a:endParaRPr lang="en-US" dirty="0"/>
          </a:p>
        </p:txBody>
      </p:sp>
      <p:sp>
        <p:nvSpPr>
          <p:cNvPr id="3" name="Content Placeholder 2">
            <a:extLst>
              <a:ext uri="{FF2B5EF4-FFF2-40B4-BE49-F238E27FC236}">
                <a16:creationId xmlns:a16="http://schemas.microsoft.com/office/drawing/2014/main" xmlns="" id="{8A11B944-C03B-4C07-A2CD-F099FCE18427}"/>
              </a:ext>
            </a:extLst>
          </p:cNvPr>
          <p:cNvSpPr>
            <a:spLocks noGrp="1"/>
          </p:cNvSpPr>
          <p:nvPr>
            <p:ph idx="1"/>
          </p:nvPr>
        </p:nvSpPr>
        <p:spPr/>
        <p:txBody>
          <a:bodyPr/>
          <a:lstStyle/>
          <a:p>
            <a:pPr marL="234950" lvl="0" indent="0">
              <a:spcBef>
                <a:spcPts val="0"/>
              </a:spcBef>
              <a:spcAft>
                <a:spcPts val="0"/>
              </a:spcAft>
              <a:buNone/>
            </a:pPr>
            <a:r>
              <a:rPr lang="en-US" sz="4400" dirty="0">
                <a:latin typeface="Calibri" pitchFamily="34" charset="0"/>
                <a:cs typeface="Calibri" pitchFamily="34" charset="0"/>
              </a:rPr>
              <a:t>The mere “unpleasant choice” of “resign or face legal or disciplinary action”, does not establish a due process violation.  </a:t>
            </a:r>
          </a:p>
          <a:p>
            <a:pPr marL="234950" lvl="0" indent="0">
              <a:spcBef>
                <a:spcPts val="0"/>
              </a:spcBef>
              <a:spcAft>
                <a:spcPts val="0"/>
              </a:spcAft>
              <a:buNone/>
            </a:pPr>
            <a:endParaRPr lang="en-US" sz="4400" i="1" dirty="0">
              <a:latin typeface="Calibri" pitchFamily="34" charset="0"/>
              <a:cs typeface="Calibri" pitchFamily="34" charset="0"/>
            </a:endParaRPr>
          </a:p>
          <a:p>
            <a:pPr marL="234950" lvl="0" indent="0">
              <a:spcBef>
                <a:spcPts val="0"/>
              </a:spcBef>
              <a:spcAft>
                <a:spcPts val="0"/>
              </a:spcAft>
              <a:buNone/>
            </a:pPr>
            <a:r>
              <a:rPr lang="en-US" sz="4400" i="1" dirty="0">
                <a:latin typeface="Calibri" pitchFamily="34" charset="0"/>
                <a:cs typeface="Calibri" pitchFamily="34" charset="0"/>
              </a:rPr>
              <a:t>Stone</a:t>
            </a:r>
            <a:r>
              <a:rPr lang="en-US" sz="4400" dirty="0">
                <a:latin typeface="Calibri" pitchFamily="34" charset="0"/>
                <a:cs typeface="Calibri" pitchFamily="34" charset="0"/>
              </a:rPr>
              <a:t> at 174.</a:t>
            </a:r>
          </a:p>
          <a:p>
            <a:endParaRPr lang="en-US" dirty="0"/>
          </a:p>
        </p:txBody>
      </p:sp>
    </p:spTree>
    <p:extLst>
      <p:ext uri="{BB962C8B-B14F-4D97-AF65-F5344CB8AC3E}">
        <p14:creationId xmlns:p14="http://schemas.microsoft.com/office/powerpoint/2010/main" val="2655627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495472-9E19-4E26-8B2D-2A893488E0D2}"/>
              </a:ext>
            </a:extLst>
          </p:cNvPr>
          <p:cNvSpPr>
            <a:spLocks noGrp="1"/>
          </p:cNvSpPr>
          <p:nvPr>
            <p:ph type="title"/>
          </p:nvPr>
        </p:nvSpPr>
        <p:spPr/>
        <p:txBody>
          <a:bodyPr/>
          <a:lstStyle/>
          <a:p>
            <a:r>
              <a:rPr lang="en-US" cap="small" spc="200" dirty="0">
                <a:ln>
                  <a:noFill/>
                </a:ln>
                <a:solidFill>
                  <a:prstClr val="black"/>
                </a:solidFill>
                <a:latin typeface="Trebuchet MS" panose="020B0603020202020204" pitchFamily="34" charset="0"/>
              </a:rPr>
              <a:t>Investigation Best Practices</a:t>
            </a:r>
            <a:endParaRPr lang="en-US" dirty="0"/>
          </a:p>
        </p:txBody>
      </p:sp>
      <p:sp>
        <p:nvSpPr>
          <p:cNvPr id="3" name="Content Placeholder 2">
            <a:extLst>
              <a:ext uri="{FF2B5EF4-FFF2-40B4-BE49-F238E27FC236}">
                <a16:creationId xmlns:a16="http://schemas.microsoft.com/office/drawing/2014/main" xmlns="" id="{47DF4CDB-29B0-46C7-BE0B-02CAA1091CA1}"/>
              </a:ext>
            </a:extLst>
          </p:cNvPr>
          <p:cNvSpPr>
            <a:spLocks noGrp="1"/>
          </p:cNvSpPr>
          <p:nvPr>
            <p:ph idx="1"/>
          </p:nvPr>
        </p:nvSpPr>
        <p:spPr>
          <a:xfrm>
            <a:off x="1484310" y="1468876"/>
            <a:ext cx="10018713" cy="4980561"/>
          </a:xfrm>
        </p:spPr>
        <p:txBody>
          <a:bodyPr>
            <a:normAutofit fontScale="92500"/>
          </a:bodyPr>
          <a:lstStyle/>
          <a:p>
            <a:pPr marL="746125" indent="-676275">
              <a:lnSpc>
                <a:spcPct val="110000"/>
              </a:lnSpc>
              <a:spcBef>
                <a:spcPts val="0"/>
              </a:spcBef>
              <a:spcAft>
                <a:spcPts val="0"/>
              </a:spcAft>
              <a:buClrTx/>
              <a:buSzPct val="100000"/>
              <a:buAutoNum type="arabicPeriod" startAt="10"/>
            </a:pPr>
            <a:r>
              <a:rPr lang="en-US" sz="2500" dirty="0"/>
              <a:t>If serious allegations are made against an employee use suspension with pay to allow time to investigate.</a:t>
            </a:r>
          </a:p>
          <a:p>
            <a:pPr marL="746125" indent="-676275">
              <a:lnSpc>
                <a:spcPct val="110000"/>
              </a:lnSpc>
              <a:spcBef>
                <a:spcPts val="0"/>
              </a:spcBef>
              <a:spcAft>
                <a:spcPts val="0"/>
              </a:spcAft>
              <a:buClrTx/>
              <a:buSzPct val="100000"/>
              <a:buAutoNum type="arabicPeriod" startAt="10"/>
            </a:pPr>
            <a:endParaRPr lang="en-US" sz="2500" dirty="0"/>
          </a:p>
          <a:p>
            <a:pPr marL="746125" indent="-676275">
              <a:lnSpc>
                <a:spcPct val="110000"/>
              </a:lnSpc>
              <a:spcBef>
                <a:spcPts val="0"/>
              </a:spcBef>
              <a:spcAft>
                <a:spcPts val="0"/>
              </a:spcAft>
              <a:buClrTx/>
              <a:buSzPct val="100000"/>
              <a:buAutoNum type="arabicPeriod" startAt="9"/>
            </a:pPr>
            <a:r>
              <a:rPr lang="en-US" sz="2500" dirty="0"/>
              <a:t>Meet with the employee as soon as you know the facts to get their side of the story.  Sometimes this requires multiple meetings with the employee.</a:t>
            </a:r>
          </a:p>
          <a:p>
            <a:pPr marL="746125" indent="-676275">
              <a:lnSpc>
                <a:spcPct val="110000"/>
              </a:lnSpc>
              <a:spcBef>
                <a:spcPts val="0"/>
              </a:spcBef>
              <a:spcAft>
                <a:spcPts val="0"/>
              </a:spcAft>
              <a:buClrTx/>
              <a:buSzPct val="100000"/>
              <a:buAutoNum type="arabicPeriod" startAt="9"/>
            </a:pPr>
            <a:endParaRPr lang="en-US" sz="2500" dirty="0"/>
          </a:p>
          <a:p>
            <a:pPr marL="746125" indent="-676275">
              <a:lnSpc>
                <a:spcPct val="110000"/>
              </a:lnSpc>
              <a:spcBef>
                <a:spcPts val="0"/>
              </a:spcBef>
              <a:spcAft>
                <a:spcPts val="0"/>
              </a:spcAft>
              <a:buClrTx/>
              <a:buSzPct val="100000"/>
              <a:buAutoNum type="arabicPeriod" startAt="8"/>
            </a:pPr>
            <a:r>
              <a:rPr lang="en-US" sz="2500" dirty="0"/>
              <a:t>Do not bring up resignation at the initial meeting or during fact-finding meetings with the employee.  Let the employee ask about resignation.  </a:t>
            </a:r>
          </a:p>
          <a:p>
            <a:pPr marL="746125" indent="-676275">
              <a:lnSpc>
                <a:spcPct val="110000"/>
              </a:lnSpc>
              <a:spcBef>
                <a:spcPts val="0"/>
              </a:spcBef>
              <a:spcAft>
                <a:spcPts val="0"/>
              </a:spcAft>
              <a:buClrTx/>
              <a:buSzPct val="100000"/>
              <a:buAutoNum type="arabicPeriod" startAt="8"/>
            </a:pPr>
            <a:endParaRPr lang="en-US" sz="2500" dirty="0"/>
          </a:p>
          <a:p>
            <a:pPr marL="746125" indent="-676275">
              <a:lnSpc>
                <a:spcPct val="110000"/>
              </a:lnSpc>
              <a:spcBef>
                <a:spcPts val="0"/>
              </a:spcBef>
              <a:spcAft>
                <a:spcPts val="0"/>
              </a:spcAft>
              <a:buClrTx/>
              <a:buSzPct val="100000"/>
              <a:buAutoNum type="arabicPeriod" startAt="7"/>
            </a:pPr>
            <a:r>
              <a:rPr lang="en-US" sz="2500" dirty="0"/>
              <a:t>Do not offer opinions regarding the outcome of the investigation.</a:t>
            </a:r>
          </a:p>
          <a:p>
            <a:endParaRPr lang="en-US" dirty="0"/>
          </a:p>
        </p:txBody>
      </p:sp>
    </p:spTree>
    <p:extLst>
      <p:ext uri="{BB962C8B-B14F-4D97-AF65-F5344CB8AC3E}">
        <p14:creationId xmlns:p14="http://schemas.microsoft.com/office/powerpoint/2010/main" val="131949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DF4CDB-29B0-46C7-BE0B-02CAA1091CA1}"/>
              </a:ext>
            </a:extLst>
          </p:cNvPr>
          <p:cNvSpPr>
            <a:spLocks noGrp="1"/>
          </p:cNvSpPr>
          <p:nvPr>
            <p:ph idx="1"/>
          </p:nvPr>
        </p:nvSpPr>
        <p:spPr>
          <a:xfrm>
            <a:off x="1484310" y="1478604"/>
            <a:ext cx="10018713" cy="5087566"/>
          </a:xfrm>
        </p:spPr>
        <p:txBody>
          <a:bodyPr>
            <a:normAutofit fontScale="92500" lnSpcReduction="10000"/>
          </a:bodyPr>
          <a:lstStyle/>
          <a:p>
            <a:pPr marL="914400" indent="-666750">
              <a:lnSpc>
                <a:spcPct val="110000"/>
              </a:lnSpc>
              <a:spcBef>
                <a:spcPts val="0"/>
              </a:spcBef>
              <a:spcAft>
                <a:spcPts val="0"/>
              </a:spcAft>
              <a:buClrTx/>
              <a:buSzPct val="100000"/>
              <a:buAutoNum type="arabicPeriod" startAt="6"/>
            </a:pPr>
            <a:r>
              <a:rPr lang="en-US" sz="2600" dirty="0"/>
              <a:t>Do not make promises or offers to entice an employee to resign unless it is part of a written resignation agreement (see #3 below).</a:t>
            </a:r>
          </a:p>
          <a:p>
            <a:pPr marL="914400" indent="-666750">
              <a:lnSpc>
                <a:spcPct val="110000"/>
              </a:lnSpc>
              <a:spcBef>
                <a:spcPts val="0"/>
              </a:spcBef>
              <a:spcAft>
                <a:spcPts val="0"/>
              </a:spcAft>
              <a:buAutoNum type="arabicPeriod" startAt="6"/>
            </a:pPr>
            <a:endParaRPr lang="en-US" sz="2600" dirty="0"/>
          </a:p>
          <a:p>
            <a:pPr marL="914400" indent="-666750">
              <a:lnSpc>
                <a:spcPct val="110000"/>
              </a:lnSpc>
              <a:spcBef>
                <a:spcPts val="0"/>
              </a:spcBef>
              <a:spcAft>
                <a:spcPts val="0"/>
              </a:spcAft>
              <a:buNone/>
            </a:pPr>
            <a:r>
              <a:rPr lang="en-US" sz="2600" dirty="0"/>
              <a:t>5. 	If the employee insists on resigning, do NOT offer favorable terms such as positive reference, removal of documents from the personnel file, no further action, etc.  In other words, allow the employee to resign without making any promises.  </a:t>
            </a:r>
          </a:p>
          <a:p>
            <a:pPr marL="914400" indent="-666750">
              <a:lnSpc>
                <a:spcPct val="110000"/>
              </a:lnSpc>
              <a:spcBef>
                <a:spcPts val="0"/>
              </a:spcBef>
              <a:spcAft>
                <a:spcPts val="0"/>
              </a:spcAft>
              <a:buNone/>
            </a:pPr>
            <a:endParaRPr lang="en-US" sz="2600" dirty="0"/>
          </a:p>
          <a:p>
            <a:pPr marL="914400" indent="-666750">
              <a:lnSpc>
                <a:spcPct val="110000"/>
              </a:lnSpc>
              <a:spcBef>
                <a:spcPts val="0"/>
              </a:spcBef>
              <a:spcAft>
                <a:spcPts val="0"/>
              </a:spcAft>
              <a:buNone/>
            </a:pPr>
            <a:r>
              <a:rPr lang="en-US" sz="2600" dirty="0"/>
              <a:t>4. 	Encourage the employee who wants to resign immediately to take time to consider their decision and to contact an attorney.  If they decline, put that fact in writing for their signature and make no other promises or deals!</a:t>
            </a:r>
          </a:p>
          <a:p>
            <a:endParaRPr lang="en-US" dirty="0"/>
          </a:p>
        </p:txBody>
      </p:sp>
      <p:sp>
        <p:nvSpPr>
          <p:cNvPr id="2" name="Title 1">
            <a:extLst>
              <a:ext uri="{FF2B5EF4-FFF2-40B4-BE49-F238E27FC236}">
                <a16:creationId xmlns:a16="http://schemas.microsoft.com/office/drawing/2014/main" xmlns="" id="{74495472-9E19-4E26-8B2D-2A893488E0D2}"/>
              </a:ext>
            </a:extLst>
          </p:cNvPr>
          <p:cNvSpPr>
            <a:spLocks noGrp="1"/>
          </p:cNvSpPr>
          <p:nvPr>
            <p:ph type="title"/>
          </p:nvPr>
        </p:nvSpPr>
        <p:spPr/>
        <p:txBody>
          <a:bodyPr/>
          <a:lstStyle/>
          <a:p>
            <a:r>
              <a:rPr lang="en-US" cap="small" spc="200" dirty="0">
                <a:ln>
                  <a:noFill/>
                </a:ln>
                <a:solidFill>
                  <a:prstClr val="black"/>
                </a:solidFill>
                <a:latin typeface="Trebuchet MS" panose="020B0603020202020204" pitchFamily="34" charset="0"/>
              </a:rPr>
              <a:t>Investigation Best Practices</a:t>
            </a:r>
            <a:endParaRPr lang="en-US" dirty="0"/>
          </a:p>
        </p:txBody>
      </p:sp>
    </p:spTree>
    <p:extLst>
      <p:ext uri="{BB962C8B-B14F-4D97-AF65-F5344CB8AC3E}">
        <p14:creationId xmlns:p14="http://schemas.microsoft.com/office/powerpoint/2010/main" val="273125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495472-9E19-4E26-8B2D-2A893488E0D2}"/>
              </a:ext>
            </a:extLst>
          </p:cNvPr>
          <p:cNvSpPr>
            <a:spLocks noGrp="1"/>
          </p:cNvSpPr>
          <p:nvPr>
            <p:ph type="title"/>
          </p:nvPr>
        </p:nvSpPr>
        <p:spPr/>
        <p:txBody>
          <a:bodyPr/>
          <a:lstStyle/>
          <a:p>
            <a:r>
              <a:rPr lang="en-US" cap="small" spc="200" dirty="0">
                <a:ln>
                  <a:noFill/>
                </a:ln>
                <a:solidFill>
                  <a:prstClr val="black"/>
                </a:solidFill>
                <a:latin typeface="Trebuchet MS" panose="020B0603020202020204" pitchFamily="34" charset="0"/>
              </a:rPr>
              <a:t>Investigation Best Practices</a:t>
            </a:r>
            <a:endParaRPr lang="en-US" dirty="0"/>
          </a:p>
        </p:txBody>
      </p:sp>
      <p:sp>
        <p:nvSpPr>
          <p:cNvPr id="3" name="Content Placeholder 2">
            <a:extLst>
              <a:ext uri="{FF2B5EF4-FFF2-40B4-BE49-F238E27FC236}">
                <a16:creationId xmlns:a16="http://schemas.microsoft.com/office/drawing/2014/main" xmlns="" id="{47DF4CDB-29B0-46C7-BE0B-02CAA1091CA1}"/>
              </a:ext>
            </a:extLst>
          </p:cNvPr>
          <p:cNvSpPr>
            <a:spLocks noGrp="1"/>
          </p:cNvSpPr>
          <p:nvPr>
            <p:ph idx="1"/>
          </p:nvPr>
        </p:nvSpPr>
        <p:spPr>
          <a:xfrm>
            <a:off x="1484310" y="1517515"/>
            <a:ext cx="10018713" cy="4649822"/>
          </a:xfrm>
        </p:spPr>
        <p:txBody>
          <a:bodyPr>
            <a:normAutofit/>
          </a:bodyPr>
          <a:lstStyle/>
          <a:p>
            <a:pPr marL="914400" indent="-666750">
              <a:spcBef>
                <a:spcPts val="0"/>
              </a:spcBef>
              <a:spcAft>
                <a:spcPts val="0"/>
              </a:spcAft>
              <a:buNone/>
            </a:pPr>
            <a:r>
              <a:rPr lang="en-US" dirty="0"/>
              <a:t>3. 	If the employee wants to negotiate their resignation, involve your school board attorney to get the terms of the resignation or employment separation in writing.</a:t>
            </a:r>
          </a:p>
          <a:p>
            <a:pPr marL="914400" indent="-666750">
              <a:spcBef>
                <a:spcPts val="0"/>
              </a:spcBef>
              <a:spcAft>
                <a:spcPts val="0"/>
              </a:spcAft>
              <a:buNone/>
            </a:pPr>
            <a:endParaRPr lang="en-US" dirty="0"/>
          </a:p>
          <a:p>
            <a:pPr marL="914400" indent="-666750">
              <a:spcBef>
                <a:spcPts val="0"/>
              </a:spcBef>
              <a:spcAft>
                <a:spcPts val="0"/>
              </a:spcAft>
              <a:buNone/>
            </a:pPr>
            <a:r>
              <a:rPr lang="en-US" dirty="0"/>
              <a:t>2.	Always involve a witness who can support what happened in the meeting and write-up your meeting notes immediately after the meeting.</a:t>
            </a:r>
          </a:p>
          <a:p>
            <a:pPr marL="914400" indent="-666750">
              <a:spcBef>
                <a:spcPts val="0"/>
              </a:spcBef>
              <a:spcAft>
                <a:spcPts val="0"/>
              </a:spcAft>
              <a:buNone/>
            </a:pPr>
            <a:endParaRPr lang="en-US" dirty="0"/>
          </a:p>
          <a:p>
            <a:pPr marL="914400" indent="-666750">
              <a:spcBef>
                <a:spcPts val="0"/>
              </a:spcBef>
              <a:spcAft>
                <a:spcPts val="0"/>
              </a:spcAft>
              <a:buNone/>
            </a:pPr>
            <a:r>
              <a:rPr lang="en-US" dirty="0"/>
              <a:t>1.	Don’t be in a hurry to get a resignation!  If there is good reason for them to resign. . . they will.</a:t>
            </a:r>
          </a:p>
          <a:p>
            <a:endParaRPr lang="en-US" dirty="0"/>
          </a:p>
        </p:txBody>
      </p:sp>
    </p:spTree>
    <p:extLst>
      <p:ext uri="{BB962C8B-B14F-4D97-AF65-F5344CB8AC3E}">
        <p14:creationId xmlns:p14="http://schemas.microsoft.com/office/powerpoint/2010/main" val="415872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55DA78-1636-4A2C-85A1-8105B43CD3FD}"/>
              </a:ext>
            </a:extLst>
          </p:cNvPr>
          <p:cNvSpPr>
            <a:spLocks noGrp="1"/>
          </p:cNvSpPr>
          <p:nvPr>
            <p:ph type="title"/>
          </p:nvPr>
        </p:nvSpPr>
        <p:spPr>
          <a:xfrm>
            <a:off x="1484309" y="0"/>
            <a:ext cx="10018713" cy="1752599"/>
          </a:xfrm>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Act Only as a Corporate Body, </a:t>
            </a:r>
            <a:br>
              <a:rPr lang="en-US" dirty="0">
                <a:solidFill>
                  <a:prstClr val="black"/>
                </a:solidFill>
                <a:latin typeface="Trebuchet MS" panose="020B0603020202020204" pitchFamily="34" charset="0"/>
                <a:cs typeface="Times New Roman" panose="02020603050405020304" pitchFamily="18" charset="0"/>
              </a:rPr>
            </a:br>
            <a:r>
              <a:rPr lang="en-US" dirty="0">
                <a:solidFill>
                  <a:prstClr val="black"/>
                </a:solidFill>
                <a:latin typeface="Trebuchet MS" panose="020B0603020202020204" pitchFamily="34" charset="0"/>
                <a:cs typeface="Times New Roman" panose="02020603050405020304" pitchFamily="18" charset="0"/>
              </a:rPr>
              <a:t>Not Individually</a:t>
            </a:r>
            <a:endParaRPr lang="en-US" dirty="0"/>
          </a:p>
        </p:txBody>
      </p:sp>
      <p:sp>
        <p:nvSpPr>
          <p:cNvPr id="3" name="Content Placeholder 2">
            <a:extLst>
              <a:ext uri="{FF2B5EF4-FFF2-40B4-BE49-F238E27FC236}">
                <a16:creationId xmlns:a16="http://schemas.microsoft.com/office/drawing/2014/main" xmlns="" id="{94A8292C-5423-48D1-AB7B-047DF8704BDD}"/>
              </a:ext>
            </a:extLst>
          </p:cNvPr>
          <p:cNvSpPr>
            <a:spLocks noGrp="1"/>
          </p:cNvSpPr>
          <p:nvPr>
            <p:ph idx="1"/>
          </p:nvPr>
        </p:nvSpPr>
        <p:spPr>
          <a:xfrm>
            <a:off x="1484310" y="1935804"/>
            <a:ext cx="10018713" cy="3855397"/>
          </a:xfrm>
        </p:spPr>
        <p:txBody>
          <a:bodyPr/>
          <a:lstStyle/>
          <a:p>
            <a:r>
              <a:rPr lang="en-US" sz="2400" dirty="0">
                <a:latin typeface="Trebuchet MS" panose="020B0603020202020204" pitchFamily="34" charset="0"/>
              </a:rPr>
              <a:t>Unless authority is delegated, board members have no independent authority to act alone.  Some duties of the board cannot be delegated at all.  </a:t>
            </a:r>
          </a:p>
          <a:p>
            <a:endParaRPr lang="en-US" sz="2400" dirty="0">
              <a:latin typeface="Trebuchet MS" panose="020B0603020202020204" pitchFamily="34" charset="0"/>
            </a:endParaRPr>
          </a:p>
          <a:p>
            <a:pPr marL="457200" lvl="1" indent="0">
              <a:spcBef>
                <a:spcPts val="0"/>
              </a:spcBef>
              <a:spcAft>
                <a:spcPts val="0"/>
              </a:spcAft>
              <a:buNone/>
            </a:pPr>
            <a:r>
              <a:rPr lang="en-US" sz="2400" dirty="0">
                <a:latin typeface="Trebuchet MS" panose="020B0603020202020204" pitchFamily="34" charset="0"/>
              </a:rPr>
              <a:t>Bowles v. Fayetteville Graded Schools, </a:t>
            </a:r>
          </a:p>
          <a:p>
            <a:pPr marL="457200" lvl="1" indent="0">
              <a:spcBef>
                <a:spcPts val="0"/>
              </a:spcBef>
              <a:spcAft>
                <a:spcPts val="0"/>
              </a:spcAft>
              <a:buNone/>
            </a:pPr>
            <a:r>
              <a:rPr lang="en-US" sz="2400" dirty="0">
                <a:latin typeface="Trebuchet MS" panose="020B0603020202020204" pitchFamily="34" charset="0"/>
              </a:rPr>
              <a:t>211 N.C. 36 (1936).</a:t>
            </a:r>
          </a:p>
          <a:p>
            <a:endParaRPr lang="en-US" dirty="0"/>
          </a:p>
        </p:txBody>
      </p:sp>
    </p:spTree>
    <p:extLst>
      <p:ext uri="{BB962C8B-B14F-4D97-AF65-F5344CB8AC3E}">
        <p14:creationId xmlns:p14="http://schemas.microsoft.com/office/powerpoint/2010/main" val="2666298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90CD1C6-E662-46A2-A2F2-4BB1ACAC4AF4}"/>
              </a:ext>
            </a:extLst>
          </p:cNvPr>
          <p:cNvSpPr>
            <a:spLocks noGrp="1"/>
          </p:cNvSpPr>
          <p:nvPr>
            <p:ph type="ctrTitle"/>
          </p:nvPr>
        </p:nvSpPr>
        <p:spPr>
          <a:xfrm>
            <a:off x="3103499" y="1488332"/>
            <a:ext cx="8574622" cy="3334788"/>
          </a:xfrm>
        </p:spPr>
        <p:txBody>
          <a:bodyPr>
            <a:noAutofit/>
          </a:bodyPr>
          <a:lstStyle/>
          <a:p>
            <a:pPr algn="ctr"/>
            <a:r>
              <a:rPr lang="en-US" sz="3600" b="1" dirty="0">
                <a:latin typeface="Arial" panose="020B0604020202020204" pitchFamily="34" charset="0"/>
                <a:cs typeface="Arial" panose="020B0604020202020204" pitchFamily="34" charset="0"/>
              </a:rPr>
              <a:t>Christopher Z. Campbell</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K. Dean Shatley, II</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Campbell Shatley, PLLC</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674 Merrimon Ave., Suite 210</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Asheville, NC 28804</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(828) 398-2775</a:t>
            </a:r>
            <a:endParaRPr lang="en-US" sz="3600" dirty="0"/>
          </a:p>
        </p:txBody>
      </p:sp>
    </p:spTree>
    <p:extLst>
      <p:ext uri="{BB962C8B-B14F-4D97-AF65-F5344CB8AC3E}">
        <p14:creationId xmlns:p14="http://schemas.microsoft.com/office/powerpoint/2010/main" val="404628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C760FD-F78E-4291-87B4-E31A033C87E8}"/>
              </a:ext>
            </a:extLst>
          </p:cNvPr>
          <p:cNvSpPr>
            <a:spLocks noGrp="1"/>
          </p:cNvSpPr>
          <p:nvPr>
            <p:ph type="title"/>
          </p:nvPr>
        </p:nvSpPr>
        <p:spPr>
          <a:xfrm>
            <a:off x="1484310" y="0"/>
            <a:ext cx="10018713" cy="1752599"/>
          </a:xfrm>
        </p:spPr>
        <p:txBody>
          <a:bodyPr/>
          <a:lstStyle/>
          <a:p>
            <a:r>
              <a:rPr lang="en-US" dirty="0">
                <a:solidFill>
                  <a:prstClr val="black"/>
                </a:solidFill>
                <a:latin typeface="Trebuchet MS" panose="020B0603020202020204" pitchFamily="34" charset="0"/>
                <a:cs typeface="Times New Roman" panose="02020603050405020304" pitchFamily="18" charset="0"/>
              </a:rPr>
              <a:t>Duty to Make Hiring and Firing Decisions</a:t>
            </a:r>
            <a:endParaRPr lang="en-US" dirty="0"/>
          </a:p>
        </p:txBody>
      </p:sp>
      <p:sp>
        <p:nvSpPr>
          <p:cNvPr id="3" name="Content Placeholder 2">
            <a:extLst>
              <a:ext uri="{FF2B5EF4-FFF2-40B4-BE49-F238E27FC236}">
                <a16:creationId xmlns:a16="http://schemas.microsoft.com/office/drawing/2014/main" xmlns="" id="{6B837D5A-5717-439F-9026-D96B43A47EA9}"/>
              </a:ext>
            </a:extLst>
          </p:cNvPr>
          <p:cNvSpPr>
            <a:spLocks noGrp="1"/>
          </p:cNvSpPr>
          <p:nvPr>
            <p:ph idx="1"/>
          </p:nvPr>
        </p:nvSpPr>
        <p:spPr>
          <a:xfrm>
            <a:off x="1484310" y="1945532"/>
            <a:ext cx="10018713" cy="4312393"/>
          </a:xfrm>
        </p:spPr>
        <p:txBody>
          <a:bodyPr>
            <a:normAutofit/>
          </a:bodyPr>
          <a:lstStyle/>
          <a:p>
            <a:pPr marL="457200" indent="-457200">
              <a:spcBef>
                <a:spcPts val="0"/>
              </a:spcBef>
              <a:spcAft>
                <a:spcPts val="0"/>
              </a:spcAft>
            </a:pPr>
            <a:r>
              <a:rPr lang="en-US" sz="2400" dirty="0">
                <a:latin typeface="Trebuchet MS" panose="020B0603020202020204" pitchFamily="34" charset="0"/>
              </a:rPr>
              <a:t>Local boards of education are authorized to make hiring (and firing) decisions upon the recommendation of the superintendent only.  </a:t>
            </a:r>
          </a:p>
          <a:p>
            <a:pPr marL="457200" indent="-457200">
              <a:spcBef>
                <a:spcPts val="0"/>
              </a:spcBef>
              <a:spcAft>
                <a:spcPts val="0"/>
              </a:spcAft>
            </a:pPr>
            <a:endParaRPr lang="en-US" sz="2400" dirty="0">
              <a:latin typeface="Trebuchet MS" panose="020B0603020202020204" pitchFamily="34" charset="0"/>
            </a:endParaRPr>
          </a:p>
          <a:p>
            <a:pPr marL="0" indent="0">
              <a:spcBef>
                <a:spcPts val="0"/>
              </a:spcBef>
              <a:spcAft>
                <a:spcPts val="0"/>
              </a:spcAft>
              <a:buNone/>
            </a:pPr>
            <a:r>
              <a:rPr lang="en-US" sz="2400" dirty="0">
                <a:latin typeface="Trebuchet MS" panose="020B0603020202020204" pitchFamily="34" charset="0"/>
              </a:rPr>
              <a:t>	See e.g., N.C. Gen. Stat.  § 115C- 315(b).</a:t>
            </a:r>
          </a:p>
          <a:p>
            <a:pPr marL="457200" indent="-457200">
              <a:spcBef>
                <a:spcPts val="0"/>
              </a:spcBef>
              <a:spcAft>
                <a:spcPts val="0"/>
              </a:spcAft>
            </a:pPr>
            <a:endParaRPr lang="en-US" sz="2400" dirty="0">
              <a:latin typeface="Trebuchet MS" panose="020B0603020202020204" pitchFamily="34" charset="0"/>
            </a:endParaRPr>
          </a:p>
          <a:p>
            <a:pPr marL="457200" indent="-457200">
              <a:spcBef>
                <a:spcPts val="0"/>
              </a:spcBef>
              <a:spcAft>
                <a:spcPts val="0"/>
              </a:spcAft>
            </a:pPr>
            <a:r>
              <a:rPr lang="en-US" sz="2400" dirty="0">
                <a:latin typeface="Trebuchet MS" panose="020B0603020202020204" pitchFamily="34" charset="0"/>
              </a:rPr>
              <a:t>Failure to make decisions according to the appropriate procedure and for the appropriate reasons can result in personal liability for board members.  </a:t>
            </a:r>
          </a:p>
          <a:p>
            <a:pPr marL="457200" indent="-457200">
              <a:spcBef>
                <a:spcPts val="0"/>
              </a:spcBef>
              <a:spcAft>
                <a:spcPts val="0"/>
              </a:spcAft>
            </a:pPr>
            <a:endParaRPr lang="en-US" sz="2400" dirty="0">
              <a:latin typeface="Trebuchet MS" panose="020B0603020202020204" pitchFamily="34" charset="0"/>
            </a:endParaRPr>
          </a:p>
          <a:p>
            <a:pPr marL="457200" indent="-457200">
              <a:spcBef>
                <a:spcPts val="0"/>
              </a:spcBef>
              <a:spcAft>
                <a:spcPts val="0"/>
              </a:spcAft>
              <a:buNone/>
            </a:pPr>
            <a:r>
              <a:rPr lang="en-US" sz="2400" dirty="0">
                <a:latin typeface="Trebuchet MS" panose="020B0603020202020204" pitchFamily="34" charset="0"/>
              </a:rPr>
              <a:t>	See Chadwell v. Lee County School Board, 535 </a:t>
            </a:r>
            <a:r>
              <a:rPr lang="en-US" sz="2400" dirty="0" err="1">
                <a:latin typeface="Trebuchet MS" panose="020B0603020202020204" pitchFamily="34" charset="0"/>
              </a:rPr>
              <a:t>F.Supp</a:t>
            </a:r>
            <a:r>
              <a:rPr lang="en-US" sz="2400" dirty="0">
                <a:latin typeface="Trebuchet MS" panose="020B0603020202020204" pitchFamily="34" charset="0"/>
              </a:rPr>
              <a:t>. 2d 586 (</a:t>
            </a:r>
            <a:r>
              <a:rPr lang="en-US" sz="2400" dirty="0" err="1">
                <a:latin typeface="Trebuchet MS" panose="020B0603020202020204" pitchFamily="34" charset="0"/>
              </a:rPr>
              <a:t>W.D.Va</a:t>
            </a:r>
            <a:r>
              <a:rPr lang="en-US" sz="2400" dirty="0">
                <a:latin typeface="Trebuchet MS" panose="020B0603020202020204" pitchFamily="34" charset="0"/>
              </a:rPr>
              <a:t>. 2008).</a:t>
            </a:r>
            <a:endParaRPr lang="en-US" dirty="0">
              <a:latin typeface="Trebuchet MS" panose="020B0603020202020204" pitchFamily="34" charset="0"/>
            </a:endParaRPr>
          </a:p>
        </p:txBody>
      </p:sp>
    </p:spTree>
    <p:extLst>
      <p:ext uri="{BB962C8B-B14F-4D97-AF65-F5344CB8AC3E}">
        <p14:creationId xmlns:p14="http://schemas.microsoft.com/office/powerpoint/2010/main" val="63866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478D8-B362-4A64-A083-90E3CCF90969}"/>
              </a:ext>
            </a:extLst>
          </p:cNvPr>
          <p:cNvSpPr>
            <a:spLocks noGrp="1"/>
          </p:cNvSpPr>
          <p:nvPr>
            <p:ph type="title"/>
          </p:nvPr>
        </p:nvSpPr>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Maintain Impartiality in the Exercise of Judicial Functions</a:t>
            </a:r>
            <a:endParaRPr lang="en-US" dirty="0"/>
          </a:p>
        </p:txBody>
      </p:sp>
      <p:sp>
        <p:nvSpPr>
          <p:cNvPr id="3" name="Content Placeholder 2">
            <a:extLst>
              <a:ext uri="{FF2B5EF4-FFF2-40B4-BE49-F238E27FC236}">
                <a16:creationId xmlns:a16="http://schemas.microsoft.com/office/drawing/2014/main" xmlns="" id="{6487715E-8C61-4A50-A7C4-DC5A998BD28D}"/>
              </a:ext>
            </a:extLst>
          </p:cNvPr>
          <p:cNvSpPr>
            <a:spLocks noGrp="1"/>
          </p:cNvSpPr>
          <p:nvPr>
            <p:ph idx="1"/>
          </p:nvPr>
        </p:nvSpPr>
        <p:spPr/>
        <p:txBody>
          <a:bodyPr/>
          <a:lstStyle/>
          <a:p>
            <a:r>
              <a:rPr lang="en-US" dirty="0"/>
              <a:t>The board has a duty to maintain impartiality as a part of its judicial function.</a:t>
            </a:r>
          </a:p>
          <a:p>
            <a:endParaRPr lang="en-US" dirty="0"/>
          </a:p>
          <a:p>
            <a:pPr lvl="1"/>
            <a:r>
              <a:rPr lang="en-US" dirty="0"/>
              <a:t>The Fourteenth Amendment  to the U.S. Constitution guarantees the right to "due process" before a liberty or property interest can be taken away.  The right to due process includes the right to a fair hearing before an impartial decision-maker. </a:t>
            </a:r>
          </a:p>
          <a:p>
            <a:pPr lvl="1"/>
            <a:endParaRPr lang="en-US" dirty="0"/>
          </a:p>
        </p:txBody>
      </p:sp>
      <p:pic>
        <p:nvPicPr>
          <p:cNvPr id="4" name="Picture 3" descr="Constitution Image">
            <a:extLst>
              <a:ext uri="{FF2B5EF4-FFF2-40B4-BE49-F238E27FC236}">
                <a16:creationId xmlns:a16="http://schemas.microsoft.com/office/drawing/2014/main" xmlns="" id="{9FCE1CB4-FD38-4CB9-8826-A4495F7B937C}"/>
              </a:ext>
            </a:extLst>
          </p:cNvPr>
          <p:cNvPicPr>
            <a:picLocks noChangeAspect="1" noChangeArrowheads="1"/>
          </p:cNvPicPr>
          <p:nvPr/>
        </p:nvPicPr>
        <p:blipFill>
          <a:blip r:embed="rId2" cstate="print"/>
          <a:srcRect b="52724"/>
          <a:stretch>
            <a:fillRect/>
          </a:stretch>
        </p:blipFill>
        <p:spPr bwMode="auto">
          <a:xfrm>
            <a:off x="5312565" y="5171974"/>
            <a:ext cx="2362200" cy="995363"/>
          </a:xfrm>
          <a:prstGeom prst="rect">
            <a:avLst/>
          </a:prstGeom>
          <a:noFill/>
          <a:ln w="9525">
            <a:noFill/>
            <a:miter lim="800000"/>
            <a:headEnd/>
            <a:tailEnd/>
          </a:ln>
        </p:spPr>
      </p:pic>
    </p:spTree>
    <p:extLst>
      <p:ext uri="{BB962C8B-B14F-4D97-AF65-F5344CB8AC3E}">
        <p14:creationId xmlns:p14="http://schemas.microsoft.com/office/powerpoint/2010/main" val="378584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478D8-B362-4A64-A083-90E3CCF90969}"/>
              </a:ext>
            </a:extLst>
          </p:cNvPr>
          <p:cNvSpPr>
            <a:spLocks noGrp="1"/>
          </p:cNvSpPr>
          <p:nvPr>
            <p:ph type="title"/>
          </p:nvPr>
        </p:nvSpPr>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Maintain Impartiality in the Exercise of Judicial Functions</a:t>
            </a:r>
            <a:endParaRPr lang="en-US" dirty="0"/>
          </a:p>
        </p:txBody>
      </p:sp>
      <p:sp>
        <p:nvSpPr>
          <p:cNvPr id="3" name="Content Placeholder 2">
            <a:extLst>
              <a:ext uri="{FF2B5EF4-FFF2-40B4-BE49-F238E27FC236}">
                <a16:creationId xmlns:a16="http://schemas.microsoft.com/office/drawing/2014/main" xmlns="" id="{6487715E-8C61-4A50-A7C4-DC5A998BD28D}"/>
              </a:ext>
            </a:extLst>
          </p:cNvPr>
          <p:cNvSpPr>
            <a:spLocks noGrp="1"/>
          </p:cNvSpPr>
          <p:nvPr>
            <p:ph idx="1"/>
          </p:nvPr>
        </p:nvSpPr>
        <p:spPr/>
        <p:txBody>
          <a:bodyPr/>
          <a:lstStyle/>
          <a:p>
            <a:r>
              <a:rPr lang="en-US" dirty="0"/>
              <a:t>When performing their judicial function during a board hearing and resulting deliberations, board members must act impartially and in a fair manner.  </a:t>
            </a:r>
          </a:p>
          <a:p>
            <a:endParaRPr lang="en-US" dirty="0"/>
          </a:p>
          <a:p>
            <a:pPr marL="0" indent="0">
              <a:buNone/>
            </a:pPr>
            <a:r>
              <a:rPr lang="en-US" dirty="0"/>
              <a:t>	Crump v. Board of Education, 93 N.C. App. 168, aff’d, 326 N.C. 603 	(1990). </a:t>
            </a:r>
          </a:p>
          <a:p>
            <a:pPr lvl="1"/>
            <a:endParaRPr lang="en-US" dirty="0"/>
          </a:p>
        </p:txBody>
      </p:sp>
    </p:spTree>
    <p:extLst>
      <p:ext uri="{BB962C8B-B14F-4D97-AF65-F5344CB8AC3E}">
        <p14:creationId xmlns:p14="http://schemas.microsoft.com/office/powerpoint/2010/main" val="169547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478D8-B362-4A64-A083-90E3CCF90969}"/>
              </a:ext>
            </a:extLst>
          </p:cNvPr>
          <p:cNvSpPr>
            <a:spLocks noGrp="1"/>
          </p:cNvSpPr>
          <p:nvPr>
            <p:ph type="title"/>
          </p:nvPr>
        </p:nvSpPr>
        <p:spPr/>
        <p:txBody>
          <a:bodyPr>
            <a:normAutofit/>
          </a:bodyPr>
          <a:lstStyle/>
          <a:p>
            <a:r>
              <a:rPr lang="en-US" dirty="0">
                <a:solidFill>
                  <a:prstClr val="black"/>
                </a:solidFill>
                <a:latin typeface="Trebuchet MS" panose="020B0603020202020204" pitchFamily="34" charset="0"/>
                <a:cs typeface="Times New Roman" panose="02020603050405020304" pitchFamily="18" charset="0"/>
              </a:rPr>
              <a:t>Duty to Maintain Impartiality in the Exercise of Judicial Functions</a:t>
            </a:r>
            <a:endParaRPr lang="en-US" dirty="0"/>
          </a:p>
        </p:txBody>
      </p:sp>
      <p:sp>
        <p:nvSpPr>
          <p:cNvPr id="3" name="Content Placeholder 2">
            <a:extLst>
              <a:ext uri="{FF2B5EF4-FFF2-40B4-BE49-F238E27FC236}">
                <a16:creationId xmlns:a16="http://schemas.microsoft.com/office/drawing/2014/main" xmlns="" id="{6487715E-8C61-4A50-A7C4-DC5A998BD28D}"/>
              </a:ext>
            </a:extLst>
          </p:cNvPr>
          <p:cNvSpPr>
            <a:spLocks noGrp="1"/>
          </p:cNvSpPr>
          <p:nvPr>
            <p:ph idx="1"/>
          </p:nvPr>
        </p:nvSpPr>
        <p:spPr/>
        <p:txBody>
          <a:bodyPr/>
          <a:lstStyle/>
          <a:p>
            <a:r>
              <a:rPr lang="en-US" dirty="0"/>
              <a:t>Members must be able to set aside their prior knowledge and preconceptions concerning the matter at issue and base their considerations solely upon the evidence presented at the hearing.</a:t>
            </a:r>
          </a:p>
          <a:p>
            <a:pPr marL="0" indent="0">
              <a:buNone/>
            </a:pPr>
            <a:r>
              <a:rPr lang="en-US" dirty="0"/>
              <a:t> </a:t>
            </a:r>
          </a:p>
          <a:p>
            <a:pPr>
              <a:buNone/>
            </a:pPr>
            <a:r>
              <a:rPr lang="en-US" dirty="0"/>
              <a:t>	Crump v. Board of Education, 93 N.C. App. 168, aff’d, 326 N.C. 603 (1990). </a:t>
            </a:r>
          </a:p>
          <a:p>
            <a:pPr lvl="1"/>
            <a:endParaRPr lang="en-US" dirty="0"/>
          </a:p>
        </p:txBody>
      </p:sp>
    </p:spTree>
    <p:extLst>
      <p:ext uri="{BB962C8B-B14F-4D97-AF65-F5344CB8AC3E}">
        <p14:creationId xmlns:p14="http://schemas.microsoft.com/office/powerpoint/2010/main" val="3132961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5">
      <a:dk1>
        <a:sysClr val="windowText" lastClr="000000"/>
      </a:dk1>
      <a:lt1>
        <a:sysClr val="window" lastClr="FFFFFF"/>
      </a:lt1>
      <a:dk2>
        <a:srgbClr val="212121"/>
      </a:dk2>
      <a:lt2>
        <a:srgbClr val="CDD0D1"/>
      </a:lt2>
      <a:accent1>
        <a:srgbClr val="457620"/>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427</TotalTime>
  <Words>1492</Words>
  <Application>Microsoft Office PowerPoint</Application>
  <PresentationFormat>Widescreen</PresentationFormat>
  <Paragraphs>249</Paragraphs>
  <Slides>50</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50</vt:i4>
      </vt:variant>
    </vt:vector>
  </HeadingPairs>
  <TitlesOfParts>
    <vt:vector size="63" baseType="lpstr">
      <vt:lpstr>ＭＳ Ｐゴシック</vt:lpstr>
      <vt:lpstr>Aharoni</vt:lpstr>
      <vt:lpstr>Arial</vt:lpstr>
      <vt:lpstr>Calibri</vt:lpstr>
      <vt:lpstr>Calibri Light</vt:lpstr>
      <vt:lpstr>Corbel</vt:lpstr>
      <vt:lpstr>Eras Bold ITC</vt:lpstr>
      <vt:lpstr>Eras Demi ITC</vt:lpstr>
      <vt:lpstr>Times New Roman</vt:lpstr>
      <vt:lpstr>Trebuchet MS</vt:lpstr>
      <vt:lpstr>Wingdings</vt:lpstr>
      <vt:lpstr>Parallax</vt:lpstr>
      <vt:lpstr>Office Theme</vt:lpstr>
      <vt:lpstr>PANC 2017  FALL CONFERENCE  Tuesday, October 3, 2017  Human Resources and  Board of Education Interaction</vt:lpstr>
      <vt:lpstr>PowerPoint Presentation</vt:lpstr>
      <vt:lpstr>PowerPoint Presentation</vt:lpstr>
      <vt:lpstr>Duty to Act Only as a Corporate Body,  Not Individually</vt:lpstr>
      <vt:lpstr>Duty to Act Only as a Corporate Body,  Not Individually</vt:lpstr>
      <vt:lpstr>Duty to Make Hiring and Firing Decisions</vt:lpstr>
      <vt:lpstr>Duty to Maintain Impartiality in the Exercise of Judicial Functions</vt:lpstr>
      <vt:lpstr>Duty to Maintain Impartiality in the Exercise of Judicial Functions</vt:lpstr>
      <vt:lpstr>Duty to Maintain Impartiality in the Exercise of Judicial Functions</vt:lpstr>
      <vt:lpstr>Duty to Maintain Impartiality in the Exercise of Judicial Functions</vt:lpstr>
      <vt:lpstr>Duty to Maintain Impartiality in the Exercise of Judicial Functions</vt:lpstr>
      <vt:lpstr>Duty to Maintain Impartiality in the Exercise of Judicial Functions</vt:lpstr>
      <vt:lpstr>Public Records: Assume everything that "relates" in any way to the school district IS a public record.  (e.g. notes, voicemails, letters, e-mails etc.)  </vt:lpstr>
      <vt:lpstr>PowerPoint Presentation</vt:lpstr>
      <vt:lpstr>PowerPoint Presentation</vt:lpstr>
      <vt:lpstr>PowerPoint Presentation</vt:lpstr>
      <vt:lpstr>PowerPoint Presentation</vt:lpstr>
      <vt:lpstr>CLOSED SESSION MOTION (most frequently used subsections)</vt:lpstr>
      <vt:lpstr>CLOSED SESSION MOTION (most frequently used subsections)</vt:lpstr>
      <vt:lpstr>CLOSED SESSION MOTION (most frequently used subsections)</vt:lpstr>
      <vt:lpstr>CLOSED SESSION MOTION (most frequently used subsections)</vt:lpstr>
      <vt:lpstr>TOP TEN THINGS EVERY GOOD BOARD CHAIR KNOWS</vt:lpstr>
      <vt:lpstr>TOP TEN THINGS EVERY GOOD BOARD CHAIR KNOWS</vt:lpstr>
      <vt:lpstr>TOP TEN THINGS EVERY GOOD BOARD CHAIR KNOWS</vt:lpstr>
      <vt:lpstr>PowerPoint Presentation</vt:lpstr>
      <vt:lpstr>Avoiding Flashpoints   Tips for Superintendents and H.R. Professionals on Working with the Board of Education  </vt:lpstr>
      <vt:lpstr>FLASHPOINTS FOR BOARD MEMBERS</vt:lpstr>
      <vt:lpstr>Tips on Working with  the Board of Education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Employee Due Process Rights and Involuntary Resignations:</vt:lpstr>
      <vt:lpstr>Section 1983</vt:lpstr>
      <vt:lpstr>Section 1983</vt:lpstr>
      <vt:lpstr>“Involuntary Resignations”  Can Be Proven Using Two Theories.</vt:lpstr>
      <vt:lpstr>“Material Misrepresentation” Means that a False Statement Concerns Either</vt:lpstr>
      <vt:lpstr>DURESS OR COERCION</vt:lpstr>
      <vt:lpstr>Factors to Consider in  Analyzing Possible Duress:</vt:lpstr>
      <vt:lpstr>What about COMMON SENSE?</vt:lpstr>
      <vt:lpstr>Investigation Best Practices</vt:lpstr>
      <vt:lpstr>Investigation Best Practices</vt:lpstr>
      <vt:lpstr>Investigation Best Practices</vt:lpstr>
      <vt:lpstr>Christopher Z. Campbell K. Dean Shatley, II Campbell Shatley, PLLC 674 Merrimon Ave., Suite 210 Asheville, NC 28804 (828) 398-2775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Lovitt</dc:creator>
  <cp:lastModifiedBy>ANN MACKIN</cp:lastModifiedBy>
  <cp:revision>28</cp:revision>
  <dcterms:created xsi:type="dcterms:W3CDTF">2014-09-12T02:11:33Z</dcterms:created>
  <dcterms:modified xsi:type="dcterms:W3CDTF">2017-10-01T13:32:44Z</dcterms:modified>
</cp:coreProperties>
</file>