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handoutMasterIdLst>
    <p:handoutMasterId r:id="rId33"/>
  </p:handoutMasterIdLst>
  <p:sldIdLst>
    <p:sldId id="378" r:id="rId2"/>
    <p:sldId id="652" r:id="rId3"/>
    <p:sldId id="305" r:id="rId4"/>
    <p:sldId id="638" r:id="rId5"/>
    <p:sldId id="629" r:id="rId6"/>
    <p:sldId id="631" r:id="rId7"/>
    <p:sldId id="639" r:id="rId8"/>
    <p:sldId id="632" r:id="rId9"/>
    <p:sldId id="634" r:id="rId10"/>
    <p:sldId id="644" r:id="rId11"/>
    <p:sldId id="637" r:id="rId12"/>
    <p:sldId id="635" r:id="rId13"/>
    <p:sldId id="633" r:id="rId14"/>
    <p:sldId id="636" r:id="rId15"/>
    <p:sldId id="640" r:id="rId16"/>
    <p:sldId id="641" r:id="rId17"/>
    <p:sldId id="628" r:id="rId18"/>
    <p:sldId id="379" r:id="rId19"/>
    <p:sldId id="627" r:id="rId20"/>
    <p:sldId id="630" r:id="rId21"/>
    <p:sldId id="645" r:id="rId22"/>
    <p:sldId id="646" r:id="rId23"/>
    <p:sldId id="647" r:id="rId24"/>
    <p:sldId id="643" r:id="rId25"/>
    <p:sldId id="649" r:id="rId26"/>
    <p:sldId id="648" r:id="rId27"/>
    <p:sldId id="650" r:id="rId28"/>
    <p:sldId id="651" r:id="rId29"/>
    <p:sldId id="306" r:id="rId30"/>
    <p:sldId id="307" r:id="rId31"/>
  </p:sldIdLst>
  <p:sldSz cx="9144000" cy="6858000" type="screen4x3"/>
  <p:notesSz cx="7077075" cy="8955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20">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5" autoAdjust="0"/>
    <p:restoredTop sz="94660"/>
  </p:normalViewPr>
  <p:slideViewPr>
    <p:cSldViewPr>
      <p:cViewPr varScale="1">
        <p:scale>
          <a:sx n="69" d="100"/>
          <a:sy n="69" d="100"/>
        </p:scale>
        <p:origin x="1440" y="66"/>
      </p:cViewPr>
      <p:guideLst>
        <p:guide orient="horz" pos="2160"/>
        <p:guide pos="2880"/>
      </p:guideLst>
    </p:cSldViewPr>
  </p:slideViewPr>
  <p:notesTextViewPr>
    <p:cViewPr>
      <p:scale>
        <a:sx n="1" d="1"/>
        <a:sy n="1" d="1"/>
      </p:scale>
      <p:origin x="0" y="0"/>
    </p:cViewPr>
  </p:notesTextViewPr>
  <p:sorterViewPr>
    <p:cViewPr>
      <p:scale>
        <a:sx n="150" d="100"/>
        <a:sy n="150" d="100"/>
      </p:scale>
      <p:origin x="0" y="-14190"/>
    </p:cViewPr>
  </p:sorterViewPr>
  <p:notesViewPr>
    <p:cSldViewPr>
      <p:cViewPr varScale="1">
        <p:scale>
          <a:sx n="59" d="100"/>
          <a:sy n="59" d="100"/>
        </p:scale>
        <p:origin x="-2520" y="-90"/>
      </p:cViewPr>
      <p:guideLst>
        <p:guide orient="horz" pos="2820"/>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Kay\Desktop\SEC%202015-16\Salary%20studies\Salary%20Graphs%20for%20Review%20correc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Electrician</a:t>
            </a:r>
            <a:r>
              <a:rPr lang="en-US" baseline="0" dirty="0"/>
              <a:t> </a:t>
            </a:r>
          </a:p>
          <a:p>
            <a:pPr>
              <a:defRPr/>
            </a:pPr>
            <a:r>
              <a:rPr lang="en-US" dirty="0"/>
              <a:t>Average Salary</a:t>
            </a:r>
          </a:p>
          <a:p>
            <a:pPr>
              <a:defRPr/>
            </a:pPr>
            <a:endParaRPr lang="en-US" dirty="0"/>
          </a:p>
        </c:rich>
      </c:tx>
      <c:layout>
        <c:manualLayout>
          <c:xMode val="edge"/>
          <c:yMode val="edge"/>
          <c:x val="0.40823259411414198"/>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6.2996437039572903E-2"/>
          <c:y val="0.200595015829207"/>
          <c:w val="0.95163354157360303"/>
          <c:h val="0.64380322459692496"/>
        </c:manualLayout>
      </c:layout>
      <c:barChart>
        <c:barDir val="col"/>
        <c:grouping val="clustered"/>
        <c:varyColors val="0"/>
        <c:ser>
          <c:idx val="0"/>
          <c:order val="0"/>
          <c:spPr>
            <a:solidFill>
              <a:schemeClr val="accent1"/>
            </a:solidFill>
            <a:ln>
              <a:noFill/>
            </a:ln>
            <a:effectLst/>
          </c:spPr>
          <c:invertIfNegative val="0"/>
          <c:dPt>
            <c:idx val="7"/>
            <c:invertIfNegative val="0"/>
            <c:bubble3D val="0"/>
            <c:extLst>
              <c:ext xmlns:c16="http://schemas.microsoft.com/office/drawing/2014/chart" uri="{C3380CC4-5D6E-409C-BE32-E72D297353CC}">
                <c16:uniqueId val="{00000000-B64F-4EDC-8DE7-EF17EC11FFC9}"/>
              </c:ext>
            </c:extLst>
          </c:dPt>
          <c:dPt>
            <c:idx val="8"/>
            <c:invertIfNegative val="0"/>
            <c:bubble3D val="0"/>
            <c:extLst>
              <c:ext xmlns:c16="http://schemas.microsoft.com/office/drawing/2014/chart" uri="{C3380CC4-5D6E-409C-BE32-E72D297353CC}">
                <c16:uniqueId val="{00000001-B64F-4EDC-8DE7-EF17EC11FFC9}"/>
              </c:ext>
            </c:extLst>
          </c:dPt>
          <c:dPt>
            <c:idx val="9"/>
            <c:invertIfNegative val="0"/>
            <c:bubble3D val="0"/>
            <c:extLst>
              <c:ext xmlns:c16="http://schemas.microsoft.com/office/drawing/2014/chart" uri="{C3380CC4-5D6E-409C-BE32-E72D297353CC}">
                <c16:uniqueId val="{00000002-B64F-4EDC-8DE7-EF17EC11FFC9}"/>
              </c:ext>
            </c:extLst>
          </c:dPt>
          <c:dPt>
            <c:idx val="10"/>
            <c:invertIfNegative val="0"/>
            <c:bubble3D val="0"/>
            <c:extLst>
              <c:ext xmlns:c16="http://schemas.microsoft.com/office/drawing/2014/chart" uri="{C3380CC4-5D6E-409C-BE32-E72D297353CC}">
                <c16:uniqueId val="{00000003-B64F-4EDC-8DE7-EF17EC11FFC9}"/>
              </c:ext>
            </c:extLst>
          </c:dPt>
          <c:dPt>
            <c:idx val="11"/>
            <c:invertIfNegative val="0"/>
            <c:bubble3D val="0"/>
            <c:extLst>
              <c:ext xmlns:c16="http://schemas.microsoft.com/office/drawing/2014/chart" uri="{C3380CC4-5D6E-409C-BE32-E72D297353CC}">
                <c16:uniqueId val="{00000004-B64F-4EDC-8DE7-EF17EC11FFC9}"/>
              </c:ext>
            </c:extLst>
          </c:dPt>
          <c:dLbls>
            <c:dLbl>
              <c:idx val="1"/>
              <c:tx>
                <c:rich>
                  <a:bodyPr/>
                  <a:lstStyle/>
                  <a:p>
                    <a:r>
                      <a:rPr lang="en-US" dirty="0"/>
                      <a:t>41,943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64F-4EDC-8DE7-EF17EC11FFC9}"/>
                </c:ext>
              </c:extLst>
            </c:dLbl>
            <c:dLbl>
              <c:idx val="3"/>
              <c:tx>
                <c:rich>
                  <a:bodyPr/>
                  <a:lstStyle/>
                  <a:p>
                    <a:r>
                      <a:rPr lang="en-US" dirty="0"/>
                      <a:t>43,584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64F-4EDC-8DE7-EF17EC11FFC9}"/>
                </c:ext>
              </c:extLst>
            </c:dLbl>
            <c:dLbl>
              <c:idx val="4"/>
              <c:tx>
                <c:rich>
                  <a:bodyPr/>
                  <a:lstStyle/>
                  <a:p>
                    <a:r>
                      <a:rPr lang="en-US" dirty="0"/>
                      <a:t>43,584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4F-4EDC-8DE7-EF17EC11FFC9}"/>
                </c:ext>
              </c:extLst>
            </c:dLbl>
            <c:dLbl>
              <c:idx val="5"/>
              <c:tx>
                <c:rich>
                  <a:bodyPr/>
                  <a:lstStyle/>
                  <a:p>
                    <a:r>
                      <a:rPr lang="en-US" dirty="0"/>
                      <a:t>38,729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64F-4EDC-8DE7-EF17EC11FFC9}"/>
                </c:ext>
              </c:extLst>
            </c:dLbl>
            <c:dLbl>
              <c:idx val="6"/>
              <c:tx>
                <c:rich>
                  <a:bodyPr/>
                  <a:lstStyle/>
                  <a:p>
                    <a:r>
                      <a:rPr lang="en-US" dirty="0"/>
                      <a:t>40,380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64F-4EDC-8DE7-EF17EC11FFC9}"/>
                </c:ext>
              </c:extLst>
            </c:dLbl>
            <c:dLbl>
              <c:idx val="8"/>
              <c:tx>
                <c:rich>
                  <a:bodyPr/>
                  <a:lstStyle/>
                  <a:p>
                    <a:r>
                      <a:rPr lang="en-US" dirty="0"/>
                      <a:t>45,698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4F-4EDC-8DE7-EF17EC11FFC9}"/>
                </c:ext>
              </c:extLst>
            </c:dLbl>
            <c:dLbl>
              <c:idx val="9"/>
              <c:tx>
                <c:rich>
                  <a:bodyPr/>
                  <a:lstStyle/>
                  <a:p>
                    <a:r>
                      <a:rPr lang="en-US" dirty="0"/>
                      <a:t>47,166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4F-4EDC-8DE7-EF17EC11FFC9}"/>
                </c:ext>
              </c:extLst>
            </c:dLbl>
            <c:dLbl>
              <c:idx val="12"/>
              <c:tx>
                <c:rich>
                  <a:bodyPr/>
                  <a:lstStyle/>
                  <a:p>
                    <a:r>
                      <a:rPr lang="en-US" dirty="0"/>
                      <a:t>41,331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64F-4EDC-8DE7-EF17EC11FFC9}"/>
                </c:ext>
              </c:extLst>
            </c:dLbl>
            <c:dLbl>
              <c:idx val="13"/>
              <c:tx>
                <c:rich>
                  <a:bodyPr/>
                  <a:lstStyle/>
                  <a:p>
                    <a:r>
                      <a:rPr lang="en-US" dirty="0"/>
                      <a:t>42,280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64F-4EDC-8DE7-EF17EC11FFC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Electrician!$A$1:$N$1</c:f>
              <c:strCache>
                <c:ptCount val="14"/>
                <c:pt idx="0">
                  <c:v>Cabarrus</c:v>
                </c:pt>
                <c:pt idx="1">
                  <c:v>Iredell</c:v>
                </c:pt>
                <c:pt idx="2">
                  <c:v>Kannapolis</c:v>
                </c:pt>
                <c:pt idx="3">
                  <c:v>Rowan</c:v>
                </c:pt>
                <c:pt idx="4">
                  <c:v>A</c:v>
                </c:pt>
                <c:pt idx="5">
                  <c:v>B</c:v>
                </c:pt>
                <c:pt idx="6">
                  <c:v>C</c:v>
                </c:pt>
                <c:pt idx="7">
                  <c:v>D</c:v>
                </c:pt>
                <c:pt idx="8">
                  <c:v>E</c:v>
                </c:pt>
                <c:pt idx="9">
                  <c:v>F</c:v>
                </c:pt>
                <c:pt idx="10">
                  <c:v>G</c:v>
                </c:pt>
                <c:pt idx="11">
                  <c:v>H</c:v>
                </c:pt>
                <c:pt idx="12">
                  <c:v>Average</c:v>
                </c:pt>
                <c:pt idx="13">
                  <c:v>Public Mkt Avg</c:v>
                </c:pt>
              </c:strCache>
            </c:strRef>
          </c:cat>
          <c:val>
            <c:numRef>
              <c:f>Electrician!$A$2:$N$2</c:f>
              <c:numCache>
                <c:formatCode>#,##0</c:formatCode>
                <c:ptCount val="14"/>
                <c:pt idx="0">
                  <c:v>38916</c:v>
                </c:pt>
                <c:pt idx="1">
                  <c:v>41943</c:v>
                </c:pt>
                <c:pt idx="3">
                  <c:v>43584</c:v>
                </c:pt>
                <c:pt idx="4">
                  <c:v>43584</c:v>
                </c:pt>
                <c:pt idx="5">
                  <c:v>38729</c:v>
                </c:pt>
                <c:pt idx="6">
                  <c:v>40380</c:v>
                </c:pt>
                <c:pt idx="7">
                  <c:v>38916</c:v>
                </c:pt>
                <c:pt idx="8">
                  <c:v>45698</c:v>
                </c:pt>
                <c:pt idx="9" formatCode="_(* #,##0_);_(* \(#,##0\);_(* &quot;-&quot;_);_(@_)">
                  <c:v>47166</c:v>
                </c:pt>
                <c:pt idx="10" formatCode="_(* #,##0_);_(* \(#,##0\);_(* &quot;-&quot;??_);_(@_)">
                  <c:v>37541</c:v>
                </c:pt>
                <c:pt idx="11">
                  <c:v>38180</c:v>
                </c:pt>
                <c:pt idx="12" formatCode="_(* #,##0_);_(* \(#,##0\);_(* &quot;-&quot;_);_(@_)">
                  <c:v>41330.63636363636</c:v>
                </c:pt>
                <c:pt idx="13">
                  <c:v>42280</c:v>
                </c:pt>
              </c:numCache>
            </c:numRef>
          </c:val>
          <c:extLst>
            <c:ext xmlns:c16="http://schemas.microsoft.com/office/drawing/2014/chart" uri="{C3380CC4-5D6E-409C-BE32-E72D297353CC}">
              <c16:uniqueId val="{0000000C-B64F-4EDC-8DE7-EF17EC11FFC9}"/>
            </c:ext>
          </c:extLst>
        </c:ser>
        <c:dLbls>
          <c:showLegendKey val="0"/>
          <c:showVal val="0"/>
          <c:showCatName val="0"/>
          <c:showSerName val="0"/>
          <c:showPercent val="0"/>
          <c:showBubbleSize val="0"/>
        </c:dLbls>
        <c:gapWidth val="150"/>
        <c:axId val="271494648"/>
        <c:axId val="271497000"/>
      </c:barChart>
      <c:catAx>
        <c:axId val="27149464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71497000"/>
        <c:crosses val="autoZero"/>
        <c:auto val="1"/>
        <c:lblAlgn val="ctr"/>
        <c:lblOffset val="100"/>
        <c:noMultiLvlLbl val="0"/>
      </c:catAx>
      <c:valAx>
        <c:axId val="271497000"/>
        <c:scaling>
          <c:orientation val="minMax"/>
          <c:min val="0"/>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71494648"/>
        <c:crosses val="autoZero"/>
        <c:crossBetween val="between"/>
        <c:majorUnit val="10000"/>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AC7D5-1347-427B-A113-283620E3756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1540B99-7B89-454D-BBE7-5F37D3AC7945}">
      <dgm:prSet phldrT="[Text]"/>
      <dgm:spPr/>
      <dgm:t>
        <a:bodyPr/>
        <a:lstStyle/>
        <a:p>
          <a:r>
            <a:rPr lang="en-US" dirty="0" smtClean="0"/>
            <a:t>2013-14</a:t>
          </a:r>
          <a:endParaRPr lang="en-US" dirty="0"/>
        </a:p>
      </dgm:t>
    </dgm:pt>
    <dgm:pt modelId="{7B27A2BA-E78D-4152-8EE7-27F0FA4B0A09}" type="parTrans" cxnId="{C9AA2E7C-15BB-4991-87C0-AE0C61EDC95B}">
      <dgm:prSet/>
      <dgm:spPr/>
      <dgm:t>
        <a:bodyPr/>
        <a:lstStyle/>
        <a:p>
          <a:endParaRPr lang="en-US"/>
        </a:p>
      </dgm:t>
    </dgm:pt>
    <dgm:pt modelId="{DC3D0DDB-C3F4-477E-A266-612A763A83D4}" type="sibTrans" cxnId="{C9AA2E7C-15BB-4991-87C0-AE0C61EDC95B}">
      <dgm:prSet/>
      <dgm:spPr/>
      <dgm:t>
        <a:bodyPr/>
        <a:lstStyle/>
        <a:p>
          <a:endParaRPr lang="en-US"/>
        </a:p>
      </dgm:t>
    </dgm:pt>
    <dgm:pt modelId="{B81D2DB0-E2A8-4612-B56E-E353274FE01A}">
      <dgm:prSet phldrT="[Text]"/>
      <dgm:spPr/>
      <dgm:t>
        <a:bodyPr/>
        <a:lstStyle/>
        <a:p>
          <a:r>
            <a:rPr lang="en-US" b="1" dirty="0" smtClean="0">
              <a:solidFill>
                <a:srgbClr val="FF0000"/>
              </a:solidFill>
            </a:rPr>
            <a:t>0</a:t>
          </a:r>
          <a:r>
            <a:rPr lang="en-US" dirty="0" smtClean="0"/>
            <a:t> (Teachers)</a:t>
          </a:r>
          <a:endParaRPr lang="en-US" dirty="0"/>
        </a:p>
      </dgm:t>
    </dgm:pt>
    <dgm:pt modelId="{BCF4F30F-0AA3-44A1-A5EF-1A29E4CEB1E9}" type="parTrans" cxnId="{A237DCC9-4375-4D6A-8DD7-63986415C89B}">
      <dgm:prSet/>
      <dgm:spPr/>
      <dgm:t>
        <a:bodyPr/>
        <a:lstStyle/>
        <a:p>
          <a:endParaRPr lang="en-US"/>
        </a:p>
      </dgm:t>
    </dgm:pt>
    <dgm:pt modelId="{E5DA8F30-0DCC-4B19-ADFF-227285016C5F}" type="sibTrans" cxnId="{A237DCC9-4375-4D6A-8DD7-63986415C89B}">
      <dgm:prSet/>
      <dgm:spPr/>
      <dgm:t>
        <a:bodyPr/>
        <a:lstStyle/>
        <a:p>
          <a:endParaRPr lang="en-US"/>
        </a:p>
      </dgm:t>
    </dgm:pt>
    <dgm:pt modelId="{3D71399E-3513-430B-8AC2-DBFF63FF840F}">
      <dgm:prSet phldrT="[Text]"/>
      <dgm:spPr/>
      <dgm:t>
        <a:bodyPr/>
        <a:lstStyle/>
        <a:p>
          <a:r>
            <a:rPr lang="en-US" b="1" dirty="0" smtClean="0">
              <a:solidFill>
                <a:srgbClr val="FF0000"/>
              </a:solidFill>
            </a:rPr>
            <a:t>0</a:t>
          </a:r>
          <a:r>
            <a:rPr lang="en-US" dirty="0" smtClean="0"/>
            <a:t> (State Emp)</a:t>
          </a:r>
          <a:endParaRPr lang="en-US" dirty="0"/>
        </a:p>
      </dgm:t>
    </dgm:pt>
    <dgm:pt modelId="{46D71CD2-EDD3-47F3-9C84-85FEB3FC64AC}" type="parTrans" cxnId="{A85EBDF6-0A48-4866-A3A0-0EAE9E6EF261}">
      <dgm:prSet/>
      <dgm:spPr/>
      <dgm:t>
        <a:bodyPr/>
        <a:lstStyle/>
        <a:p>
          <a:endParaRPr lang="en-US"/>
        </a:p>
      </dgm:t>
    </dgm:pt>
    <dgm:pt modelId="{AB33C0E7-0118-411C-882B-298D920CF0A6}" type="sibTrans" cxnId="{A85EBDF6-0A48-4866-A3A0-0EAE9E6EF261}">
      <dgm:prSet/>
      <dgm:spPr/>
      <dgm:t>
        <a:bodyPr/>
        <a:lstStyle/>
        <a:p>
          <a:endParaRPr lang="en-US"/>
        </a:p>
      </dgm:t>
    </dgm:pt>
    <dgm:pt modelId="{3C014C2F-6FE2-4671-93D0-10E3C559B06B}">
      <dgm:prSet phldrT="[Text]"/>
      <dgm:spPr/>
      <dgm:t>
        <a:bodyPr/>
        <a:lstStyle/>
        <a:p>
          <a:r>
            <a:rPr lang="en-US" dirty="0" smtClean="0"/>
            <a:t>2014-15</a:t>
          </a:r>
          <a:endParaRPr lang="en-US" dirty="0"/>
        </a:p>
      </dgm:t>
    </dgm:pt>
    <dgm:pt modelId="{BC3AE85E-4704-4126-8D8F-3BFE1B558937}" type="parTrans" cxnId="{6AAC00EF-372A-420D-907E-69E8498AA119}">
      <dgm:prSet/>
      <dgm:spPr/>
      <dgm:t>
        <a:bodyPr/>
        <a:lstStyle/>
        <a:p>
          <a:endParaRPr lang="en-US"/>
        </a:p>
      </dgm:t>
    </dgm:pt>
    <dgm:pt modelId="{A0D9C02B-D6C4-4F03-96ED-F468E4A3DDD2}" type="sibTrans" cxnId="{6AAC00EF-372A-420D-907E-69E8498AA119}">
      <dgm:prSet/>
      <dgm:spPr/>
      <dgm:t>
        <a:bodyPr/>
        <a:lstStyle/>
        <a:p>
          <a:endParaRPr lang="en-US"/>
        </a:p>
      </dgm:t>
    </dgm:pt>
    <dgm:pt modelId="{A5C6C8A7-95D4-40A5-9C10-A64A4128AD5E}">
      <dgm:prSet phldrT="[Text]"/>
      <dgm:spPr/>
      <dgm:t>
        <a:bodyPr/>
        <a:lstStyle/>
        <a:p>
          <a:r>
            <a:rPr lang="en-US" b="1" dirty="0" smtClean="0">
              <a:solidFill>
                <a:srgbClr val="FF0000"/>
              </a:solidFill>
            </a:rPr>
            <a:t>7.0</a:t>
          </a:r>
          <a:r>
            <a:rPr lang="en-US" dirty="0" smtClean="0"/>
            <a:t> (Teachers)</a:t>
          </a:r>
          <a:endParaRPr lang="en-US" dirty="0"/>
        </a:p>
      </dgm:t>
    </dgm:pt>
    <dgm:pt modelId="{BE132B05-15B2-48C7-AA29-31F774AE3DA2}" type="parTrans" cxnId="{C3D66BCB-3391-437F-B176-549D815CA8C7}">
      <dgm:prSet/>
      <dgm:spPr/>
      <dgm:t>
        <a:bodyPr/>
        <a:lstStyle/>
        <a:p>
          <a:endParaRPr lang="en-US"/>
        </a:p>
      </dgm:t>
    </dgm:pt>
    <dgm:pt modelId="{9169D222-4693-4210-BF38-DD380AC42BFD}" type="sibTrans" cxnId="{C3D66BCB-3391-437F-B176-549D815CA8C7}">
      <dgm:prSet/>
      <dgm:spPr/>
      <dgm:t>
        <a:bodyPr/>
        <a:lstStyle/>
        <a:p>
          <a:endParaRPr lang="en-US"/>
        </a:p>
      </dgm:t>
    </dgm:pt>
    <dgm:pt modelId="{1486C99B-53CD-41F7-8D66-FCB361C83596}">
      <dgm:prSet phldrT="[Text]"/>
      <dgm:spPr/>
      <dgm:t>
        <a:bodyPr/>
        <a:lstStyle/>
        <a:p>
          <a:r>
            <a:rPr lang="en-US" b="1" dirty="0" smtClean="0">
              <a:solidFill>
                <a:srgbClr val="FF0000"/>
              </a:solidFill>
            </a:rPr>
            <a:t>1.86</a:t>
          </a:r>
          <a:r>
            <a:rPr lang="en-US" dirty="0" smtClean="0"/>
            <a:t> (State Emp)</a:t>
          </a:r>
          <a:endParaRPr lang="en-US" dirty="0"/>
        </a:p>
      </dgm:t>
    </dgm:pt>
    <dgm:pt modelId="{F7448AD0-BA1E-4524-9E25-CF89C4EB2A1A}" type="parTrans" cxnId="{3F296742-1D28-430E-BB92-D61586D77A9E}">
      <dgm:prSet/>
      <dgm:spPr/>
      <dgm:t>
        <a:bodyPr/>
        <a:lstStyle/>
        <a:p>
          <a:endParaRPr lang="en-US"/>
        </a:p>
      </dgm:t>
    </dgm:pt>
    <dgm:pt modelId="{04E7C811-8879-44E8-9C17-20CF38CF1308}" type="sibTrans" cxnId="{3F296742-1D28-430E-BB92-D61586D77A9E}">
      <dgm:prSet/>
      <dgm:spPr/>
      <dgm:t>
        <a:bodyPr/>
        <a:lstStyle/>
        <a:p>
          <a:endParaRPr lang="en-US"/>
        </a:p>
      </dgm:t>
    </dgm:pt>
    <dgm:pt modelId="{0651E262-E393-4BE3-AC9F-66D5022C8270}">
      <dgm:prSet phldrT="[Text]"/>
      <dgm:spPr/>
      <dgm:t>
        <a:bodyPr/>
        <a:lstStyle/>
        <a:p>
          <a:r>
            <a:rPr lang="en-US" dirty="0" smtClean="0"/>
            <a:t>2015-16</a:t>
          </a:r>
          <a:endParaRPr lang="en-US" dirty="0"/>
        </a:p>
      </dgm:t>
    </dgm:pt>
    <dgm:pt modelId="{4AC86C5A-D863-4254-8D5B-0EE3AE6FB51C}" type="parTrans" cxnId="{FA6E9ED2-7228-4E12-8FDA-9909D876F15B}">
      <dgm:prSet/>
      <dgm:spPr/>
      <dgm:t>
        <a:bodyPr/>
        <a:lstStyle/>
        <a:p>
          <a:endParaRPr lang="en-US"/>
        </a:p>
      </dgm:t>
    </dgm:pt>
    <dgm:pt modelId="{F8BF2B9E-B4F7-46C6-92BB-BCEBE7EBECD5}" type="sibTrans" cxnId="{FA6E9ED2-7228-4E12-8FDA-9909D876F15B}">
      <dgm:prSet/>
      <dgm:spPr/>
      <dgm:t>
        <a:bodyPr/>
        <a:lstStyle/>
        <a:p>
          <a:endParaRPr lang="en-US"/>
        </a:p>
      </dgm:t>
    </dgm:pt>
    <dgm:pt modelId="{3259E792-5E37-4B58-9FA4-D1F42E3634E7}">
      <dgm:prSet phldrT="[Text]"/>
      <dgm:spPr/>
      <dgm:t>
        <a:bodyPr/>
        <a:lstStyle/>
        <a:p>
          <a:r>
            <a:rPr lang="en-US" b="1" dirty="0" smtClean="0">
              <a:solidFill>
                <a:srgbClr val="FF0000"/>
              </a:solidFill>
            </a:rPr>
            <a:t>2.1</a:t>
          </a:r>
          <a:r>
            <a:rPr lang="en-US" dirty="0" smtClean="0"/>
            <a:t> (Teachers)</a:t>
          </a:r>
          <a:endParaRPr lang="en-US" dirty="0"/>
        </a:p>
      </dgm:t>
    </dgm:pt>
    <dgm:pt modelId="{EF1556A1-8B47-41B3-921E-614A8C06096B}" type="parTrans" cxnId="{88177C5B-1718-4797-B60E-FE2EEF1D6A86}">
      <dgm:prSet/>
      <dgm:spPr/>
      <dgm:t>
        <a:bodyPr/>
        <a:lstStyle/>
        <a:p>
          <a:endParaRPr lang="en-US"/>
        </a:p>
      </dgm:t>
    </dgm:pt>
    <dgm:pt modelId="{7884CD52-261B-49B7-8DE6-9E4DBA7EBFA8}" type="sibTrans" cxnId="{88177C5B-1718-4797-B60E-FE2EEF1D6A86}">
      <dgm:prSet/>
      <dgm:spPr/>
      <dgm:t>
        <a:bodyPr/>
        <a:lstStyle/>
        <a:p>
          <a:endParaRPr lang="en-US"/>
        </a:p>
      </dgm:t>
    </dgm:pt>
    <dgm:pt modelId="{C05C80B6-D6D9-4937-8C11-96C5ED5FD7CC}">
      <dgm:prSet phldrT="[Text]"/>
      <dgm:spPr/>
      <dgm:t>
        <a:bodyPr/>
        <a:lstStyle/>
        <a:p>
          <a:r>
            <a:rPr lang="en-US" b="1" dirty="0" smtClean="0">
              <a:solidFill>
                <a:srgbClr val="FF0000"/>
              </a:solidFill>
            </a:rPr>
            <a:t>0</a:t>
          </a:r>
          <a:r>
            <a:rPr lang="en-US" dirty="0" smtClean="0"/>
            <a:t> (State Emp)</a:t>
          </a:r>
          <a:endParaRPr lang="en-US" dirty="0"/>
        </a:p>
      </dgm:t>
    </dgm:pt>
    <dgm:pt modelId="{EEC7F538-9859-4AA2-9245-2A0E5C9E2AD6}" type="parTrans" cxnId="{A0BF7C48-219A-4355-A199-E354196C616E}">
      <dgm:prSet/>
      <dgm:spPr/>
      <dgm:t>
        <a:bodyPr/>
        <a:lstStyle/>
        <a:p>
          <a:endParaRPr lang="en-US"/>
        </a:p>
      </dgm:t>
    </dgm:pt>
    <dgm:pt modelId="{33FA15BE-D33B-4FC9-ADB4-A0B59D4C4A37}" type="sibTrans" cxnId="{A0BF7C48-219A-4355-A199-E354196C616E}">
      <dgm:prSet/>
      <dgm:spPr/>
      <dgm:t>
        <a:bodyPr/>
        <a:lstStyle/>
        <a:p>
          <a:endParaRPr lang="en-US"/>
        </a:p>
      </dgm:t>
    </dgm:pt>
    <dgm:pt modelId="{A23D202A-56D1-4877-9F7E-8354B502FB7A}" type="pres">
      <dgm:prSet presAssocID="{1B6AC7D5-1347-427B-A113-283620E37566}" presName="Name0" presStyleCnt="0">
        <dgm:presLayoutVars>
          <dgm:dir/>
          <dgm:animLvl val="lvl"/>
          <dgm:resizeHandles val="exact"/>
        </dgm:presLayoutVars>
      </dgm:prSet>
      <dgm:spPr/>
      <dgm:t>
        <a:bodyPr/>
        <a:lstStyle/>
        <a:p>
          <a:endParaRPr lang="en-US"/>
        </a:p>
      </dgm:t>
    </dgm:pt>
    <dgm:pt modelId="{C3C38035-8D17-49AB-919E-437E8F93111D}" type="pres">
      <dgm:prSet presAssocID="{51540B99-7B89-454D-BBE7-5F37D3AC7945}" presName="composite" presStyleCnt="0"/>
      <dgm:spPr/>
    </dgm:pt>
    <dgm:pt modelId="{2F4297E8-FB64-4FD2-B845-0139219CC3E5}" type="pres">
      <dgm:prSet presAssocID="{51540B99-7B89-454D-BBE7-5F37D3AC7945}" presName="parTx" presStyleLbl="alignNode1" presStyleIdx="0" presStyleCnt="3">
        <dgm:presLayoutVars>
          <dgm:chMax val="0"/>
          <dgm:chPref val="0"/>
          <dgm:bulletEnabled val="1"/>
        </dgm:presLayoutVars>
      </dgm:prSet>
      <dgm:spPr/>
      <dgm:t>
        <a:bodyPr/>
        <a:lstStyle/>
        <a:p>
          <a:endParaRPr lang="en-US"/>
        </a:p>
      </dgm:t>
    </dgm:pt>
    <dgm:pt modelId="{3238FC86-9DC7-46EF-84B5-63591D618629}" type="pres">
      <dgm:prSet presAssocID="{51540B99-7B89-454D-BBE7-5F37D3AC7945}" presName="desTx" presStyleLbl="alignAccFollowNode1" presStyleIdx="0" presStyleCnt="3">
        <dgm:presLayoutVars>
          <dgm:bulletEnabled val="1"/>
        </dgm:presLayoutVars>
      </dgm:prSet>
      <dgm:spPr/>
      <dgm:t>
        <a:bodyPr/>
        <a:lstStyle/>
        <a:p>
          <a:endParaRPr lang="en-US"/>
        </a:p>
      </dgm:t>
    </dgm:pt>
    <dgm:pt modelId="{62DEE7FD-9CB5-4AB7-B8C8-2881683DD313}" type="pres">
      <dgm:prSet presAssocID="{DC3D0DDB-C3F4-477E-A266-612A763A83D4}" presName="space" presStyleCnt="0"/>
      <dgm:spPr/>
    </dgm:pt>
    <dgm:pt modelId="{D4B740E6-DD5F-4EAF-B230-0AE65B2859E0}" type="pres">
      <dgm:prSet presAssocID="{3C014C2F-6FE2-4671-93D0-10E3C559B06B}" presName="composite" presStyleCnt="0"/>
      <dgm:spPr/>
    </dgm:pt>
    <dgm:pt modelId="{EDFD527D-B78A-4949-B974-87D304425BCB}" type="pres">
      <dgm:prSet presAssocID="{3C014C2F-6FE2-4671-93D0-10E3C559B06B}" presName="parTx" presStyleLbl="alignNode1" presStyleIdx="1" presStyleCnt="3">
        <dgm:presLayoutVars>
          <dgm:chMax val="0"/>
          <dgm:chPref val="0"/>
          <dgm:bulletEnabled val="1"/>
        </dgm:presLayoutVars>
      </dgm:prSet>
      <dgm:spPr/>
      <dgm:t>
        <a:bodyPr/>
        <a:lstStyle/>
        <a:p>
          <a:endParaRPr lang="en-US"/>
        </a:p>
      </dgm:t>
    </dgm:pt>
    <dgm:pt modelId="{A8CC1780-4CEF-40F2-BBED-98EFCD25C127}" type="pres">
      <dgm:prSet presAssocID="{3C014C2F-6FE2-4671-93D0-10E3C559B06B}" presName="desTx" presStyleLbl="alignAccFollowNode1" presStyleIdx="1" presStyleCnt="3">
        <dgm:presLayoutVars>
          <dgm:bulletEnabled val="1"/>
        </dgm:presLayoutVars>
      </dgm:prSet>
      <dgm:spPr/>
      <dgm:t>
        <a:bodyPr/>
        <a:lstStyle/>
        <a:p>
          <a:endParaRPr lang="en-US"/>
        </a:p>
      </dgm:t>
    </dgm:pt>
    <dgm:pt modelId="{CB22E5B0-FF0E-48D1-98DC-9397E59BB7FC}" type="pres">
      <dgm:prSet presAssocID="{A0D9C02B-D6C4-4F03-96ED-F468E4A3DDD2}" presName="space" presStyleCnt="0"/>
      <dgm:spPr/>
    </dgm:pt>
    <dgm:pt modelId="{F348E206-CFF9-4534-9934-D4D795EB3DF3}" type="pres">
      <dgm:prSet presAssocID="{0651E262-E393-4BE3-AC9F-66D5022C8270}" presName="composite" presStyleCnt="0"/>
      <dgm:spPr/>
    </dgm:pt>
    <dgm:pt modelId="{E7642827-4D44-4770-9777-6DE73C63CF08}" type="pres">
      <dgm:prSet presAssocID="{0651E262-E393-4BE3-AC9F-66D5022C8270}" presName="parTx" presStyleLbl="alignNode1" presStyleIdx="2" presStyleCnt="3">
        <dgm:presLayoutVars>
          <dgm:chMax val="0"/>
          <dgm:chPref val="0"/>
          <dgm:bulletEnabled val="1"/>
        </dgm:presLayoutVars>
      </dgm:prSet>
      <dgm:spPr/>
      <dgm:t>
        <a:bodyPr/>
        <a:lstStyle/>
        <a:p>
          <a:endParaRPr lang="en-US"/>
        </a:p>
      </dgm:t>
    </dgm:pt>
    <dgm:pt modelId="{7E5FC8D2-3DE8-40C3-9A32-78C6C14DA946}" type="pres">
      <dgm:prSet presAssocID="{0651E262-E393-4BE3-AC9F-66D5022C8270}" presName="desTx" presStyleLbl="alignAccFollowNode1" presStyleIdx="2" presStyleCnt="3">
        <dgm:presLayoutVars>
          <dgm:bulletEnabled val="1"/>
        </dgm:presLayoutVars>
      </dgm:prSet>
      <dgm:spPr/>
      <dgm:t>
        <a:bodyPr/>
        <a:lstStyle/>
        <a:p>
          <a:endParaRPr lang="en-US"/>
        </a:p>
      </dgm:t>
    </dgm:pt>
  </dgm:ptLst>
  <dgm:cxnLst>
    <dgm:cxn modelId="{92F5B828-7B29-4C0D-8E48-3951D746F761}" type="presOf" srcId="{1486C99B-53CD-41F7-8D66-FCB361C83596}" destId="{A8CC1780-4CEF-40F2-BBED-98EFCD25C127}" srcOrd="0" destOrd="1" presId="urn:microsoft.com/office/officeart/2005/8/layout/hList1"/>
    <dgm:cxn modelId="{793BEE34-0B94-4888-9D27-138C66DB8E5A}" type="presOf" srcId="{1B6AC7D5-1347-427B-A113-283620E37566}" destId="{A23D202A-56D1-4877-9F7E-8354B502FB7A}" srcOrd="0" destOrd="0" presId="urn:microsoft.com/office/officeart/2005/8/layout/hList1"/>
    <dgm:cxn modelId="{C9AA2E7C-15BB-4991-87C0-AE0C61EDC95B}" srcId="{1B6AC7D5-1347-427B-A113-283620E37566}" destId="{51540B99-7B89-454D-BBE7-5F37D3AC7945}" srcOrd="0" destOrd="0" parTransId="{7B27A2BA-E78D-4152-8EE7-27F0FA4B0A09}" sibTransId="{DC3D0DDB-C3F4-477E-A266-612A763A83D4}"/>
    <dgm:cxn modelId="{88177C5B-1718-4797-B60E-FE2EEF1D6A86}" srcId="{0651E262-E393-4BE3-AC9F-66D5022C8270}" destId="{3259E792-5E37-4B58-9FA4-D1F42E3634E7}" srcOrd="0" destOrd="0" parTransId="{EF1556A1-8B47-41B3-921E-614A8C06096B}" sibTransId="{7884CD52-261B-49B7-8DE6-9E4DBA7EBFA8}"/>
    <dgm:cxn modelId="{FA6E9ED2-7228-4E12-8FDA-9909D876F15B}" srcId="{1B6AC7D5-1347-427B-A113-283620E37566}" destId="{0651E262-E393-4BE3-AC9F-66D5022C8270}" srcOrd="2" destOrd="0" parTransId="{4AC86C5A-D863-4254-8D5B-0EE3AE6FB51C}" sibTransId="{F8BF2B9E-B4F7-46C6-92BB-BCEBE7EBECD5}"/>
    <dgm:cxn modelId="{C3D66BCB-3391-437F-B176-549D815CA8C7}" srcId="{3C014C2F-6FE2-4671-93D0-10E3C559B06B}" destId="{A5C6C8A7-95D4-40A5-9C10-A64A4128AD5E}" srcOrd="0" destOrd="0" parTransId="{BE132B05-15B2-48C7-AA29-31F774AE3DA2}" sibTransId="{9169D222-4693-4210-BF38-DD380AC42BFD}"/>
    <dgm:cxn modelId="{A237DCC9-4375-4D6A-8DD7-63986415C89B}" srcId="{51540B99-7B89-454D-BBE7-5F37D3AC7945}" destId="{B81D2DB0-E2A8-4612-B56E-E353274FE01A}" srcOrd="0" destOrd="0" parTransId="{BCF4F30F-0AA3-44A1-A5EF-1A29E4CEB1E9}" sibTransId="{E5DA8F30-0DCC-4B19-ADFF-227285016C5F}"/>
    <dgm:cxn modelId="{A85EBDF6-0A48-4866-A3A0-0EAE9E6EF261}" srcId="{51540B99-7B89-454D-BBE7-5F37D3AC7945}" destId="{3D71399E-3513-430B-8AC2-DBFF63FF840F}" srcOrd="1" destOrd="0" parTransId="{46D71CD2-EDD3-47F3-9C84-85FEB3FC64AC}" sibTransId="{AB33C0E7-0118-411C-882B-298D920CF0A6}"/>
    <dgm:cxn modelId="{646595CE-06C2-4BB6-AD0C-E044B99B04A4}" type="presOf" srcId="{3C014C2F-6FE2-4671-93D0-10E3C559B06B}" destId="{EDFD527D-B78A-4949-B974-87D304425BCB}" srcOrd="0" destOrd="0" presId="urn:microsoft.com/office/officeart/2005/8/layout/hList1"/>
    <dgm:cxn modelId="{F9E9BBAE-448E-45AD-97B9-E953192D866C}" type="presOf" srcId="{B81D2DB0-E2A8-4612-B56E-E353274FE01A}" destId="{3238FC86-9DC7-46EF-84B5-63591D618629}" srcOrd="0" destOrd="0" presId="urn:microsoft.com/office/officeart/2005/8/layout/hList1"/>
    <dgm:cxn modelId="{3718AA1D-C268-4CDE-BDBC-3A75CB8C0EB0}" type="presOf" srcId="{51540B99-7B89-454D-BBE7-5F37D3AC7945}" destId="{2F4297E8-FB64-4FD2-B845-0139219CC3E5}" srcOrd="0" destOrd="0" presId="urn:microsoft.com/office/officeart/2005/8/layout/hList1"/>
    <dgm:cxn modelId="{3F296742-1D28-430E-BB92-D61586D77A9E}" srcId="{3C014C2F-6FE2-4671-93D0-10E3C559B06B}" destId="{1486C99B-53CD-41F7-8D66-FCB361C83596}" srcOrd="1" destOrd="0" parTransId="{F7448AD0-BA1E-4524-9E25-CF89C4EB2A1A}" sibTransId="{04E7C811-8879-44E8-9C17-20CF38CF1308}"/>
    <dgm:cxn modelId="{17B3EE98-178C-4818-986C-57A19D5137F4}" type="presOf" srcId="{0651E262-E393-4BE3-AC9F-66D5022C8270}" destId="{E7642827-4D44-4770-9777-6DE73C63CF08}" srcOrd="0" destOrd="0" presId="urn:microsoft.com/office/officeart/2005/8/layout/hList1"/>
    <dgm:cxn modelId="{2BB781FA-A056-43F3-A6B2-66BD180D4080}" type="presOf" srcId="{C05C80B6-D6D9-4937-8C11-96C5ED5FD7CC}" destId="{7E5FC8D2-3DE8-40C3-9A32-78C6C14DA946}" srcOrd="0" destOrd="1" presId="urn:microsoft.com/office/officeart/2005/8/layout/hList1"/>
    <dgm:cxn modelId="{6AAC00EF-372A-420D-907E-69E8498AA119}" srcId="{1B6AC7D5-1347-427B-A113-283620E37566}" destId="{3C014C2F-6FE2-4671-93D0-10E3C559B06B}" srcOrd="1" destOrd="0" parTransId="{BC3AE85E-4704-4126-8D8F-3BFE1B558937}" sibTransId="{A0D9C02B-D6C4-4F03-96ED-F468E4A3DDD2}"/>
    <dgm:cxn modelId="{30A26593-1F28-4BAA-BF15-B94807ACA257}" type="presOf" srcId="{3259E792-5E37-4B58-9FA4-D1F42E3634E7}" destId="{7E5FC8D2-3DE8-40C3-9A32-78C6C14DA946}" srcOrd="0" destOrd="0" presId="urn:microsoft.com/office/officeart/2005/8/layout/hList1"/>
    <dgm:cxn modelId="{F1DBB16F-C26B-4696-9018-06BECD73BCDD}" type="presOf" srcId="{3D71399E-3513-430B-8AC2-DBFF63FF840F}" destId="{3238FC86-9DC7-46EF-84B5-63591D618629}" srcOrd="0" destOrd="1" presId="urn:microsoft.com/office/officeart/2005/8/layout/hList1"/>
    <dgm:cxn modelId="{A0BF7C48-219A-4355-A199-E354196C616E}" srcId="{0651E262-E393-4BE3-AC9F-66D5022C8270}" destId="{C05C80B6-D6D9-4937-8C11-96C5ED5FD7CC}" srcOrd="1" destOrd="0" parTransId="{EEC7F538-9859-4AA2-9245-2A0E5C9E2AD6}" sibTransId="{33FA15BE-D33B-4FC9-ADB4-A0B59D4C4A37}"/>
    <dgm:cxn modelId="{7961FF0C-C8A3-4F1D-9BC6-D5F5C8568DD0}" type="presOf" srcId="{A5C6C8A7-95D4-40A5-9C10-A64A4128AD5E}" destId="{A8CC1780-4CEF-40F2-BBED-98EFCD25C127}" srcOrd="0" destOrd="0" presId="urn:microsoft.com/office/officeart/2005/8/layout/hList1"/>
    <dgm:cxn modelId="{309A95C6-DEA1-4FB2-8C20-76BA14A8B0CF}" type="presParOf" srcId="{A23D202A-56D1-4877-9F7E-8354B502FB7A}" destId="{C3C38035-8D17-49AB-919E-437E8F93111D}" srcOrd="0" destOrd="0" presId="urn:microsoft.com/office/officeart/2005/8/layout/hList1"/>
    <dgm:cxn modelId="{03F89858-35FC-4FB3-A4BA-6F4267A2E097}" type="presParOf" srcId="{C3C38035-8D17-49AB-919E-437E8F93111D}" destId="{2F4297E8-FB64-4FD2-B845-0139219CC3E5}" srcOrd="0" destOrd="0" presId="urn:microsoft.com/office/officeart/2005/8/layout/hList1"/>
    <dgm:cxn modelId="{27FFC2D8-ECE9-44BB-8325-DCB99C331E5A}" type="presParOf" srcId="{C3C38035-8D17-49AB-919E-437E8F93111D}" destId="{3238FC86-9DC7-46EF-84B5-63591D618629}" srcOrd="1" destOrd="0" presId="urn:microsoft.com/office/officeart/2005/8/layout/hList1"/>
    <dgm:cxn modelId="{5E15F857-BBF8-4A4E-AC82-3CCF0FC28878}" type="presParOf" srcId="{A23D202A-56D1-4877-9F7E-8354B502FB7A}" destId="{62DEE7FD-9CB5-4AB7-B8C8-2881683DD313}" srcOrd="1" destOrd="0" presId="urn:microsoft.com/office/officeart/2005/8/layout/hList1"/>
    <dgm:cxn modelId="{101F8E2A-08FD-4A12-8F30-A612A37B485F}" type="presParOf" srcId="{A23D202A-56D1-4877-9F7E-8354B502FB7A}" destId="{D4B740E6-DD5F-4EAF-B230-0AE65B2859E0}" srcOrd="2" destOrd="0" presId="urn:microsoft.com/office/officeart/2005/8/layout/hList1"/>
    <dgm:cxn modelId="{C0DAC64E-24F8-4C65-AD78-79708B0F616E}" type="presParOf" srcId="{D4B740E6-DD5F-4EAF-B230-0AE65B2859E0}" destId="{EDFD527D-B78A-4949-B974-87D304425BCB}" srcOrd="0" destOrd="0" presId="urn:microsoft.com/office/officeart/2005/8/layout/hList1"/>
    <dgm:cxn modelId="{CC684B06-5A36-486C-B01E-E03F7C50B098}" type="presParOf" srcId="{D4B740E6-DD5F-4EAF-B230-0AE65B2859E0}" destId="{A8CC1780-4CEF-40F2-BBED-98EFCD25C127}" srcOrd="1" destOrd="0" presId="urn:microsoft.com/office/officeart/2005/8/layout/hList1"/>
    <dgm:cxn modelId="{02CF17D6-818B-4DA9-A2A1-9CE6B787362A}" type="presParOf" srcId="{A23D202A-56D1-4877-9F7E-8354B502FB7A}" destId="{CB22E5B0-FF0E-48D1-98DC-9397E59BB7FC}" srcOrd="3" destOrd="0" presId="urn:microsoft.com/office/officeart/2005/8/layout/hList1"/>
    <dgm:cxn modelId="{AA58CA1E-D504-425C-82FF-1E5D92B66861}" type="presParOf" srcId="{A23D202A-56D1-4877-9F7E-8354B502FB7A}" destId="{F348E206-CFF9-4534-9934-D4D795EB3DF3}" srcOrd="4" destOrd="0" presId="urn:microsoft.com/office/officeart/2005/8/layout/hList1"/>
    <dgm:cxn modelId="{991A2A2E-3D14-458C-91FF-F8906DAF7D07}" type="presParOf" srcId="{F348E206-CFF9-4534-9934-D4D795EB3DF3}" destId="{E7642827-4D44-4770-9777-6DE73C63CF08}" srcOrd="0" destOrd="0" presId="urn:microsoft.com/office/officeart/2005/8/layout/hList1"/>
    <dgm:cxn modelId="{1BE37842-B451-4150-9069-B0BD4178C756}" type="presParOf" srcId="{F348E206-CFF9-4534-9934-D4D795EB3DF3}" destId="{7E5FC8D2-3DE8-40C3-9A32-78C6C14DA94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297E8-FB64-4FD2-B845-0139219CC3E5}">
      <dsp:nvSpPr>
        <dsp:cNvPr id="0" name=""/>
        <dsp:cNvSpPr/>
      </dsp:nvSpPr>
      <dsp:spPr>
        <a:xfrm>
          <a:off x="1905" y="818785"/>
          <a:ext cx="185737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2013-14</a:t>
          </a:r>
          <a:endParaRPr lang="en-US" sz="2200" kern="1200" dirty="0"/>
        </a:p>
      </dsp:txBody>
      <dsp:txXfrm>
        <a:off x="1905" y="818785"/>
        <a:ext cx="1857374" cy="633600"/>
      </dsp:txXfrm>
    </dsp:sp>
    <dsp:sp modelId="{3238FC86-9DC7-46EF-84B5-63591D618629}">
      <dsp:nvSpPr>
        <dsp:cNvPr id="0" name=""/>
        <dsp:cNvSpPr/>
      </dsp:nvSpPr>
      <dsp:spPr>
        <a:xfrm>
          <a:off x="1905" y="1452385"/>
          <a:ext cx="1857374" cy="17928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solidFill>
                <a:srgbClr val="FF0000"/>
              </a:solidFill>
            </a:rPr>
            <a:t>0</a:t>
          </a:r>
          <a:r>
            <a:rPr lang="en-US" sz="2200" kern="1200" dirty="0" smtClean="0"/>
            <a:t> (Teachers)</a:t>
          </a:r>
          <a:endParaRPr lang="en-US" sz="2200" kern="1200" dirty="0"/>
        </a:p>
        <a:p>
          <a:pPr marL="228600" lvl="1" indent="-228600" algn="l" defTabSz="977900">
            <a:lnSpc>
              <a:spcPct val="90000"/>
            </a:lnSpc>
            <a:spcBef>
              <a:spcPct val="0"/>
            </a:spcBef>
            <a:spcAft>
              <a:spcPct val="15000"/>
            </a:spcAft>
            <a:buChar char="••"/>
          </a:pPr>
          <a:r>
            <a:rPr lang="en-US" sz="2200" b="1" kern="1200" dirty="0" smtClean="0">
              <a:solidFill>
                <a:srgbClr val="FF0000"/>
              </a:solidFill>
            </a:rPr>
            <a:t>0</a:t>
          </a:r>
          <a:r>
            <a:rPr lang="en-US" sz="2200" kern="1200" dirty="0" smtClean="0"/>
            <a:t> (State Emp)</a:t>
          </a:r>
          <a:endParaRPr lang="en-US" sz="2200" kern="1200" dirty="0"/>
        </a:p>
      </dsp:txBody>
      <dsp:txXfrm>
        <a:off x="1905" y="1452385"/>
        <a:ext cx="1857374" cy="1792828"/>
      </dsp:txXfrm>
    </dsp:sp>
    <dsp:sp modelId="{EDFD527D-B78A-4949-B974-87D304425BCB}">
      <dsp:nvSpPr>
        <dsp:cNvPr id="0" name=""/>
        <dsp:cNvSpPr/>
      </dsp:nvSpPr>
      <dsp:spPr>
        <a:xfrm>
          <a:off x="2119312" y="818785"/>
          <a:ext cx="185737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2014-15</a:t>
          </a:r>
          <a:endParaRPr lang="en-US" sz="2200" kern="1200" dirty="0"/>
        </a:p>
      </dsp:txBody>
      <dsp:txXfrm>
        <a:off x="2119312" y="818785"/>
        <a:ext cx="1857374" cy="633600"/>
      </dsp:txXfrm>
    </dsp:sp>
    <dsp:sp modelId="{A8CC1780-4CEF-40F2-BBED-98EFCD25C127}">
      <dsp:nvSpPr>
        <dsp:cNvPr id="0" name=""/>
        <dsp:cNvSpPr/>
      </dsp:nvSpPr>
      <dsp:spPr>
        <a:xfrm>
          <a:off x="2119312" y="1452385"/>
          <a:ext cx="1857374" cy="17928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solidFill>
                <a:srgbClr val="FF0000"/>
              </a:solidFill>
            </a:rPr>
            <a:t>7.0</a:t>
          </a:r>
          <a:r>
            <a:rPr lang="en-US" sz="2200" kern="1200" dirty="0" smtClean="0"/>
            <a:t> (Teachers)</a:t>
          </a:r>
          <a:endParaRPr lang="en-US" sz="2200" kern="1200" dirty="0"/>
        </a:p>
        <a:p>
          <a:pPr marL="228600" lvl="1" indent="-228600" algn="l" defTabSz="977900">
            <a:lnSpc>
              <a:spcPct val="90000"/>
            </a:lnSpc>
            <a:spcBef>
              <a:spcPct val="0"/>
            </a:spcBef>
            <a:spcAft>
              <a:spcPct val="15000"/>
            </a:spcAft>
            <a:buChar char="••"/>
          </a:pPr>
          <a:r>
            <a:rPr lang="en-US" sz="2200" b="1" kern="1200" dirty="0" smtClean="0">
              <a:solidFill>
                <a:srgbClr val="FF0000"/>
              </a:solidFill>
            </a:rPr>
            <a:t>1.86</a:t>
          </a:r>
          <a:r>
            <a:rPr lang="en-US" sz="2200" kern="1200" dirty="0" smtClean="0"/>
            <a:t> (State Emp)</a:t>
          </a:r>
          <a:endParaRPr lang="en-US" sz="2200" kern="1200" dirty="0"/>
        </a:p>
      </dsp:txBody>
      <dsp:txXfrm>
        <a:off x="2119312" y="1452385"/>
        <a:ext cx="1857374" cy="1792828"/>
      </dsp:txXfrm>
    </dsp:sp>
    <dsp:sp modelId="{E7642827-4D44-4770-9777-6DE73C63CF08}">
      <dsp:nvSpPr>
        <dsp:cNvPr id="0" name=""/>
        <dsp:cNvSpPr/>
      </dsp:nvSpPr>
      <dsp:spPr>
        <a:xfrm>
          <a:off x="4236719" y="818785"/>
          <a:ext cx="1857374"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2015-16</a:t>
          </a:r>
          <a:endParaRPr lang="en-US" sz="2200" kern="1200" dirty="0"/>
        </a:p>
      </dsp:txBody>
      <dsp:txXfrm>
        <a:off x="4236719" y="818785"/>
        <a:ext cx="1857374" cy="633600"/>
      </dsp:txXfrm>
    </dsp:sp>
    <dsp:sp modelId="{7E5FC8D2-3DE8-40C3-9A32-78C6C14DA946}">
      <dsp:nvSpPr>
        <dsp:cNvPr id="0" name=""/>
        <dsp:cNvSpPr/>
      </dsp:nvSpPr>
      <dsp:spPr>
        <a:xfrm>
          <a:off x="4236719" y="1452385"/>
          <a:ext cx="1857374" cy="17928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solidFill>
                <a:srgbClr val="FF0000"/>
              </a:solidFill>
            </a:rPr>
            <a:t>2.1</a:t>
          </a:r>
          <a:r>
            <a:rPr lang="en-US" sz="2200" kern="1200" dirty="0" smtClean="0"/>
            <a:t> (Teachers)</a:t>
          </a:r>
          <a:endParaRPr lang="en-US" sz="2200" kern="1200" dirty="0"/>
        </a:p>
        <a:p>
          <a:pPr marL="228600" lvl="1" indent="-228600" algn="l" defTabSz="977900">
            <a:lnSpc>
              <a:spcPct val="90000"/>
            </a:lnSpc>
            <a:spcBef>
              <a:spcPct val="0"/>
            </a:spcBef>
            <a:spcAft>
              <a:spcPct val="15000"/>
            </a:spcAft>
            <a:buChar char="••"/>
          </a:pPr>
          <a:r>
            <a:rPr lang="en-US" sz="2200" b="1" kern="1200" dirty="0" smtClean="0">
              <a:solidFill>
                <a:srgbClr val="FF0000"/>
              </a:solidFill>
            </a:rPr>
            <a:t>0</a:t>
          </a:r>
          <a:r>
            <a:rPr lang="en-US" sz="2200" kern="1200" dirty="0" smtClean="0"/>
            <a:t> (State Emp)</a:t>
          </a:r>
          <a:endParaRPr lang="en-US" sz="2200" kern="1200" dirty="0"/>
        </a:p>
      </dsp:txBody>
      <dsp:txXfrm>
        <a:off x="4236719" y="1452385"/>
        <a:ext cx="1857374" cy="179282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lIns="91440" tIns="45720" rIns="91440" bIns="45720" rtlCol="0"/>
          <a:lstStyle>
            <a:lvl1pPr algn="l">
              <a:defRPr sz="1200"/>
            </a:lvl1pPr>
          </a:lstStyle>
          <a:p>
            <a:r>
              <a:rPr lang="en-US" dirty="0" smtClean="0"/>
              <a:t>School Efficiency Consultants, LLP</a:t>
            </a:r>
            <a:endParaRPr lang="en-US" dirty="0"/>
          </a:p>
        </p:txBody>
      </p:sp>
      <p:sp>
        <p:nvSpPr>
          <p:cNvPr id="3" name="Date Placeholder 2"/>
          <p:cNvSpPr>
            <a:spLocks noGrp="1"/>
          </p:cNvSpPr>
          <p:nvPr>
            <p:ph type="dt" sz="quarter" idx="1"/>
          </p:nvPr>
        </p:nvSpPr>
        <p:spPr>
          <a:xfrm>
            <a:off x="4008705" y="0"/>
            <a:ext cx="3066733" cy="447754"/>
          </a:xfrm>
          <a:prstGeom prst="rect">
            <a:avLst/>
          </a:prstGeom>
        </p:spPr>
        <p:txBody>
          <a:bodyPr vert="horz" lIns="91440" tIns="45720" rIns="91440" bIns="45720" rtlCol="0"/>
          <a:lstStyle>
            <a:lvl1pPr algn="r">
              <a:defRPr sz="1200"/>
            </a:lvl1pPr>
          </a:lstStyle>
          <a:p>
            <a:fld id="{1DB5D17D-0227-4542-AEAA-CA2B1DB2242C}" type="datetimeFigureOut">
              <a:rPr lang="en-US" smtClean="0"/>
              <a:t>4/4/2017</a:t>
            </a:fld>
            <a:endParaRPr lang="en-US" dirty="0"/>
          </a:p>
        </p:txBody>
      </p:sp>
      <p:sp>
        <p:nvSpPr>
          <p:cNvPr id="4" name="Footer Placeholder 3"/>
          <p:cNvSpPr>
            <a:spLocks noGrp="1"/>
          </p:cNvSpPr>
          <p:nvPr>
            <p:ph type="ftr" sz="quarter" idx="2"/>
          </p:nvPr>
        </p:nvSpPr>
        <p:spPr>
          <a:xfrm>
            <a:off x="0" y="8505780"/>
            <a:ext cx="3066733" cy="44775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505780"/>
            <a:ext cx="3066733" cy="447754"/>
          </a:xfrm>
          <a:prstGeom prst="rect">
            <a:avLst/>
          </a:prstGeom>
        </p:spPr>
        <p:txBody>
          <a:bodyPr vert="horz" lIns="91440" tIns="45720" rIns="91440" bIns="45720" rtlCol="0" anchor="b"/>
          <a:lstStyle>
            <a:lvl1pPr algn="r">
              <a:defRPr sz="1200"/>
            </a:lvl1pPr>
          </a:lstStyle>
          <a:p>
            <a:fld id="{5172B713-EF06-4B8B-AF59-DCF21929A781}" type="slidenum">
              <a:rPr lang="en-US" smtClean="0"/>
              <a:t>‹#›</a:t>
            </a:fld>
            <a:endParaRPr lang="en-US" dirty="0"/>
          </a:p>
        </p:txBody>
      </p:sp>
    </p:spTree>
    <p:extLst>
      <p:ext uri="{BB962C8B-B14F-4D97-AF65-F5344CB8AC3E}">
        <p14:creationId xmlns:p14="http://schemas.microsoft.com/office/powerpoint/2010/main" val="113949106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lIns="91440" tIns="45720" rIns="91440" bIns="45720" rtlCol="0"/>
          <a:lstStyle>
            <a:lvl1pPr algn="l">
              <a:defRPr sz="1200"/>
            </a:lvl1pPr>
          </a:lstStyle>
          <a:p>
            <a:r>
              <a:rPr lang="en-US" dirty="0" smtClean="0"/>
              <a:t>School Efficiency Consultants, LLP</a:t>
            </a:r>
            <a:endParaRPr lang="en-US" dirty="0"/>
          </a:p>
        </p:txBody>
      </p:sp>
      <p:sp>
        <p:nvSpPr>
          <p:cNvPr id="3" name="Date Placeholder 2"/>
          <p:cNvSpPr>
            <a:spLocks noGrp="1"/>
          </p:cNvSpPr>
          <p:nvPr>
            <p:ph type="dt" idx="1"/>
          </p:nvPr>
        </p:nvSpPr>
        <p:spPr>
          <a:xfrm>
            <a:off x="4008705" y="0"/>
            <a:ext cx="3066733" cy="447754"/>
          </a:xfrm>
          <a:prstGeom prst="rect">
            <a:avLst/>
          </a:prstGeom>
        </p:spPr>
        <p:txBody>
          <a:bodyPr vert="horz" lIns="91440" tIns="45720" rIns="91440" bIns="45720" rtlCol="0"/>
          <a:lstStyle>
            <a:lvl1pPr algn="r">
              <a:defRPr sz="1200"/>
            </a:lvl1pPr>
          </a:lstStyle>
          <a:p>
            <a:fld id="{D79DB330-A384-4203-AD87-FEA4AC4E2413}" type="datetimeFigureOut">
              <a:rPr lang="en-US" smtClean="0"/>
              <a:t>4/4/2017</a:t>
            </a:fld>
            <a:endParaRPr lang="en-US" dirty="0"/>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7708" y="4253667"/>
            <a:ext cx="5661660" cy="402979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80"/>
            <a:ext cx="3066733" cy="44775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505780"/>
            <a:ext cx="3066733" cy="447754"/>
          </a:xfrm>
          <a:prstGeom prst="rect">
            <a:avLst/>
          </a:prstGeom>
        </p:spPr>
        <p:txBody>
          <a:bodyPr vert="horz" lIns="91440" tIns="45720" rIns="91440" bIns="45720" rtlCol="0" anchor="b"/>
          <a:lstStyle>
            <a:lvl1pPr algn="r">
              <a:defRPr sz="1200"/>
            </a:lvl1pPr>
          </a:lstStyle>
          <a:p>
            <a:fld id="{B2F19A14-5D8C-4281-A85A-2D3F4E918346}" type="slidenum">
              <a:rPr lang="en-US" smtClean="0"/>
              <a:t>‹#›</a:t>
            </a:fld>
            <a:endParaRPr lang="en-US" dirty="0"/>
          </a:p>
        </p:txBody>
      </p:sp>
    </p:spTree>
    <p:extLst>
      <p:ext uri="{BB962C8B-B14F-4D97-AF65-F5344CB8AC3E}">
        <p14:creationId xmlns:p14="http://schemas.microsoft.com/office/powerpoint/2010/main" val="1571395759"/>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0"/>
                <a:cs typeface="ＭＳ Ｐゴシック" charset="0"/>
              </a:defRPr>
            </a:lvl1pPr>
            <a:lvl2pPr marL="742950" indent="-285750" defTabSz="925513" eaLnBrk="0" hangingPunct="0">
              <a:defRPr sz="2400">
                <a:solidFill>
                  <a:schemeClr val="tx1"/>
                </a:solidFill>
                <a:latin typeface="Arial" charset="0"/>
                <a:ea typeface="ＭＳ Ｐゴシック" charset="0"/>
              </a:defRPr>
            </a:lvl2pPr>
            <a:lvl3pPr marL="1143000" indent="-228600" defTabSz="925513" eaLnBrk="0" hangingPunct="0">
              <a:defRPr sz="2400">
                <a:solidFill>
                  <a:schemeClr val="tx1"/>
                </a:solidFill>
                <a:latin typeface="Arial" charset="0"/>
                <a:ea typeface="ＭＳ Ｐゴシック" charset="0"/>
              </a:defRPr>
            </a:lvl3pPr>
            <a:lvl4pPr marL="1600200" indent="-228600" defTabSz="925513" eaLnBrk="0" hangingPunct="0">
              <a:defRPr sz="2400">
                <a:solidFill>
                  <a:schemeClr val="tx1"/>
                </a:solidFill>
                <a:latin typeface="Arial" charset="0"/>
                <a:ea typeface="ＭＳ Ｐゴシック" charset="0"/>
              </a:defRPr>
            </a:lvl4pPr>
            <a:lvl5pPr marL="2057400" indent="-228600" defTabSz="925513" eaLnBrk="0" hangingPunct="0">
              <a:defRPr sz="2400">
                <a:solidFill>
                  <a:schemeClr val="tx1"/>
                </a:solidFill>
                <a:latin typeface="Arial" charset="0"/>
                <a:ea typeface="ＭＳ Ｐゴシック" charset="0"/>
              </a:defRPr>
            </a:lvl5pPr>
            <a:lvl6pPr marL="2514600" indent="-228600" defTabSz="9255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55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55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55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dirty="0"/>
              <a:t>School Finance-General Review</a:t>
            </a:r>
          </a:p>
        </p:txBody>
      </p:sp>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400">
                <a:solidFill>
                  <a:schemeClr val="tx1"/>
                </a:solidFill>
                <a:latin typeface="Arial" charset="0"/>
                <a:ea typeface="ＭＳ Ｐゴシック" charset="0"/>
                <a:cs typeface="ＭＳ Ｐゴシック" charset="0"/>
              </a:defRPr>
            </a:lvl1pPr>
            <a:lvl2pPr marL="742950" indent="-285750" defTabSz="925513" eaLnBrk="0" hangingPunct="0">
              <a:defRPr sz="2400">
                <a:solidFill>
                  <a:schemeClr val="tx1"/>
                </a:solidFill>
                <a:latin typeface="Arial" charset="0"/>
                <a:ea typeface="ＭＳ Ｐゴシック" charset="0"/>
              </a:defRPr>
            </a:lvl2pPr>
            <a:lvl3pPr marL="1143000" indent="-228600" defTabSz="925513" eaLnBrk="0" hangingPunct="0">
              <a:defRPr sz="2400">
                <a:solidFill>
                  <a:schemeClr val="tx1"/>
                </a:solidFill>
                <a:latin typeface="Arial" charset="0"/>
                <a:ea typeface="ＭＳ Ｐゴシック" charset="0"/>
              </a:defRPr>
            </a:lvl3pPr>
            <a:lvl4pPr marL="1600200" indent="-228600" defTabSz="925513" eaLnBrk="0" hangingPunct="0">
              <a:defRPr sz="2400">
                <a:solidFill>
                  <a:schemeClr val="tx1"/>
                </a:solidFill>
                <a:latin typeface="Arial" charset="0"/>
                <a:ea typeface="ＭＳ Ｐゴシック" charset="0"/>
              </a:defRPr>
            </a:lvl4pPr>
            <a:lvl5pPr marL="2057400" indent="-228600" defTabSz="925513" eaLnBrk="0" hangingPunct="0">
              <a:defRPr sz="2400">
                <a:solidFill>
                  <a:schemeClr val="tx1"/>
                </a:solidFill>
                <a:latin typeface="Arial" charset="0"/>
                <a:ea typeface="ＭＳ Ｐゴシック" charset="0"/>
              </a:defRPr>
            </a:lvl5pPr>
            <a:lvl6pPr marL="2514600" indent="-228600" defTabSz="9255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55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55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551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2F2D292-6B30-3F48-8EF0-FCEFBB348526}" type="slidenum">
              <a:rPr lang="en-US" sz="1200"/>
              <a:pPr eaLnBrk="1" hangingPunct="1"/>
              <a:t>1</a:t>
            </a:fld>
            <a:endParaRPr lang="en-US" sz="1200"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Tree>
    <p:extLst>
      <p:ext uri="{BB962C8B-B14F-4D97-AF65-F5344CB8AC3E}">
        <p14:creationId xmlns:p14="http://schemas.microsoft.com/office/powerpoint/2010/main" val="3844362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a:xfrm>
            <a:off x="3048000" y="304800"/>
            <a:ext cx="5486400" cy="990600"/>
          </a:xfrm>
        </p:spPr>
        <p:txBody>
          <a:bodyPr>
            <a:noAutofit/>
          </a:bodyPr>
          <a:lstStyle>
            <a:lvl1pPr>
              <a:defRPr sz="3200">
                <a:solidFill>
                  <a:schemeClr val="bg1"/>
                </a:solidFill>
              </a:defRPr>
            </a:lvl1p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743138-3EEE-4F6D-99D0-11152EB8D5F7}" type="datetime1">
              <a:rPr lang="en-US" smtClean="0"/>
              <a:t>4/4/2017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1767556309"/>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4148C-4E2E-42E9-A1C6-F4F1E2C44C74}" type="datetime1">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3260215026"/>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4124D-897E-4E10-BEE7-2CBEE2B81652}" type="datetime1">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43282718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9951D-A07D-4B92-A0A4-DA9BE372967E}" type="datetime1">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7E69EC-151A-4ABB-8F15-530F0242B552}" type="slidenum">
              <a:rPr lang="en-US" smtClean="0"/>
              <a:t>‹#›</a:t>
            </a:fld>
            <a:endParaRPr lang="en-US" dirty="0"/>
          </a:p>
        </p:txBody>
      </p:sp>
      <p:sp>
        <p:nvSpPr>
          <p:cNvPr id="8" name="Title 6"/>
          <p:cNvSpPr>
            <a:spLocks noGrp="1"/>
          </p:cNvSpPr>
          <p:nvPr>
            <p:ph type="title"/>
          </p:nvPr>
        </p:nvSpPr>
        <p:spPr>
          <a:xfrm>
            <a:off x="3048000" y="304800"/>
            <a:ext cx="5486400" cy="990600"/>
          </a:xfrm>
        </p:spPr>
        <p:txBody>
          <a:bodyPr>
            <a:noAutofit/>
          </a:bodyPr>
          <a:lstStyle>
            <a:lvl1pPr>
              <a:defRPr sz="3200"/>
            </a:lvl1pPr>
          </a:lstStyle>
          <a:p>
            <a:r>
              <a:rPr lang="en-US" smtClean="0"/>
              <a:t>Click to edit Master title style</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2823342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FD6F8-26B0-415D-AFD5-8BDE0F34BAC6}" type="datetime1">
              <a:rPr lang="en-US" smtClean="0"/>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686273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6C0BB-9F96-4360-8D56-57DEEAFE01C1}" type="datetime1">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392976195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A5F8FF-6FA5-43F6-BDBF-D87BE0A8999B}" type="datetime1">
              <a:rPr lang="en-US" smtClean="0"/>
              <a:t>4/4/2017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215790066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5283A-5A75-4036-B1C1-9EFE13343793}" type="datetime1">
              <a:rPr lang="en-US" smtClean="0"/>
              <a:t>4/4/2017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352349076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C6FE9-0472-474F-9F31-6BB5205C6526}" type="datetime1">
              <a:rPr lang="en-US" smtClean="0"/>
              <a:t>4/4/2017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48834963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EEAB1-417F-4E2C-B089-71FA083217AA}" type="datetime1">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167329747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E0188-9A45-4673-9397-7DA7ABA4E802}" type="datetime1">
              <a:rPr lang="en-US" smtClean="0"/>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7E69EC-151A-4ABB-8F15-530F0242B552}" type="slidenum">
              <a:rPr lang="en-US" smtClean="0"/>
              <a:t>‹#›</a:t>
            </a:fld>
            <a:endParaRPr lang="en-US" dirty="0"/>
          </a:p>
        </p:txBody>
      </p:sp>
    </p:spTree>
    <p:extLst>
      <p:ext uri="{BB962C8B-B14F-4D97-AF65-F5344CB8AC3E}">
        <p14:creationId xmlns:p14="http://schemas.microsoft.com/office/powerpoint/2010/main" val="259539280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EB7BF-51F3-4647-903F-C52914DBED0F}" type="datetime1">
              <a:rPr lang="en-US" smtClean="0"/>
              <a:t>4/4/2017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E69EC-151A-4ABB-8F15-530F0242B552}" type="slidenum">
              <a:rPr lang="en-US" smtClean="0"/>
              <a:t>‹#›</a:t>
            </a:fld>
            <a:endParaRPr lang="en-US" dirty="0"/>
          </a:p>
        </p:txBody>
      </p:sp>
    </p:spTree>
    <p:extLst>
      <p:ext uri="{BB962C8B-B14F-4D97-AF65-F5344CB8AC3E}">
        <p14:creationId xmlns:p14="http://schemas.microsoft.com/office/powerpoint/2010/main" val="58486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hf hdr="0" ftr="0" dt="0"/>
  <p:txStyles>
    <p:titleStyle>
      <a:lvl1pPr algn="ctr" defTabSz="914400" rtl="0" eaLnBrk="1" latinLnBrk="0" hangingPunct="1">
        <a:spcBef>
          <a:spcPct val="0"/>
        </a:spcBef>
        <a:buNone/>
        <a:defRPr sz="4400" kern="1200">
          <a:solidFill>
            <a:srgbClr val="CCFFC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hhurd@secrives.com" TargetMode="External"/><Relationship Id="rId2" Type="http://schemas.openxmlformats.org/officeDocument/2006/relationships/hyperlink" Target="http://www.secriv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057400"/>
            <a:ext cx="6781800" cy="4038600"/>
          </a:xfrm>
        </p:spPr>
        <p:txBody>
          <a:bodyPr>
            <a:normAutofit fontScale="70000" lnSpcReduction="20000"/>
          </a:bodyPr>
          <a:lstStyle/>
          <a:p>
            <a:r>
              <a:rPr lang="en-US" sz="4800" b="1" i="1" dirty="0" smtClean="0">
                <a:solidFill>
                  <a:srgbClr val="FF0000"/>
                </a:solidFill>
              </a:rPr>
              <a:t>Ins and Outs of Assessing Salaries</a:t>
            </a:r>
            <a:endParaRPr lang="en-US" sz="4800" b="1" dirty="0" smtClean="0">
              <a:solidFill>
                <a:schemeClr val="tx1"/>
              </a:solidFill>
            </a:endParaRPr>
          </a:p>
          <a:p>
            <a:r>
              <a:rPr lang="en-US" sz="4800" b="1" dirty="0" smtClean="0">
                <a:solidFill>
                  <a:schemeClr val="tx1"/>
                </a:solidFill>
              </a:rPr>
              <a:t>Personnel Administrators of NC </a:t>
            </a:r>
          </a:p>
          <a:p>
            <a:r>
              <a:rPr lang="en-US" sz="4800" b="1" dirty="0" smtClean="0">
                <a:solidFill>
                  <a:schemeClr val="tx1"/>
                </a:solidFill>
              </a:rPr>
              <a:t>Spring Conference</a:t>
            </a:r>
          </a:p>
          <a:p>
            <a:endParaRPr lang="en-US" sz="2200" dirty="0"/>
          </a:p>
          <a:p>
            <a:r>
              <a:rPr lang="en-US" sz="2400" dirty="0" smtClean="0">
                <a:solidFill>
                  <a:srgbClr val="0000FF"/>
                </a:solidFill>
              </a:rPr>
              <a:t>Presented by</a:t>
            </a:r>
          </a:p>
          <a:p>
            <a:r>
              <a:rPr lang="en-US" sz="2400" dirty="0" smtClean="0">
                <a:solidFill>
                  <a:srgbClr val="0000FF"/>
                </a:solidFill>
              </a:rPr>
              <a:t>Hank Hurd, MBA/CPA, SEC Partner</a:t>
            </a:r>
          </a:p>
          <a:p>
            <a:r>
              <a:rPr lang="en-US" sz="2400" dirty="0" smtClean="0">
                <a:solidFill>
                  <a:srgbClr val="0000FF"/>
                </a:solidFill>
              </a:rPr>
              <a:t>Kathy Isenhour, CPA, SEC Partner</a:t>
            </a:r>
          </a:p>
          <a:p>
            <a:r>
              <a:rPr lang="en-US" sz="2400" dirty="0" smtClean="0">
                <a:solidFill>
                  <a:srgbClr val="0000FF"/>
                </a:solidFill>
              </a:rPr>
              <a:t>Ricky Lopes, CPA, SEC Partner</a:t>
            </a:r>
          </a:p>
          <a:p>
            <a:r>
              <a:rPr lang="en-US" sz="2400" dirty="0" smtClean="0">
                <a:solidFill>
                  <a:srgbClr val="0000FF"/>
                </a:solidFill>
              </a:rPr>
              <a:t>Brenda Jones, Consultant</a:t>
            </a:r>
          </a:p>
        </p:txBody>
      </p:sp>
      <p:sp>
        <p:nvSpPr>
          <p:cNvPr id="1536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33F3F2-2034-474B-AC19-621B5A5878C8}" type="slidenum">
              <a:rPr lang="en-US" sz="1200">
                <a:solidFill>
                  <a:srgbClr val="898989"/>
                </a:solidFill>
              </a:rPr>
              <a:pPr eaLnBrk="1" hangingPunct="1"/>
              <a:t>1</a:t>
            </a:fld>
            <a:endParaRPr lang="en-US" sz="1200" dirty="0">
              <a:solidFill>
                <a:srgbClr val="898989"/>
              </a:solidFill>
            </a:endParaRPr>
          </a:p>
        </p:txBody>
      </p:sp>
    </p:spTree>
    <p:extLst>
      <p:ext uri="{BB962C8B-B14F-4D97-AF65-F5344CB8AC3E}">
        <p14:creationId xmlns:p14="http://schemas.microsoft.com/office/powerpoint/2010/main" val="404957837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NC Salaries: Compensation Increases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10</a:t>
            </a:fld>
            <a:endParaRPr lang="en-US" sz="1200" dirty="0">
              <a:solidFill>
                <a:srgbClr val="898989"/>
              </a:solidFill>
            </a:endParaRPr>
          </a:p>
        </p:txBody>
      </p:sp>
      <p:graphicFrame>
        <p:nvGraphicFramePr>
          <p:cNvPr id="10" name="Diagram 9"/>
          <p:cNvGraphicFramePr/>
          <p:nvPr>
            <p:extLst>
              <p:ext uri="{D42A27DB-BD31-4B8C-83A1-F6EECF244321}">
                <p14:modId xmlns:p14="http://schemas.microsoft.com/office/powerpoint/2010/main" val="343217724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7089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NC Principals Stay at Same School Average of 2.7 to 3.5 Years</a:t>
            </a:r>
          </a:p>
          <a:p>
            <a:r>
              <a:rPr lang="en-US" dirty="0" smtClean="0">
                <a:latin typeface="Arial" charset="0"/>
              </a:rPr>
              <a:t>States With Highest Principal Turnover Rates:</a:t>
            </a:r>
          </a:p>
          <a:p>
            <a:pPr lvl="1"/>
            <a:r>
              <a:rPr lang="en-US" sz="1800" b="1" dirty="0" smtClean="0">
                <a:solidFill>
                  <a:srgbClr val="FF0000"/>
                </a:solidFill>
                <a:latin typeface="Arial" charset="0"/>
              </a:rPr>
              <a:t>North Carolina </a:t>
            </a:r>
            <a:r>
              <a:rPr lang="en-US" sz="1800" dirty="0" smtClean="0">
                <a:latin typeface="Arial" charset="0"/>
              </a:rPr>
              <a:t>	</a:t>
            </a:r>
          </a:p>
          <a:p>
            <a:pPr lvl="1"/>
            <a:r>
              <a:rPr lang="en-US" sz="1800" dirty="0" smtClean="0">
                <a:latin typeface="Arial" charset="0"/>
              </a:rPr>
              <a:t>Rhode Island</a:t>
            </a:r>
          </a:p>
          <a:p>
            <a:pPr lvl="1"/>
            <a:r>
              <a:rPr lang="en-US" sz="1800" dirty="0" smtClean="0">
                <a:latin typeface="Arial" charset="0"/>
              </a:rPr>
              <a:t>Alaska</a:t>
            </a:r>
          </a:p>
          <a:p>
            <a:pPr lvl="1"/>
            <a:r>
              <a:rPr lang="en-US" sz="1800" dirty="0" smtClean="0">
                <a:latin typeface="Arial" charset="0"/>
              </a:rPr>
              <a:t>California</a:t>
            </a:r>
          </a:p>
          <a:p>
            <a:pPr lvl="1"/>
            <a:r>
              <a:rPr lang="en-US" sz="1800" dirty="0" smtClean="0">
                <a:latin typeface="Arial" charset="0"/>
              </a:rPr>
              <a:t>Oregon</a:t>
            </a:r>
          </a:p>
          <a:p>
            <a:pPr lvl="1"/>
            <a:r>
              <a:rPr lang="en-US" sz="1800" dirty="0" smtClean="0">
                <a:latin typeface="Arial" charset="0"/>
              </a:rPr>
              <a:t>New Mexico</a:t>
            </a:r>
          </a:p>
          <a:p>
            <a:pPr lvl="1"/>
            <a:r>
              <a:rPr lang="en-US" sz="1400" dirty="0" smtClean="0">
                <a:latin typeface="Arial" charset="0"/>
              </a:rPr>
              <a:t>Delaware</a:t>
            </a:r>
          </a:p>
          <a:p>
            <a:pPr lvl="1"/>
            <a:r>
              <a:rPr lang="en-US" sz="1400" dirty="0" smtClean="0">
                <a:latin typeface="Arial" charset="0"/>
              </a:rPr>
              <a:t>Nevada</a:t>
            </a:r>
          </a:p>
          <a:p>
            <a:pPr lvl="1"/>
            <a:r>
              <a:rPr lang="en-US" sz="1400" dirty="0" smtClean="0">
                <a:latin typeface="Arial" charset="0"/>
              </a:rPr>
              <a:t>Idaho</a:t>
            </a: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Principal Turnover Rate: 2014 Report</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11</a:t>
            </a:fld>
            <a:endParaRPr lang="en-US" sz="1200" dirty="0">
              <a:solidFill>
                <a:srgbClr val="898989"/>
              </a:solidFill>
            </a:endParaRPr>
          </a:p>
        </p:txBody>
      </p:sp>
    </p:spTree>
    <p:extLst>
      <p:ext uri="{BB962C8B-B14F-4D97-AF65-F5344CB8AC3E}">
        <p14:creationId xmlns:p14="http://schemas.microsoft.com/office/powerpoint/2010/main" val="29711667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NC Salaries: Compensation Increases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12</a:t>
            </a:fld>
            <a:endParaRPr lang="en-US" sz="1200" dirty="0">
              <a:solidFill>
                <a:srgbClr val="898989"/>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953" y="1704837"/>
            <a:ext cx="6912494" cy="4834075"/>
          </a:xfrm>
          <a:prstGeom prst="rect">
            <a:avLst/>
          </a:prstGeom>
        </p:spPr>
      </p:pic>
    </p:spTree>
    <p:extLst>
      <p:ext uri="{BB962C8B-B14F-4D97-AF65-F5344CB8AC3E}">
        <p14:creationId xmlns:p14="http://schemas.microsoft.com/office/powerpoint/2010/main" val="86535515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pPr marL="0" indent="0">
              <a:buNone/>
            </a:pPr>
            <a:r>
              <a:rPr lang="en-US" dirty="0" smtClean="0">
                <a:latin typeface="Arial" charset="0"/>
              </a:rPr>
              <a:t>#1: New Jersey: $127,780</a:t>
            </a:r>
          </a:p>
          <a:p>
            <a:pPr marL="0" indent="0">
              <a:buNone/>
            </a:pPr>
            <a:r>
              <a:rPr lang="en-US" dirty="0" smtClean="0">
                <a:latin typeface="Arial" charset="0"/>
              </a:rPr>
              <a:t>#21: Virginia: $88,470</a:t>
            </a:r>
          </a:p>
          <a:p>
            <a:pPr marL="0" indent="0">
              <a:buNone/>
            </a:pPr>
            <a:r>
              <a:rPr lang="en-US" dirty="0" smtClean="0">
                <a:latin typeface="Arial" charset="0"/>
              </a:rPr>
              <a:t>#35: South Carolina: $81,660</a:t>
            </a:r>
          </a:p>
          <a:p>
            <a:pPr marL="0" indent="0">
              <a:buNone/>
            </a:pPr>
            <a:r>
              <a:rPr lang="en-US" dirty="0" smtClean="0">
                <a:latin typeface="Arial" charset="0"/>
              </a:rPr>
              <a:t>#48: Mississippi: $72,790</a:t>
            </a:r>
          </a:p>
          <a:p>
            <a:pPr marL="0" indent="0">
              <a:buNone/>
            </a:pPr>
            <a:r>
              <a:rPr lang="en-US" b="1" dirty="0" smtClean="0">
                <a:solidFill>
                  <a:srgbClr val="FF0000"/>
                </a:solidFill>
                <a:latin typeface="Arial" charset="0"/>
              </a:rPr>
              <a:t>#50: North Carolina: $63,720 </a:t>
            </a:r>
          </a:p>
          <a:p>
            <a:pPr marL="0" indent="0">
              <a:buNone/>
            </a:pPr>
            <a:endParaRPr lang="en-US" dirty="0" smtClean="0">
              <a:latin typeface="Arial" charset="0"/>
            </a:endParaRPr>
          </a:p>
          <a:p>
            <a:pPr marL="0" indent="0">
              <a:buNone/>
            </a:pPr>
            <a:r>
              <a:rPr lang="en-US" dirty="0" smtClean="0">
                <a:latin typeface="Arial" charset="0"/>
              </a:rPr>
              <a:t>Difference Between #1 and #50: $64,060!</a:t>
            </a:r>
          </a:p>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NC Salaries: Principals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13</a:t>
            </a:fld>
            <a:endParaRPr lang="en-US" sz="1200" dirty="0">
              <a:solidFill>
                <a:srgbClr val="898989"/>
              </a:solidFill>
            </a:endParaRPr>
          </a:p>
        </p:txBody>
      </p:sp>
    </p:spTree>
    <p:extLst>
      <p:ext uri="{BB962C8B-B14F-4D97-AF65-F5344CB8AC3E}">
        <p14:creationId xmlns:p14="http://schemas.microsoft.com/office/powerpoint/2010/main" val="193821299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NC Salaries: Teachers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14</a:t>
            </a:fld>
            <a:endParaRPr lang="en-US" sz="1200" dirty="0">
              <a:solidFill>
                <a:srgbClr val="898989"/>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965703"/>
            <a:ext cx="7163800" cy="4420217"/>
          </a:xfrm>
          <a:prstGeom prst="rect">
            <a:avLst/>
          </a:prstGeom>
        </p:spPr>
      </p:pic>
    </p:spTree>
    <p:extLst>
      <p:ext uri="{BB962C8B-B14F-4D97-AF65-F5344CB8AC3E}">
        <p14:creationId xmlns:p14="http://schemas.microsoft.com/office/powerpoint/2010/main" val="155303377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pPr marL="0" indent="0">
              <a:buNone/>
            </a:pPr>
            <a:r>
              <a:rPr lang="en-US" dirty="0" smtClean="0">
                <a:latin typeface="Arial" charset="0"/>
              </a:rPr>
              <a:t>Percentage of Employers Who Said Retention of Employees was Important:</a:t>
            </a:r>
          </a:p>
          <a:p>
            <a:pPr marL="0" indent="0" algn="ctr">
              <a:buNone/>
            </a:pPr>
            <a:r>
              <a:rPr lang="en-US" b="1" dirty="0" smtClean="0">
                <a:solidFill>
                  <a:srgbClr val="FF0000"/>
                </a:solidFill>
                <a:latin typeface="Arial" charset="0"/>
              </a:rPr>
              <a:t>2010: 20%</a:t>
            </a:r>
          </a:p>
          <a:p>
            <a:pPr marL="0" indent="0" algn="ctr">
              <a:buNone/>
            </a:pPr>
            <a:r>
              <a:rPr lang="en-US" b="1" dirty="0" smtClean="0">
                <a:solidFill>
                  <a:srgbClr val="FF0000"/>
                </a:solidFill>
                <a:latin typeface="Arial" charset="0"/>
              </a:rPr>
              <a:t>2015: 63%</a:t>
            </a:r>
          </a:p>
          <a:p>
            <a:pPr marL="0" indent="0">
              <a:buNone/>
            </a:pPr>
            <a:r>
              <a:rPr lang="en-US" dirty="0" smtClean="0">
                <a:latin typeface="Arial" charset="0"/>
              </a:rPr>
              <a:t>Ways to Lower Turnover:</a:t>
            </a:r>
          </a:p>
          <a:p>
            <a:r>
              <a:rPr lang="en-US" dirty="0" smtClean="0">
                <a:latin typeface="Arial" charset="0"/>
              </a:rPr>
              <a:t>Set the Right Compensation and Benefits</a:t>
            </a:r>
          </a:p>
          <a:p>
            <a:r>
              <a:rPr lang="en-US" dirty="0" smtClean="0">
                <a:latin typeface="Arial" charset="0"/>
              </a:rPr>
              <a:t>Review Compensation and Benefits Packages at Least Annually</a:t>
            </a: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Attract and Retain Employees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15</a:t>
            </a:fld>
            <a:endParaRPr lang="en-US" sz="1200" dirty="0">
              <a:solidFill>
                <a:srgbClr val="898989"/>
              </a:solidFill>
            </a:endParaRPr>
          </a:p>
        </p:txBody>
      </p:sp>
    </p:spTree>
    <p:extLst>
      <p:ext uri="{BB962C8B-B14F-4D97-AF65-F5344CB8AC3E}">
        <p14:creationId xmlns:p14="http://schemas.microsoft.com/office/powerpoint/2010/main" val="326195022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Private Industries Conduct Salary Studies Routinely</a:t>
            </a:r>
          </a:p>
          <a:p>
            <a:r>
              <a:rPr lang="en-US" dirty="0" smtClean="0">
                <a:latin typeface="Arial" charset="0"/>
              </a:rPr>
              <a:t>School Districts Sometimes Go Years or Never Conduct Salary/Compensation Studies</a:t>
            </a:r>
          </a:p>
          <a:p>
            <a:r>
              <a:rPr lang="en-US" dirty="0" smtClean="0">
                <a:latin typeface="Arial" charset="0"/>
              </a:rPr>
              <a:t>Even Without the Funds to Implement, Great Value to Conducting Study</a:t>
            </a: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Salary Survey/Study</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16</a:t>
            </a:fld>
            <a:endParaRPr lang="en-US" sz="1200" dirty="0">
              <a:solidFill>
                <a:srgbClr val="898989"/>
              </a:solidFill>
            </a:endParaRPr>
          </a:p>
        </p:txBody>
      </p:sp>
    </p:spTree>
    <p:extLst>
      <p:ext uri="{BB962C8B-B14F-4D97-AF65-F5344CB8AC3E}">
        <p14:creationId xmlns:p14="http://schemas.microsoft.com/office/powerpoint/2010/main" val="213727021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t>Goal</a:t>
            </a:r>
          </a:p>
          <a:p>
            <a:pPr lvl="1"/>
            <a:r>
              <a:rPr lang="en-US" dirty="0" smtClean="0"/>
              <a:t>Build Competitive Pay Structure for Your School District</a:t>
            </a:r>
          </a:p>
          <a:p>
            <a:r>
              <a:rPr lang="en-US" dirty="0" smtClean="0"/>
              <a:t>Key Reasons for Conducting Salary Study</a:t>
            </a:r>
          </a:p>
          <a:p>
            <a:pPr lvl="1"/>
            <a:r>
              <a:rPr lang="en-US" dirty="0" smtClean="0">
                <a:latin typeface="Arial" charset="0"/>
              </a:rPr>
              <a:t>To Ensure Salaries Are:</a:t>
            </a:r>
          </a:p>
          <a:p>
            <a:pPr lvl="2"/>
            <a:r>
              <a:rPr lang="en-US" dirty="0" smtClean="0">
                <a:latin typeface="Arial" charset="0"/>
              </a:rPr>
              <a:t>Internally Equitable</a:t>
            </a:r>
          </a:p>
          <a:p>
            <a:pPr lvl="2"/>
            <a:r>
              <a:rPr lang="en-US" dirty="0" smtClean="0">
                <a:latin typeface="Arial" charset="0"/>
              </a:rPr>
              <a:t>Externally Competitive</a:t>
            </a:r>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Why Conduct</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17</a:t>
            </a:fld>
            <a:endParaRPr lang="en-US" sz="1200" dirty="0">
              <a:solidFill>
                <a:srgbClr val="898989"/>
              </a:solidFill>
            </a:endParaRPr>
          </a:p>
        </p:txBody>
      </p:sp>
    </p:spTree>
    <p:extLst>
      <p:ext uri="{BB962C8B-B14F-4D97-AF65-F5344CB8AC3E}">
        <p14:creationId xmlns:p14="http://schemas.microsoft.com/office/powerpoint/2010/main" val="54255725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pPr marL="0" indent="0">
              <a:buNone/>
            </a:pPr>
            <a:r>
              <a:rPr lang="en-US" sz="2800" i="1" dirty="0"/>
              <a:t> </a:t>
            </a:r>
            <a:r>
              <a:rPr lang="en-US" dirty="0" smtClean="0">
                <a:latin typeface="Arial" charset="0"/>
              </a:rPr>
              <a:t>Millennials: </a:t>
            </a:r>
          </a:p>
          <a:p>
            <a:r>
              <a:rPr lang="en-US" dirty="0" smtClean="0">
                <a:latin typeface="Arial" charset="0"/>
              </a:rPr>
              <a:t>Document Their Lives on Facebook and Other Social Media</a:t>
            </a:r>
          </a:p>
          <a:p>
            <a:r>
              <a:rPr lang="en-US" dirty="0" smtClean="0">
                <a:latin typeface="Arial" charset="0"/>
              </a:rPr>
              <a:t>They Share Information Regarding Compensation</a:t>
            </a:r>
          </a:p>
          <a:p>
            <a:r>
              <a:rPr lang="en-US" dirty="0" smtClean="0">
                <a:latin typeface="Arial" charset="0"/>
              </a:rPr>
              <a:t>View Is Knowledge Is Power</a:t>
            </a:r>
          </a:p>
          <a:p>
            <a:r>
              <a:rPr lang="en-US" dirty="0" smtClean="0">
                <a:latin typeface="Arial" charset="0"/>
              </a:rPr>
              <a:t>Use This Information to Negotiate Higher Salaries</a:t>
            </a:r>
          </a:p>
          <a:p>
            <a:pPr marL="0" indent="0" eaLnBrk="1" hangingPunct="1">
              <a:buNone/>
            </a:pPr>
            <a:endParaRPr lang="en-US" dirty="0" smtClean="0">
              <a:latin typeface="Arial" charset="0"/>
            </a:endParaRPr>
          </a:p>
          <a:p>
            <a:pPr marL="0" indent="0" eaLnBrk="1" hangingPunct="1">
              <a:buNone/>
            </a:pPr>
            <a:r>
              <a:rPr lang="en-US" sz="1400" dirty="0" smtClean="0">
                <a:latin typeface="Arial" charset="0"/>
              </a:rPr>
              <a:t>(Source: Wall Street Journal)</a:t>
            </a:r>
            <a:endParaRPr lang="en-US" sz="1400"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Transparency</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18</a:t>
            </a:fld>
            <a:endParaRPr lang="en-US" sz="1200" dirty="0">
              <a:solidFill>
                <a:srgbClr val="898989"/>
              </a:solidFill>
            </a:endParaRPr>
          </a:p>
        </p:txBody>
      </p:sp>
    </p:spTree>
    <p:extLst>
      <p:ext uri="{BB962C8B-B14F-4D97-AF65-F5344CB8AC3E}">
        <p14:creationId xmlns:p14="http://schemas.microsoft.com/office/powerpoint/2010/main" val="3274623499"/>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Signals to Employees that the Issue is Important</a:t>
            </a:r>
          </a:p>
          <a:p>
            <a:r>
              <a:rPr lang="en-US" dirty="0" smtClean="0">
                <a:latin typeface="Arial" charset="0"/>
              </a:rPr>
              <a:t>Assures that Job Descriptions Will be Updated</a:t>
            </a:r>
          </a:p>
          <a:p>
            <a:r>
              <a:rPr lang="en-US" dirty="0" smtClean="0">
                <a:latin typeface="Arial" charset="0"/>
              </a:rPr>
              <a:t>Starts Conversations about Benefits and What’s Important</a:t>
            </a:r>
          </a:p>
          <a:p>
            <a:r>
              <a:rPr lang="en-US" dirty="0" smtClean="0">
                <a:latin typeface="Arial" charset="0"/>
              </a:rPr>
              <a:t>Identifies Needs and Provides Justification for Changes</a:t>
            </a: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Value</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19</a:t>
            </a:fld>
            <a:endParaRPr lang="en-US" sz="1200" dirty="0">
              <a:solidFill>
                <a:srgbClr val="898989"/>
              </a:solidFill>
            </a:endParaRPr>
          </a:p>
        </p:txBody>
      </p:sp>
    </p:spTree>
    <p:extLst>
      <p:ext uri="{BB962C8B-B14F-4D97-AF65-F5344CB8AC3E}">
        <p14:creationId xmlns:p14="http://schemas.microsoft.com/office/powerpoint/2010/main" val="244521975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830387"/>
            <a:ext cx="8610600" cy="4525963"/>
          </a:xfrm>
        </p:spPr>
        <p:txBody>
          <a:bodyPr/>
          <a:lstStyle/>
          <a:p>
            <a:r>
              <a:rPr lang="en-US" dirty="0" smtClean="0"/>
              <a:t>What categories of employees need a critical look in your district?</a:t>
            </a:r>
          </a:p>
          <a:p>
            <a:r>
              <a:rPr lang="en-US" dirty="0" smtClean="0"/>
              <a:t>Discuss ways to garner support for conducting a salary study in your district.</a:t>
            </a:r>
          </a:p>
          <a:p>
            <a:r>
              <a:rPr lang="en-US" dirty="0" smtClean="0"/>
              <a:t>Other than salaries, what are some ways to boost morale of employees?</a:t>
            </a:r>
          </a:p>
          <a:p>
            <a:r>
              <a:rPr lang="en-US" dirty="0" smtClean="0"/>
              <a:t>How can PANC leverage its members to support salary increases?</a:t>
            </a:r>
          </a:p>
          <a:p>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fld id="{4B7E69EC-151A-4ABB-8F15-530F0242B552}" type="slidenum">
              <a:rPr lang="en-US" smtClean="0"/>
              <a:t>2</a:t>
            </a:fld>
            <a:endParaRPr lang="en-US" dirty="0"/>
          </a:p>
        </p:txBody>
      </p:sp>
      <p:sp>
        <p:nvSpPr>
          <p:cNvPr id="4" name="Title 3"/>
          <p:cNvSpPr>
            <a:spLocks noGrp="1"/>
          </p:cNvSpPr>
          <p:nvPr>
            <p:ph type="title"/>
          </p:nvPr>
        </p:nvSpPr>
        <p:spPr/>
        <p:txBody>
          <a:bodyPr/>
          <a:lstStyle/>
          <a:p>
            <a:r>
              <a:rPr lang="en-US" dirty="0" smtClean="0"/>
              <a:t>Discussion Questions</a:t>
            </a:r>
            <a:endParaRPr lang="en-US" dirty="0"/>
          </a:p>
        </p:txBody>
      </p:sp>
    </p:spTree>
    <p:extLst>
      <p:ext uri="{BB962C8B-B14F-4D97-AF65-F5344CB8AC3E}">
        <p14:creationId xmlns:p14="http://schemas.microsoft.com/office/powerpoint/2010/main" val="312020637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Review Historical Reports</a:t>
            </a:r>
          </a:p>
          <a:p>
            <a:r>
              <a:rPr lang="en-US" dirty="0" smtClean="0">
                <a:latin typeface="Arial" charset="0"/>
              </a:rPr>
              <a:t>Determine Positions Previously Reviewed/Reclassified</a:t>
            </a:r>
          </a:p>
          <a:p>
            <a:r>
              <a:rPr lang="en-US" dirty="0" smtClean="0">
                <a:latin typeface="Arial" charset="0"/>
              </a:rPr>
              <a:t>Update Job Descriptions</a:t>
            </a:r>
          </a:p>
          <a:p>
            <a:r>
              <a:rPr lang="en-US" dirty="0" smtClean="0">
                <a:latin typeface="Arial" charset="0"/>
              </a:rPr>
              <a:t>Reach Consensus on Positions to Include</a:t>
            </a:r>
          </a:p>
          <a:p>
            <a:r>
              <a:rPr lang="en-US" dirty="0" smtClean="0">
                <a:latin typeface="Arial" charset="0"/>
              </a:rPr>
              <a:t>Review Compensation/Benefits Policies</a:t>
            </a:r>
          </a:p>
          <a:p>
            <a:r>
              <a:rPr lang="en-US" dirty="0" smtClean="0">
                <a:latin typeface="Arial" charset="0"/>
              </a:rPr>
              <a:t>Determine Cohort Criteria</a:t>
            </a:r>
          </a:p>
          <a:p>
            <a:r>
              <a:rPr lang="en-US" dirty="0" smtClean="0">
                <a:latin typeface="Arial" charset="0"/>
              </a:rPr>
              <a:t>Determine Level of Detail Desired in Study </a:t>
            </a:r>
          </a:p>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Planning for a Study</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20</a:t>
            </a:fld>
            <a:endParaRPr lang="en-US" sz="1200" dirty="0">
              <a:solidFill>
                <a:srgbClr val="898989"/>
              </a:solidFill>
            </a:endParaRPr>
          </a:p>
        </p:txBody>
      </p:sp>
    </p:spTree>
    <p:extLst>
      <p:ext uri="{BB962C8B-B14F-4D97-AF65-F5344CB8AC3E}">
        <p14:creationId xmlns:p14="http://schemas.microsoft.com/office/powerpoint/2010/main" val="3509671299"/>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Cohort Criteria:</a:t>
            </a:r>
          </a:p>
          <a:p>
            <a:pPr lvl="1"/>
            <a:r>
              <a:rPr lang="en-US" dirty="0" smtClean="0">
                <a:latin typeface="Arial" charset="0"/>
              </a:rPr>
              <a:t>Districts of Similar Size</a:t>
            </a:r>
          </a:p>
          <a:p>
            <a:pPr lvl="1"/>
            <a:r>
              <a:rPr lang="en-US" dirty="0" smtClean="0">
                <a:latin typeface="Arial" charset="0"/>
              </a:rPr>
              <a:t>Geographical Area</a:t>
            </a:r>
          </a:p>
          <a:p>
            <a:pPr lvl="1"/>
            <a:r>
              <a:rPr lang="en-US" dirty="0" smtClean="0">
                <a:latin typeface="Arial" charset="0"/>
              </a:rPr>
              <a:t>In-State or Mix</a:t>
            </a:r>
          </a:p>
          <a:p>
            <a:pPr lvl="1"/>
            <a:r>
              <a:rPr lang="en-US" dirty="0" smtClean="0">
                <a:latin typeface="Arial" charset="0"/>
              </a:rPr>
              <a:t>Competitors</a:t>
            </a:r>
          </a:p>
          <a:p>
            <a:pPr lvl="1"/>
            <a:r>
              <a:rPr lang="en-US" dirty="0" smtClean="0">
                <a:latin typeface="Arial" charset="0"/>
              </a:rPr>
              <a:t>Other </a:t>
            </a:r>
          </a:p>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Planning for a Study</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21</a:t>
            </a:fld>
            <a:endParaRPr lang="en-US" sz="1200" dirty="0">
              <a:solidFill>
                <a:srgbClr val="898989"/>
              </a:solidFill>
            </a:endParaRPr>
          </a:p>
        </p:txBody>
      </p:sp>
    </p:spTree>
    <p:extLst>
      <p:ext uri="{BB962C8B-B14F-4D97-AF65-F5344CB8AC3E}">
        <p14:creationId xmlns:p14="http://schemas.microsoft.com/office/powerpoint/2010/main" val="51366521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Who Does What</a:t>
            </a:r>
          </a:p>
          <a:p>
            <a:pPr lvl="1"/>
            <a:r>
              <a:rPr lang="en-US" dirty="0" smtClean="0">
                <a:latin typeface="Arial" charset="0"/>
              </a:rPr>
              <a:t>HR Dept Provides:</a:t>
            </a:r>
          </a:p>
          <a:p>
            <a:pPr lvl="2"/>
            <a:r>
              <a:rPr lang="en-US" dirty="0" smtClean="0">
                <a:latin typeface="Arial" charset="0"/>
              </a:rPr>
              <a:t>Salaries</a:t>
            </a:r>
          </a:p>
          <a:p>
            <a:pPr lvl="2"/>
            <a:r>
              <a:rPr lang="en-US" dirty="0" smtClean="0">
                <a:latin typeface="Arial" charset="0"/>
              </a:rPr>
              <a:t>Organization Charts</a:t>
            </a:r>
          </a:p>
          <a:p>
            <a:pPr lvl="2"/>
            <a:r>
              <a:rPr lang="en-US" dirty="0" smtClean="0">
                <a:latin typeface="Arial" charset="0"/>
              </a:rPr>
              <a:t>Updated Job Descriptions</a:t>
            </a:r>
          </a:p>
          <a:p>
            <a:pPr lvl="2"/>
            <a:r>
              <a:rPr lang="en-US" dirty="0" smtClean="0">
                <a:latin typeface="Arial" charset="0"/>
              </a:rPr>
              <a:t>Supplement Information</a:t>
            </a:r>
          </a:p>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Planning for a Study</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22</a:t>
            </a:fld>
            <a:endParaRPr lang="en-US" sz="1200" dirty="0">
              <a:solidFill>
                <a:srgbClr val="898989"/>
              </a:solidFill>
            </a:endParaRPr>
          </a:p>
        </p:txBody>
      </p:sp>
    </p:spTree>
    <p:extLst>
      <p:ext uri="{BB962C8B-B14F-4D97-AF65-F5344CB8AC3E}">
        <p14:creationId xmlns:p14="http://schemas.microsoft.com/office/powerpoint/2010/main" val="2375925916"/>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Who Does What</a:t>
            </a:r>
          </a:p>
          <a:p>
            <a:pPr lvl="1"/>
            <a:r>
              <a:rPr lang="en-US" dirty="0" smtClean="0">
                <a:latin typeface="Arial" charset="0"/>
              </a:rPr>
              <a:t>SEC:</a:t>
            </a:r>
          </a:p>
          <a:p>
            <a:pPr lvl="2"/>
            <a:r>
              <a:rPr lang="en-US" dirty="0" smtClean="0">
                <a:latin typeface="Arial" charset="0"/>
              </a:rPr>
              <a:t>Gathers Data</a:t>
            </a:r>
          </a:p>
          <a:p>
            <a:pPr lvl="2"/>
            <a:r>
              <a:rPr lang="en-US" dirty="0" smtClean="0">
                <a:latin typeface="Arial" charset="0"/>
              </a:rPr>
              <a:t>Verifies Data</a:t>
            </a:r>
          </a:p>
          <a:p>
            <a:pPr lvl="2"/>
            <a:r>
              <a:rPr lang="en-US" dirty="0" smtClean="0">
                <a:latin typeface="Arial" charset="0"/>
              </a:rPr>
              <a:t>Prepares Analysis</a:t>
            </a:r>
          </a:p>
          <a:p>
            <a:pPr lvl="2"/>
            <a:r>
              <a:rPr lang="en-US" dirty="0" smtClean="0">
                <a:latin typeface="Arial" charset="0"/>
              </a:rPr>
              <a:t>Determines Recommendations</a:t>
            </a:r>
          </a:p>
          <a:p>
            <a:pPr lvl="2"/>
            <a:r>
              <a:rPr lang="en-US" dirty="0" smtClean="0">
                <a:latin typeface="Arial" charset="0"/>
              </a:rPr>
              <a:t>Provides </a:t>
            </a:r>
            <a:r>
              <a:rPr lang="en-US" dirty="0">
                <a:latin typeface="Arial" charset="0"/>
              </a:rPr>
              <a:t>Phase-in Options</a:t>
            </a:r>
          </a:p>
          <a:p>
            <a:pPr marL="0" indent="0">
              <a:buNone/>
            </a:pPr>
            <a:endParaRPr lang="en-US" dirty="0" smtClean="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Planning for a Study</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23</a:t>
            </a:fld>
            <a:endParaRPr lang="en-US" sz="1200" dirty="0">
              <a:solidFill>
                <a:srgbClr val="898989"/>
              </a:solidFill>
            </a:endParaRPr>
          </a:p>
        </p:txBody>
      </p:sp>
    </p:spTree>
    <p:extLst>
      <p:ext uri="{BB962C8B-B14F-4D97-AF65-F5344CB8AC3E}">
        <p14:creationId xmlns:p14="http://schemas.microsoft.com/office/powerpoint/2010/main" val="1511398758"/>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Survey to Gather Salaries</a:t>
            </a:r>
          </a:p>
          <a:p>
            <a:r>
              <a:rPr lang="en-US" dirty="0" smtClean="0">
                <a:latin typeface="Arial" charset="0"/>
              </a:rPr>
              <a:t>Verification of Apples to Apples Comparisons</a:t>
            </a:r>
          </a:p>
          <a:p>
            <a:r>
              <a:rPr lang="en-US" dirty="0" smtClean="0">
                <a:latin typeface="Arial" charset="0"/>
              </a:rPr>
              <a:t>Review of Regional Labor Market Salary Data for Positions (Classified Staff)</a:t>
            </a:r>
          </a:p>
          <a:p>
            <a:r>
              <a:rPr lang="en-US" dirty="0" smtClean="0">
                <a:latin typeface="Arial" charset="0"/>
              </a:rPr>
              <a:t>Analysis of Salaries</a:t>
            </a:r>
          </a:p>
          <a:p>
            <a:r>
              <a:rPr lang="en-US" dirty="0" smtClean="0">
                <a:latin typeface="Arial" charset="0"/>
              </a:rPr>
              <a:t>Recommendations for Changes and Implementation</a:t>
            </a:r>
          </a:p>
          <a:p>
            <a:r>
              <a:rPr lang="en-US" dirty="0" smtClean="0">
                <a:latin typeface="Arial" charset="0"/>
              </a:rPr>
              <a:t>Check, Check, and Recheck! </a:t>
            </a: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Typical Study Components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24</a:t>
            </a:fld>
            <a:endParaRPr lang="en-US" sz="1200" dirty="0">
              <a:solidFill>
                <a:srgbClr val="898989"/>
              </a:solidFill>
            </a:endParaRPr>
          </a:p>
        </p:txBody>
      </p:sp>
    </p:spTree>
    <p:extLst>
      <p:ext uri="{BB962C8B-B14F-4D97-AF65-F5344CB8AC3E}">
        <p14:creationId xmlns:p14="http://schemas.microsoft.com/office/powerpoint/2010/main" val="2287300361"/>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Arial Black" charset="0"/>
              </a:rPr>
              <a:t>Example</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25</a:t>
            </a:fld>
            <a:endParaRPr lang="en-US" sz="1200" dirty="0">
              <a:solidFill>
                <a:srgbClr val="898989"/>
              </a:solidFill>
            </a:endParaRPr>
          </a:p>
        </p:txBody>
      </p:sp>
      <p:sp>
        <p:nvSpPr>
          <p:cNvPr id="2" name="Content Placeholder 1"/>
          <p:cNvSpPr>
            <a:spLocks noGrp="1"/>
          </p:cNvSpPr>
          <p:nvPr>
            <p:ph idx="1"/>
          </p:nvPr>
        </p:nvSpPr>
        <p:spPr/>
        <p:txBody>
          <a:bodyPr>
            <a:normAutofit fontScale="70000" lnSpcReduction="20000"/>
          </a:bodyPr>
          <a:lstStyle/>
          <a:p>
            <a:pPr marL="0" indent="0">
              <a:buNone/>
            </a:pPr>
            <a:r>
              <a:rPr lang="en-US" dirty="0"/>
              <a:t>Principal/AP/Teacher Supplements: </a:t>
            </a:r>
          </a:p>
          <a:p>
            <a:r>
              <a:rPr lang="en-US" dirty="0" smtClean="0"/>
              <a:t>Principal </a:t>
            </a:r>
            <a:r>
              <a:rPr lang="en-US" dirty="0"/>
              <a:t>supplements are low compared to the average and should be increased. Plus, there should be differences based on size of school. High school principal supplements, in particular, should be addressed immediately. The average for all principals, differentiated by levels, should be increased to $11,500.  </a:t>
            </a:r>
          </a:p>
          <a:p>
            <a:r>
              <a:rPr lang="en-US" dirty="0" smtClean="0"/>
              <a:t>Assistant </a:t>
            </a:r>
            <a:r>
              <a:rPr lang="en-US" dirty="0"/>
              <a:t>principal supplements also are low and should be increased to an average of $4,700. </a:t>
            </a:r>
          </a:p>
          <a:p>
            <a:r>
              <a:rPr lang="en-US" dirty="0" smtClean="0"/>
              <a:t>Teacher </a:t>
            </a:r>
            <a:r>
              <a:rPr lang="en-US" dirty="0"/>
              <a:t>supplements </a:t>
            </a:r>
            <a:r>
              <a:rPr lang="en-US" dirty="0" smtClean="0"/>
              <a:t>are </a:t>
            </a:r>
            <a:r>
              <a:rPr lang="en-US" dirty="0"/>
              <a:t>low compared to the other districts. SEC recommends raising the teacher supplement to at least $3,000. It is optimistic to aim for the state average but an increase to $3,000 would make the district more competitive with surrounding districts and the market survey group. </a:t>
            </a:r>
          </a:p>
        </p:txBody>
      </p:sp>
    </p:spTree>
    <p:extLst>
      <p:ext uri="{BB962C8B-B14F-4D97-AF65-F5344CB8AC3E}">
        <p14:creationId xmlns:p14="http://schemas.microsoft.com/office/powerpoint/2010/main" val="306148614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Arial Black" charset="0"/>
              </a:rPr>
              <a:t>Example</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26</a:t>
            </a:fld>
            <a:endParaRPr lang="en-US" sz="1200" dirty="0">
              <a:solidFill>
                <a:srgbClr val="898989"/>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66950161"/>
              </p:ext>
            </p:extLst>
          </p:nvPr>
        </p:nvGraphicFramePr>
        <p:xfrm>
          <a:off x="457200" y="1676400"/>
          <a:ext cx="83820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5053385"/>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Arial Black" charset="0"/>
              </a:rPr>
              <a:t>Example</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27</a:t>
            </a:fld>
            <a:endParaRPr lang="en-US" sz="1200" dirty="0">
              <a:solidFill>
                <a:srgbClr val="898989"/>
              </a:solidFill>
            </a:endParaRPr>
          </a:p>
        </p:txBody>
      </p:sp>
      <p:sp>
        <p:nvSpPr>
          <p:cNvPr id="2" name="Content Placeholder 1"/>
          <p:cNvSpPr>
            <a:spLocks noGrp="1"/>
          </p:cNvSpPr>
          <p:nvPr>
            <p:ph idx="1"/>
          </p:nvPr>
        </p:nvSpPr>
        <p:spPr/>
        <p:txBody>
          <a:bodyPr>
            <a:normAutofit fontScale="55000" lnSpcReduction="20000"/>
          </a:bodyPr>
          <a:lstStyle/>
          <a:p>
            <a:pPr marL="0" indent="0">
              <a:buNone/>
            </a:pPr>
            <a:r>
              <a:rPr lang="en-US" dirty="0"/>
              <a:t>Implementation Costs: </a:t>
            </a:r>
          </a:p>
          <a:p>
            <a:r>
              <a:rPr lang="en-US" dirty="0" smtClean="0"/>
              <a:t>Directors</a:t>
            </a:r>
            <a:r>
              <a:rPr lang="en-US" dirty="0"/>
              <a:t>: Dependent on the change in pay grade level. </a:t>
            </a:r>
          </a:p>
          <a:p>
            <a:r>
              <a:rPr lang="en-US" dirty="0" smtClean="0"/>
              <a:t>Principals</a:t>
            </a:r>
            <a:r>
              <a:rPr lang="en-US" dirty="0"/>
              <a:t>: The approximate cost to raise the average principal supplement to $11,500 is $180,000.  </a:t>
            </a:r>
          </a:p>
          <a:p>
            <a:r>
              <a:rPr lang="en-US" dirty="0" smtClean="0"/>
              <a:t>Assistant </a:t>
            </a:r>
            <a:r>
              <a:rPr lang="en-US" dirty="0"/>
              <a:t>principals: The approximate cost to raise the average AP supplement to $4,700 is $62,000.  </a:t>
            </a:r>
          </a:p>
          <a:p>
            <a:r>
              <a:rPr lang="en-US" dirty="0" smtClean="0"/>
              <a:t>Teachers</a:t>
            </a:r>
            <a:r>
              <a:rPr lang="en-US" dirty="0"/>
              <a:t>: The cost to raise the teacher supplement to $3,000 is approximately $1.2 million at current benefit rates.  </a:t>
            </a:r>
          </a:p>
          <a:p>
            <a:r>
              <a:rPr lang="en-US" dirty="0" smtClean="0"/>
              <a:t>HVAC </a:t>
            </a:r>
            <a:r>
              <a:rPr lang="en-US" dirty="0"/>
              <a:t>Tech: The cost to change the HVAC Tech from PG 66 to PG 67 is approximately $7,850 based on the average salary.  </a:t>
            </a:r>
          </a:p>
          <a:p>
            <a:pPr marL="0" indent="0">
              <a:buNone/>
            </a:pPr>
            <a:r>
              <a:rPr lang="en-US" dirty="0"/>
              <a:t> </a:t>
            </a:r>
          </a:p>
          <a:p>
            <a:pPr marL="0" indent="0">
              <a:buNone/>
            </a:pPr>
            <a:r>
              <a:rPr lang="en-US" dirty="0"/>
              <a:t>Phase-In Suggestions: </a:t>
            </a:r>
          </a:p>
          <a:p>
            <a:r>
              <a:rPr lang="en-US" dirty="0" smtClean="0"/>
              <a:t>Principals</a:t>
            </a:r>
            <a:r>
              <a:rPr lang="en-US" dirty="0"/>
              <a:t>: This action should be taken as soon as possible.  </a:t>
            </a:r>
          </a:p>
          <a:p>
            <a:r>
              <a:rPr lang="en-US" dirty="0" smtClean="0"/>
              <a:t>Teachers</a:t>
            </a:r>
            <a:r>
              <a:rPr lang="en-US" dirty="0"/>
              <a:t>: SEC recommends phasing in the teacher supplement increase over a three-year period at a cost of approximately $420,000 per year at current benefit rates. </a:t>
            </a:r>
          </a:p>
        </p:txBody>
      </p:sp>
    </p:spTree>
    <p:extLst>
      <p:ext uri="{BB962C8B-B14F-4D97-AF65-F5344CB8AC3E}">
        <p14:creationId xmlns:p14="http://schemas.microsoft.com/office/powerpoint/2010/main" val="3392473278"/>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Arial Black" charset="0"/>
              </a:rPr>
              <a:t>Discussion Questions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28</a:t>
            </a:fld>
            <a:endParaRPr lang="en-US" sz="1200" dirty="0">
              <a:solidFill>
                <a:srgbClr val="898989"/>
              </a:solidFill>
            </a:endParaRPr>
          </a:p>
        </p:txBody>
      </p:sp>
      <p:sp>
        <p:nvSpPr>
          <p:cNvPr id="2" name="Content Placeholder 1"/>
          <p:cNvSpPr>
            <a:spLocks noGrp="1"/>
          </p:cNvSpPr>
          <p:nvPr>
            <p:ph idx="1"/>
          </p:nvPr>
        </p:nvSpPr>
        <p:spPr/>
        <p:txBody>
          <a:bodyPr>
            <a:normAutofit/>
          </a:bodyPr>
          <a:lstStyle/>
          <a:p>
            <a:pPr lvl="0"/>
            <a:r>
              <a:rPr lang="en-US" dirty="0" smtClean="0"/>
              <a:t>What </a:t>
            </a:r>
            <a:r>
              <a:rPr lang="en-US" dirty="0"/>
              <a:t>categories of employees need a critical look in your district?</a:t>
            </a:r>
          </a:p>
          <a:p>
            <a:pPr lvl="0"/>
            <a:r>
              <a:rPr lang="en-US" dirty="0"/>
              <a:t>Discuss ways to garner support for conducting a salary study in your district. </a:t>
            </a:r>
          </a:p>
          <a:p>
            <a:pPr lvl="0"/>
            <a:r>
              <a:rPr lang="en-US" dirty="0"/>
              <a:t>Other than salaries, what are some ways to boost morale of employees?</a:t>
            </a:r>
          </a:p>
          <a:p>
            <a:pPr lvl="0"/>
            <a:r>
              <a:rPr lang="en-US" dirty="0"/>
              <a:t>How can PANC leverage its members to support salary increases?</a:t>
            </a:r>
          </a:p>
          <a:p>
            <a:pPr marL="0" indent="0">
              <a:buNone/>
            </a:pPr>
            <a:endParaRPr lang="en-US" dirty="0"/>
          </a:p>
        </p:txBody>
      </p:sp>
    </p:spTree>
    <p:extLst>
      <p:ext uri="{BB962C8B-B14F-4D97-AF65-F5344CB8AC3E}">
        <p14:creationId xmlns:p14="http://schemas.microsoft.com/office/powerpoint/2010/main" val="3277027312"/>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eaLnBrk="1" hangingPunct="1">
              <a:defRPr/>
            </a:pPr>
            <a:r>
              <a:rPr lang="en-US" dirty="0" smtClean="0">
                <a:hlinkClick r:id="rId2"/>
              </a:rPr>
              <a:t>www.secrives.com</a:t>
            </a:r>
            <a:endParaRPr lang="en-US" dirty="0" smtClean="0"/>
          </a:p>
          <a:p>
            <a:pPr eaLnBrk="1" hangingPunct="1">
              <a:defRPr/>
            </a:pPr>
            <a:r>
              <a:rPr lang="en-US" dirty="0" smtClean="0"/>
              <a:t>H. Hank Hurd, CPA, Partner</a:t>
            </a:r>
          </a:p>
          <a:p>
            <a:pPr lvl="1" eaLnBrk="1" hangingPunct="1">
              <a:defRPr/>
            </a:pPr>
            <a:r>
              <a:rPr lang="en-US" dirty="0" smtClean="0">
                <a:hlinkClick r:id="rId3"/>
              </a:rPr>
              <a:t>hhurd@secrives.com</a:t>
            </a:r>
            <a:endParaRPr lang="en-US" dirty="0" smtClean="0"/>
          </a:p>
          <a:p>
            <a:pPr lvl="1" eaLnBrk="1" hangingPunct="1">
              <a:defRPr/>
            </a:pPr>
            <a:r>
              <a:rPr lang="en-US" dirty="0" smtClean="0"/>
              <a:t>919-698-5449</a:t>
            </a:r>
          </a:p>
          <a:p>
            <a:pPr marL="0" indent="0">
              <a:buNone/>
              <a:defRPr/>
            </a:pPr>
            <a:endParaRPr lang="en-US" dirty="0" smtClean="0"/>
          </a:p>
        </p:txBody>
      </p:sp>
      <p:sp>
        <p:nvSpPr>
          <p:cNvPr id="3" name="Title 2"/>
          <p:cNvSpPr>
            <a:spLocks noGrp="1"/>
          </p:cNvSpPr>
          <p:nvPr>
            <p:ph type="title"/>
          </p:nvPr>
        </p:nvSpPr>
        <p:spPr/>
        <p:txBody>
          <a:bodyPr/>
          <a:lstStyle/>
          <a:p>
            <a:pPr eaLnBrk="1" hangingPunct="1">
              <a:defRPr/>
            </a:pPr>
            <a:r>
              <a:rPr lang="en-US" sz="4000" dirty="0" smtClean="0">
                <a:solidFill>
                  <a:schemeClr val="bg1"/>
                </a:solidFill>
              </a:rPr>
              <a:t>About Us</a:t>
            </a:r>
            <a:endParaRPr lang="en-US" sz="4000" dirty="0">
              <a:solidFill>
                <a:schemeClr val="bg1"/>
              </a:solidFill>
            </a:endParaRPr>
          </a:p>
        </p:txBody>
      </p:sp>
      <p:sp>
        <p:nvSpPr>
          <p:cNvPr id="5" name="Slide Number Placeholder 4"/>
          <p:cNvSpPr>
            <a:spLocks noGrp="1"/>
          </p:cNvSpPr>
          <p:nvPr>
            <p:ph type="sldNum" sz="quarter" idx="12"/>
          </p:nvPr>
        </p:nvSpPr>
        <p:spPr/>
        <p:txBody>
          <a:bodyPr/>
          <a:lstStyle/>
          <a:p>
            <a:pPr>
              <a:defRPr/>
            </a:pPr>
            <a:fld id="{7BDB5B97-7AC0-4EA6-BEE1-5D474AB13CBB}" type="slidenum">
              <a:rPr lang="en-US" smtClean="0"/>
              <a:pPr>
                <a:defRPr/>
              </a:pPr>
              <a:t>29</a:t>
            </a:fld>
            <a:endParaRPr lang="en-US" dirty="0"/>
          </a:p>
        </p:txBody>
      </p:sp>
    </p:spTree>
    <p:extLst>
      <p:ext uri="{BB962C8B-B14F-4D97-AF65-F5344CB8AC3E}">
        <p14:creationId xmlns:p14="http://schemas.microsoft.com/office/powerpoint/2010/main" val="75147232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648200"/>
          </a:xfrm>
        </p:spPr>
        <p:txBody>
          <a:bodyPr>
            <a:normAutofit fontScale="92500" lnSpcReduction="20000"/>
          </a:bodyPr>
          <a:lstStyle/>
          <a:p>
            <a:pPr eaLnBrk="1" hangingPunct="1">
              <a:defRPr/>
            </a:pPr>
            <a:r>
              <a:rPr lang="en-US" dirty="0" smtClean="0"/>
              <a:t>SEC-School Efficiency Consultants</a:t>
            </a:r>
          </a:p>
          <a:p>
            <a:pPr lvl="1" eaLnBrk="1" hangingPunct="1">
              <a:defRPr/>
            </a:pPr>
            <a:r>
              <a:rPr lang="en-US" dirty="0"/>
              <a:t>Financial Wellness </a:t>
            </a:r>
            <a:r>
              <a:rPr lang="en-US" dirty="0" smtClean="0"/>
              <a:t>Evaluations</a:t>
            </a:r>
            <a:endParaRPr lang="en-US" dirty="0"/>
          </a:p>
          <a:p>
            <a:pPr lvl="1" eaLnBrk="1" hangingPunct="1">
              <a:defRPr/>
            </a:pPr>
            <a:r>
              <a:rPr lang="en-US" dirty="0" smtClean="0"/>
              <a:t>Cost </a:t>
            </a:r>
            <a:r>
              <a:rPr lang="en-US" dirty="0"/>
              <a:t>Containment Studies</a:t>
            </a:r>
          </a:p>
          <a:p>
            <a:pPr lvl="1" eaLnBrk="1" hangingPunct="1">
              <a:defRPr/>
            </a:pPr>
            <a:r>
              <a:rPr lang="en-US" dirty="0" smtClean="0"/>
              <a:t>Resource </a:t>
            </a:r>
            <a:r>
              <a:rPr lang="en-US" dirty="0"/>
              <a:t>Management Training </a:t>
            </a:r>
            <a:endParaRPr lang="en-US" dirty="0" smtClean="0"/>
          </a:p>
          <a:p>
            <a:pPr lvl="1" eaLnBrk="1" hangingPunct="1">
              <a:defRPr/>
            </a:pPr>
            <a:r>
              <a:rPr lang="en-US" dirty="0" smtClean="0"/>
              <a:t>Financial and </a:t>
            </a:r>
            <a:r>
              <a:rPr lang="en-US" dirty="0"/>
              <a:t>Efficiency Reviews</a:t>
            </a:r>
          </a:p>
          <a:p>
            <a:pPr lvl="1" eaLnBrk="1" hangingPunct="1">
              <a:defRPr/>
            </a:pPr>
            <a:r>
              <a:rPr lang="en-US" dirty="0"/>
              <a:t>New Program Implementation Cost Studies</a:t>
            </a:r>
          </a:p>
          <a:p>
            <a:pPr lvl="1" eaLnBrk="1" hangingPunct="1">
              <a:defRPr/>
            </a:pPr>
            <a:r>
              <a:rPr lang="en-US" dirty="0"/>
              <a:t>Internal Control System Analysis, Implementation, and </a:t>
            </a:r>
            <a:r>
              <a:rPr lang="en-US" dirty="0" smtClean="0"/>
              <a:t>Monitoring</a:t>
            </a:r>
          </a:p>
          <a:p>
            <a:pPr lvl="1" eaLnBrk="1" hangingPunct="1">
              <a:defRPr/>
            </a:pPr>
            <a:r>
              <a:rPr lang="en-US" dirty="0" smtClean="0"/>
              <a:t>Risk Management Assessments</a:t>
            </a:r>
            <a:endParaRPr lang="en-US" dirty="0"/>
          </a:p>
          <a:p>
            <a:pPr lvl="1" eaLnBrk="1" hangingPunct="1">
              <a:defRPr/>
            </a:pPr>
            <a:r>
              <a:rPr lang="en-US" dirty="0"/>
              <a:t>Salary </a:t>
            </a:r>
            <a:r>
              <a:rPr lang="en-US" dirty="0" smtClean="0"/>
              <a:t>Allocation Utilization and Analysis</a:t>
            </a:r>
            <a:endParaRPr lang="en-US" dirty="0"/>
          </a:p>
          <a:p>
            <a:pPr lvl="1" eaLnBrk="1" hangingPunct="1">
              <a:defRPr/>
            </a:pPr>
            <a:r>
              <a:rPr lang="en-US" dirty="0"/>
              <a:t>Operational Expense </a:t>
            </a:r>
            <a:r>
              <a:rPr lang="en-US" dirty="0" smtClean="0"/>
              <a:t>Analysis</a:t>
            </a:r>
            <a:endParaRPr lang="en-US" dirty="0"/>
          </a:p>
        </p:txBody>
      </p:sp>
      <p:sp>
        <p:nvSpPr>
          <p:cNvPr id="73731" name="Title 2"/>
          <p:cNvSpPr>
            <a:spLocks noGrp="1"/>
          </p:cNvSpPr>
          <p:nvPr>
            <p:ph type="title"/>
          </p:nvPr>
        </p:nvSpPr>
        <p:spPr/>
        <p:txBody>
          <a:bodyPr/>
          <a:lstStyle/>
          <a:p>
            <a:pPr eaLnBrk="1" hangingPunct="1"/>
            <a:r>
              <a:rPr lang="en-US" sz="4000" dirty="0" smtClean="0"/>
              <a:t>About Us</a:t>
            </a:r>
          </a:p>
        </p:txBody>
      </p:sp>
      <p:sp>
        <p:nvSpPr>
          <p:cNvPr id="5" name="Slide Number Placeholder 4"/>
          <p:cNvSpPr>
            <a:spLocks noGrp="1"/>
          </p:cNvSpPr>
          <p:nvPr>
            <p:ph type="sldNum" sz="quarter" idx="12"/>
          </p:nvPr>
        </p:nvSpPr>
        <p:spPr/>
        <p:txBody>
          <a:bodyPr/>
          <a:lstStyle/>
          <a:p>
            <a:pPr>
              <a:defRPr/>
            </a:pPr>
            <a:fld id="{4567F5A6-0BF9-4905-9370-E8723A6723FF}" type="slidenum">
              <a:rPr lang="en-US" smtClean="0"/>
              <a:pPr>
                <a:defRPr/>
              </a:pPr>
              <a:t>3</a:t>
            </a:fld>
            <a:endParaRPr lang="en-US" dirty="0"/>
          </a:p>
        </p:txBody>
      </p:sp>
    </p:spTree>
    <p:extLst>
      <p:ext uri="{BB962C8B-B14F-4D97-AF65-F5344CB8AC3E}">
        <p14:creationId xmlns:p14="http://schemas.microsoft.com/office/powerpoint/2010/main" val="1505771921"/>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066800" y="990600"/>
            <a:ext cx="6865938" cy="4495800"/>
          </a:xfrm>
        </p:spPr>
      </p:pic>
      <p:sp>
        <p:nvSpPr>
          <p:cNvPr id="2" name="Slide Number Placeholder 1"/>
          <p:cNvSpPr>
            <a:spLocks noGrp="1"/>
          </p:cNvSpPr>
          <p:nvPr>
            <p:ph type="sldNum" sz="quarter" idx="12"/>
          </p:nvPr>
        </p:nvSpPr>
        <p:spPr/>
        <p:txBody>
          <a:bodyPr/>
          <a:lstStyle/>
          <a:p>
            <a:fld id="{4B7E69EC-151A-4ABB-8F15-530F0242B552}" type="slidenum">
              <a:rPr lang="en-US" smtClean="0"/>
              <a:t>30</a:t>
            </a:fld>
            <a:endParaRPr lang="en-US" dirty="0"/>
          </a:p>
        </p:txBody>
      </p:sp>
    </p:spTree>
    <p:extLst>
      <p:ext uri="{BB962C8B-B14F-4D97-AF65-F5344CB8AC3E}">
        <p14:creationId xmlns:p14="http://schemas.microsoft.com/office/powerpoint/2010/main" val="22488838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648200"/>
          </a:xfrm>
        </p:spPr>
        <p:txBody>
          <a:bodyPr>
            <a:normAutofit fontScale="92500"/>
          </a:bodyPr>
          <a:lstStyle/>
          <a:p>
            <a:pPr eaLnBrk="1" hangingPunct="1">
              <a:defRPr/>
            </a:pPr>
            <a:r>
              <a:rPr lang="en-US" dirty="0" smtClean="0"/>
              <a:t>Worked in More Than 60 Districts</a:t>
            </a:r>
          </a:p>
          <a:p>
            <a:pPr eaLnBrk="1" hangingPunct="1">
              <a:defRPr/>
            </a:pPr>
            <a:r>
              <a:rPr lang="en-US" dirty="0" smtClean="0"/>
              <a:t>Conducted Studies in NC, SC, VA, MS, and AL</a:t>
            </a:r>
          </a:p>
          <a:p>
            <a:pPr eaLnBrk="1" hangingPunct="1">
              <a:defRPr/>
            </a:pPr>
            <a:r>
              <a:rPr lang="en-US" dirty="0" smtClean="0"/>
              <a:t>3 SEC Partners Who Are CPAs, Experienced School Finance/Operations Leaders</a:t>
            </a:r>
          </a:p>
          <a:p>
            <a:pPr eaLnBrk="1" hangingPunct="1">
              <a:defRPr/>
            </a:pPr>
            <a:r>
              <a:rPr lang="en-US" dirty="0" smtClean="0"/>
              <a:t>Staffed by Multiple Consultants With Expertise in Curriculum, HR, and More</a:t>
            </a:r>
          </a:p>
          <a:p>
            <a:pPr eaLnBrk="1" hangingPunct="1">
              <a:defRPr/>
            </a:pPr>
            <a:r>
              <a:rPr lang="en-US" dirty="0" smtClean="0"/>
              <a:t>Goal to Help Districts Operate More Effectively and Efficiently</a:t>
            </a:r>
            <a:endParaRPr lang="en-US" dirty="0"/>
          </a:p>
        </p:txBody>
      </p:sp>
      <p:sp>
        <p:nvSpPr>
          <p:cNvPr id="73731" name="Title 2"/>
          <p:cNvSpPr>
            <a:spLocks noGrp="1"/>
          </p:cNvSpPr>
          <p:nvPr>
            <p:ph type="title"/>
          </p:nvPr>
        </p:nvSpPr>
        <p:spPr/>
        <p:txBody>
          <a:bodyPr/>
          <a:lstStyle/>
          <a:p>
            <a:pPr eaLnBrk="1" hangingPunct="1"/>
            <a:r>
              <a:rPr lang="en-US" sz="4000" dirty="0" smtClean="0"/>
              <a:t>About Us</a:t>
            </a:r>
          </a:p>
        </p:txBody>
      </p:sp>
      <p:sp>
        <p:nvSpPr>
          <p:cNvPr id="5" name="Slide Number Placeholder 4"/>
          <p:cNvSpPr>
            <a:spLocks noGrp="1"/>
          </p:cNvSpPr>
          <p:nvPr>
            <p:ph type="sldNum" sz="quarter" idx="12"/>
          </p:nvPr>
        </p:nvSpPr>
        <p:spPr/>
        <p:txBody>
          <a:bodyPr/>
          <a:lstStyle/>
          <a:p>
            <a:pPr>
              <a:defRPr/>
            </a:pPr>
            <a:fld id="{4567F5A6-0BF9-4905-9370-E8723A6723FF}" type="slidenum">
              <a:rPr lang="en-US" smtClean="0"/>
              <a:pPr>
                <a:defRPr/>
              </a:pPr>
              <a:t>4</a:t>
            </a:fld>
            <a:endParaRPr lang="en-US" dirty="0"/>
          </a:p>
        </p:txBody>
      </p:sp>
    </p:spTree>
    <p:extLst>
      <p:ext uri="{BB962C8B-B14F-4D97-AF65-F5344CB8AC3E}">
        <p14:creationId xmlns:p14="http://schemas.microsoft.com/office/powerpoint/2010/main" val="27507476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Central Office Salary Comparisons for Key Positions</a:t>
            </a:r>
          </a:p>
          <a:p>
            <a:r>
              <a:rPr lang="en-US" dirty="0" smtClean="0">
                <a:latin typeface="Arial" charset="0"/>
              </a:rPr>
              <a:t>Central Office Organization Restructuring Options</a:t>
            </a:r>
          </a:p>
          <a:p>
            <a:r>
              <a:rPr lang="en-US" dirty="0" smtClean="0">
                <a:latin typeface="Arial" charset="0"/>
              </a:rPr>
              <a:t>Operational Efficiency Studies for Specific Areas (ex. Transportation, HR, Finance, etc.)</a:t>
            </a:r>
          </a:p>
          <a:p>
            <a:r>
              <a:rPr lang="en-US" dirty="0" smtClean="0">
                <a:latin typeface="Arial" charset="0"/>
              </a:rPr>
              <a:t>Classified Salary Studies Comparing to Market Survey Data</a:t>
            </a:r>
          </a:p>
          <a:p>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SEC’s Experiences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5</a:t>
            </a:fld>
            <a:endParaRPr lang="en-US" sz="1200" dirty="0">
              <a:solidFill>
                <a:srgbClr val="898989"/>
              </a:solidFill>
            </a:endParaRPr>
          </a:p>
        </p:txBody>
      </p:sp>
    </p:spTree>
    <p:extLst>
      <p:ext uri="{BB962C8B-B14F-4D97-AF65-F5344CB8AC3E}">
        <p14:creationId xmlns:p14="http://schemas.microsoft.com/office/powerpoint/2010/main" val="397985988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Engaged by Superintendent/Board to Conduct Central Office Reorganization When New Superintendent Came on Board</a:t>
            </a:r>
          </a:p>
          <a:p>
            <a:r>
              <a:rPr lang="en-US" dirty="0" smtClean="0">
                <a:latin typeface="Arial" charset="0"/>
              </a:rPr>
              <a:t>Hired to Conduct Specific Position Comparisons for Selected Districts (Classified and Certified)</a:t>
            </a:r>
          </a:p>
          <a:p>
            <a:r>
              <a:rPr lang="en-US" dirty="0" smtClean="0">
                <a:latin typeface="Arial" charset="0"/>
              </a:rPr>
              <a:t>Studied Finance and Human Resources Organizations to Help Improve Communications/Efficiency</a:t>
            </a:r>
          </a:p>
          <a:p>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SEC’s Experiences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6</a:t>
            </a:fld>
            <a:endParaRPr lang="en-US" sz="1200" dirty="0">
              <a:solidFill>
                <a:srgbClr val="898989"/>
              </a:solidFill>
            </a:endParaRPr>
          </a:p>
        </p:txBody>
      </p:sp>
    </p:spTree>
    <p:extLst>
      <p:ext uri="{BB962C8B-B14F-4D97-AF65-F5344CB8AC3E}">
        <p14:creationId xmlns:p14="http://schemas.microsoft.com/office/powerpoint/2010/main" val="323799225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94.4% of State Funds in 2015-16 Used for Salaries and Benefits</a:t>
            </a:r>
          </a:p>
          <a:p>
            <a:r>
              <a:rPr lang="en-US" dirty="0" smtClean="0">
                <a:latin typeface="Arial" charset="0"/>
              </a:rPr>
              <a:t>65.5% of State Funds Allocated as Guaranteed Certified Positions</a:t>
            </a:r>
          </a:p>
          <a:p>
            <a:r>
              <a:rPr lang="en-US" dirty="0" smtClean="0">
                <a:latin typeface="Arial" charset="0"/>
              </a:rPr>
              <a:t>7.3% of Total Personnel Paid from Federal Funds in 2015-16</a:t>
            </a:r>
          </a:p>
          <a:p>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NC School Personnel</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7</a:t>
            </a:fld>
            <a:endParaRPr lang="en-US" sz="1200" dirty="0">
              <a:solidFill>
                <a:srgbClr val="898989"/>
              </a:solidFill>
            </a:endParaRPr>
          </a:p>
        </p:txBody>
      </p:sp>
    </p:spTree>
    <p:extLst>
      <p:ext uri="{BB962C8B-B14F-4D97-AF65-F5344CB8AC3E}">
        <p14:creationId xmlns:p14="http://schemas.microsoft.com/office/powerpoint/2010/main" val="1201212329"/>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r>
              <a:rPr lang="en-US" dirty="0" smtClean="0">
                <a:latin typeface="Arial" charset="0"/>
              </a:rPr>
              <a:t>In a Nutshell:</a:t>
            </a:r>
          </a:p>
          <a:p>
            <a:endParaRPr lang="en-US" dirty="0" smtClean="0">
              <a:latin typeface="Arial" charset="0"/>
            </a:endParaRPr>
          </a:p>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NC Salaries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8</a:t>
            </a:fld>
            <a:endParaRPr lang="en-US" sz="1200" dirty="0">
              <a:solidFill>
                <a:srgbClr val="898989"/>
              </a:solidFill>
            </a:endParaRPr>
          </a:p>
        </p:txBody>
      </p:sp>
      <p:sp>
        <p:nvSpPr>
          <p:cNvPr id="2" name="Rectangle 1"/>
          <p:cNvSpPr/>
          <p:nvPr/>
        </p:nvSpPr>
        <p:spPr>
          <a:xfrm>
            <a:off x="2286001" y="2819400"/>
            <a:ext cx="4572002" cy="181987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prstTxWarp prst="textFadeLeft">
              <a:avLst/>
            </a:prstTxWarp>
            <a:spAutoFit/>
          </a:bodyPr>
          <a:lstStyle/>
          <a:p>
            <a:pPr algn="ctr"/>
            <a:r>
              <a:rPr lang="en-US" sz="5400" dirty="0" smtClean="0">
                <a:ln w="0"/>
                <a:solidFill>
                  <a:schemeClr val="tx1"/>
                </a:solidFill>
                <a:effectLst>
                  <a:outerShdw blurRad="38100" dist="19050" dir="2700000" algn="tl" rotWithShape="0">
                    <a:schemeClr val="dk1">
                      <a:alpha val="40000"/>
                    </a:schemeClr>
                  </a:outerShdw>
                </a:effectLst>
              </a:rPr>
              <a:t>STAGNANT</a:t>
            </a:r>
            <a:endParaRPr lang="en-US" sz="5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2495953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676400"/>
            <a:ext cx="8382000" cy="4648200"/>
          </a:xfrm>
        </p:spPr>
        <p:txBody>
          <a:bodyPr>
            <a:noAutofit/>
          </a:bodyPr>
          <a:lstStyle/>
          <a:p>
            <a:pPr marL="0" indent="0">
              <a:buNone/>
            </a:pPr>
            <a:endParaRPr lang="en-US" dirty="0" smtClean="0">
              <a:latin typeface="Arial" charset="0"/>
            </a:endParaRPr>
          </a:p>
          <a:p>
            <a:endParaRPr lang="en-US" dirty="0">
              <a:latin typeface="Arial" charset="0"/>
            </a:endParaRPr>
          </a:p>
        </p:txBody>
      </p:sp>
      <p:sp>
        <p:nvSpPr>
          <p:cNvPr id="17410" name="Rectangle 2"/>
          <p:cNvSpPr>
            <a:spLocks noGrp="1" noChangeArrowheads="1"/>
          </p:cNvSpPr>
          <p:nvPr>
            <p:ph type="title"/>
          </p:nvPr>
        </p:nvSpPr>
        <p:spPr/>
        <p:txBody>
          <a:bodyPr/>
          <a:lstStyle/>
          <a:p>
            <a:pPr eaLnBrk="1" hangingPunct="1"/>
            <a:r>
              <a:rPr lang="en-US" dirty="0" smtClean="0">
                <a:latin typeface="Arial Black" charset="0"/>
              </a:rPr>
              <a:t>NC Salaries: Compensation Increases</a:t>
            </a:r>
            <a:endParaRPr lang="en-US" dirty="0">
              <a:latin typeface="Arial Black" charset="0"/>
            </a:endParaRP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8EE9E8-6131-B940-98EB-368486075F2E}" type="slidenum">
              <a:rPr lang="en-US" sz="1200">
                <a:solidFill>
                  <a:srgbClr val="898989"/>
                </a:solidFill>
              </a:rPr>
              <a:pPr eaLnBrk="1" hangingPunct="1"/>
              <a:t>9</a:t>
            </a:fld>
            <a:endParaRPr lang="en-US" sz="1200" dirty="0">
              <a:solidFill>
                <a:srgbClr val="898989"/>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358" y="1644009"/>
            <a:ext cx="4037292" cy="521399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7337" y="3461625"/>
            <a:ext cx="4038370" cy="1578759"/>
          </a:xfrm>
          <a:prstGeom prst="rect">
            <a:avLst/>
          </a:prstGeom>
        </p:spPr>
      </p:pic>
    </p:spTree>
    <p:extLst>
      <p:ext uri="{BB962C8B-B14F-4D97-AF65-F5344CB8AC3E}">
        <p14:creationId xmlns:p14="http://schemas.microsoft.com/office/powerpoint/2010/main" val="44695932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Keep Budget Green SE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Keep Budget Green SEC</Template>
  <TotalTime>1950</TotalTime>
  <Words>1085</Words>
  <Application>Microsoft Office PowerPoint</Application>
  <PresentationFormat>On-screen Show (4:3)</PresentationFormat>
  <Paragraphs>219</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ＭＳ Ｐゴシック</vt:lpstr>
      <vt:lpstr>Arial</vt:lpstr>
      <vt:lpstr>Arial Black</vt:lpstr>
      <vt:lpstr>Calibri</vt:lpstr>
      <vt:lpstr>Keep Budget Green SEC</vt:lpstr>
      <vt:lpstr>PowerPoint Presentation</vt:lpstr>
      <vt:lpstr>Discussion Questions</vt:lpstr>
      <vt:lpstr>About Us</vt:lpstr>
      <vt:lpstr>About Us</vt:lpstr>
      <vt:lpstr>SEC’s Experiences</vt:lpstr>
      <vt:lpstr>SEC’s Experiences</vt:lpstr>
      <vt:lpstr>NC School Personnel</vt:lpstr>
      <vt:lpstr>NC Salaries</vt:lpstr>
      <vt:lpstr>NC Salaries: Compensation Increases</vt:lpstr>
      <vt:lpstr>NC Salaries: Compensation Increases</vt:lpstr>
      <vt:lpstr>Principal Turnover Rate: 2014 Report</vt:lpstr>
      <vt:lpstr>NC Salaries: Compensation Increases</vt:lpstr>
      <vt:lpstr>NC Salaries: Principals</vt:lpstr>
      <vt:lpstr>NC Salaries: Teachers</vt:lpstr>
      <vt:lpstr>Attract and Retain Employees</vt:lpstr>
      <vt:lpstr>Salary Survey/Study</vt:lpstr>
      <vt:lpstr>Why Conduct</vt:lpstr>
      <vt:lpstr>Transparency</vt:lpstr>
      <vt:lpstr>Value</vt:lpstr>
      <vt:lpstr>Planning for a Study</vt:lpstr>
      <vt:lpstr>Planning for a Study</vt:lpstr>
      <vt:lpstr>Planning for a Study</vt:lpstr>
      <vt:lpstr>Planning for a Study</vt:lpstr>
      <vt:lpstr>Typical Study Components</vt:lpstr>
      <vt:lpstr>Example</vt:lpstr>
      <vt:lpstr>Example</vt:lpstr>
      <vt:lpstr>Example</vt:lpstr>
      <vt:lpstr>Discussion Questions</vt:lpstr>
      <vt:lpstr>About 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Hank Hurd</dc:creator>
  <cp:lastModifiedBy>sylwhite25@gmail.com</cp:lastModifiedBy>
  <cp:revision>220</cp:revision>
  <cp:lastPrinted>2012-01-18T14:33:03Z</cp:lastPrinted>
  <dcterms:created xsi:type="dcterms:W3CDTF">2011-10-18T13:07:41Z</dcterms:created>
  <dcterms:modified xsi:type="dcterms:W3CDTF">2017-04-04T19:24:36Z</dcterms:modified>
</cp:coreProperties>
</file>