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1"/>
  </p:notesMasterIdLst>
  <p:sldIdLst>
    <p:sldId id="260" r:id="rId2"/>
    <p:sldId id="256" r:id="rId3"/>
    <p:sldId id="266" r:id="rId4"/>
    <p:sldId id="263" r:id="rId5"/>
    <p:sldId id="265" r:id="rId6"/>
    <p:sldId id="267" r:id="rId7"/>
    <p:sldId id="268" r:id="rId8"/>
    <p:sldId id="258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276" autoAdjust="0"/>
  </p:normalViewPr>
  <p:slideViewPr>
    <p:cSldViewPr>
      <p:cViewPr varScale="1">
        <p:scale>
          <a:sx n="17" d="100"/>
          <a:sy n="17" d="100"/>
        </p:scale>
        <p:origin x="54" y="12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3ACB0-3147-43BC-AC94-A34F5CC32D69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CBB1A-633F-42BD-8268-720D1EE12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27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Have this list ready</a:t>
            </a:r>
            <a:r>
              <a:rPr lang="en-US" baseline="0" dirty="0" smtClean="0"/>
              <a:t> and on hand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CBB1A-633F-42BD-8268-720D1EE127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216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</a:t>
            </a:r>
            <a:r>
              <a:rPr lang="en-US" baseline="0" dirty="0" smtClean="0"/>
              <a:t> there a pattern of behavior?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CBB1A-633F-42BD-8268-720D1EE127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31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Recommended to revoke the teachers license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CBB1A-633F-42BD-8268-720D1EE127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316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Revoked</a:t>
            </a:r>
            <a:r>
              <a:rPr lang="en-US" baseline="0" dirty="0" smtClean="0"/>
              <a:t> the license and he has now left the county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CBB1A-633F-42BD-8268-720D1EE127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62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Voluntarily</a:t>
            </a:r>
            <a:r>
              <a:rPr lang="en-US" baseline="0" dirty="0" smtClean="0"/>
              <a:t> surrendered his GA and SC licenses now teaching in CMS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CBB1A-633F-42BD-8268-720D1EE127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383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a few fingerprint- CMS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Watagua</a:t>
            </a:r>
            <a:endParaRPr lang="en-US" baseline="0" dirty="0" smtClean="0"/>
          </a:p>
          <a:p>
            <a:r>
              <a:rPr lang="en-US" baseline="0" dirty="0" smtClean="0"/>
              <a:t>District can not charge employee for </a:t>
            </a:r>
            <a:r>
              <a:rPr lang="en-US" baseline="0" smtClean="0"/>
              <a:t>background check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CBB1A-633F-42BD-8268-720D1EE127F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682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C000-07D2-4E61-9A57-4C32C3D242F5}" type="datetime1">
              <a:rPr lang="en-US" smtClean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9D7E-E403-429C-B586-C7ECEE4E67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84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A2DC-CD1D-4427-8E48-D347333E7BD4}" type="datetime1">
              <a:rPr lang="en-US" smtClean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9D7E-E403-429C-B586-C7ECEE4E67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04A1-6CD8-4C70-93F0-ACA7B858C725}" type="datetime1">
              <a:rPr lang="en-US" smtClean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9D7E-E403-429C-B586-C7ECEE4E67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3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96AD-2B5B-435C-8CA9-229BDC7C1A84}" type="datetime1">
              <a:rPr lang="en-US" smtClean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9D7E-E403-429C-B586-C7ECEE4E67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2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3B05-6A78-47F3-A82B-38841D13A6EB}" type="datetime1">
              <a:rPr lang="en-US" smtClean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9D7E-E403-429C-B586-C7ECEE4E67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3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0CD5-BAF5-46EC-962C-290FBF76C8D1}" type="datetime1">
              <a:rPr lang="en-US" smtClean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9D7E-E403-429C-B586-C7ECEE4E67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37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E9D5-3354-40EC-AC0C-19D2260C023E}" type="datetime1">
              <a:rPr lang="en-US" smtClean="0"/>
              <a:t>4/6/2016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9D7E-E403-429C-B586-C7ECEE4E67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4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380F-CD88-4789-89CC-BB7ED560B08E}" type="datetime1">
              <a:rPr lang="en-US" smtClean="0"/>
              <a:t>4/6/2016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9D7E-E403-429C-B586-C7ECEE4E67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0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E6DA-D370-43FD-805C-6E19F6C9383A}" type="datetime1">
              <a:rPr lang="en-US" smtClean="0"/>
              <a:t>4/6/2016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9D7E-E403-429C-B586-C7ECEE4E67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96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54F8-85AA-49F2-A362-7401A0FF778D}" type="datetime1">
              <a:rPr lang="en-US" smtClean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9D7E-E403-429C-B586-C7ECEE4E67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16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2D5A-9C7D-4F27-9368-5E19CB50BEB3}" type="datetime1">
              <a:rPr lang="en-US" smtClean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9D7E-E403-429C-B586-C7ECEE4E67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2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7B33A-8787-407C-956B-C70602248A5D}" type="datetime1">
              <a:rPr lang="en-US" smtClean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49D7E-E403-429C-B586-C7ECEE4E67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8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atoday.com/story/opinion/2016/02/22/teachers-background-checks-misconduct-editorials-debates/80582188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wcnc.com/news/local/cms-teacher-may-lose-license-after-wcnc-investigation/95012830" TargetMode="External"/><Relationship Id="rId4" Type="http://schemas.openxmlformats.org/officeDocument/2006/relationships/hyperlink" Target="http://www.usatoday.com/story/news/2016/02/13/nc-gets-an-f-on-spotting-problem-teachers/80292170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1136" y="654675"/>
            <a:ext cx="6714941" cy="533400"/>
          </a:xfrm>
        </p:spPr>
        <p:txBody>
          <a:bodyPr>
            <a:noAutofit/>
          </a:bodyPr>
          <a:lstStyle/>
          <a:p>
            <a:r>
              <a:rPr lang="en-US" sz="2200" cap="small" dirty="0" smtClean="0">
                <a:latin typeface="Century Schoolbook" pitchFamily="18" charset="0"/>
              </a:rPr>
              <a:t>North Carolina State Board of Education</a:t>
            </a:r>
            <a:endParaRPr lang="en-US" sz="2200" cap="small" dirty="0">
              <a:latin typeface="Century Schoolbook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381000" cy="309880"/>
          </a:xfrm>
        </p:spPr>
        <p:txBody>
          <a:bodyPr/>
          <a:lstStyle/>
          <a:p>
            <a:fld id="{24349D7E-E403-429C-B586-C7ECEE4E6773}" type="slidenum">
              <a:rPr lang="en-US" smtClean="0">
                <a:solidFill>
                  <a:schemeClr val="tx1"/>
                </a:solidFill>
                <a:latin typeface="Century Schoolbook" pitchFamily="18" charset="0"/>
              </a:rPr>
              <a:t>1</a:t>
            </a:fld>
            <a:endParaRPr lang="en-US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pic>
        <p:nvPicPr>
          <p:cNvPr id="1031" name="Picture 7" descr="C:\Users\ECUNNI~1\AppData\Local\Temp\BoardMedi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10" y="511284"/>
            <a:ext cx="1288923" cy="129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2362200"/>
            <a:ext cx="8534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5F5F5F"/>
                </a:solidFill>
                <a:latin typeface="Century Schoolbook" pitchFamily="18" charset="0"/>
              </a:rPr>
              <a:t>Reportable Offenses &amp; Criminal Background Checks</a:t>
            </a:r>
          </a:p>
          <a:p>
            <a:pPr algn="ctr"/>
            <a:endParaRPr lang="en-US" sz="3200" dirty="0">
              <a:solidFill>
                <a:srgbClr val="5F5F5F"/>
              </a:solidFill>
              <a:latin typeface="Century Schoolbook" pitchFamily="18" charset="0"/>
            </a:endParaRPr>
          </a:p>
          <a:p>
            <a:pPr algn="ctr"/>
            <a:r>
              <a:rPr lang="en-US" sz="2000" dirty="0">
                <a:solidFill>
                  <a:srgbClr val="5F5F5F"/>
                </a:solidFill>
                <a:latin typeface="Century Schoolbook" pitchFamily="18" charset="0"/>
              </a:rPr>
              <a:t>Katie </a:t>
            </a:r>
            <a:r>
              <a:rPr lang="en-US" sz="2000" dirty="0" smtClean="0">
                <a:solidFill>
                  <a:srgbClr val="5F5F5F"/>
                </a:solidFill>
                <a:latin typeface="Century Schoolbook" pitchFamily="18" charset="0"/>
              </a:rPr>
              <a:t>Cornetto</a:t>
            </a:r>
            <a:endParaRPr lang="en-US" sz="2000" dirty="0">
              <a:solidFill>
                <a:srgbClr val="5F5F5F"/>
              </a:solidFill>
              <a:latin typeface="Century Schoolbook" pitchFamily="18" charset="0"/>
            </a:endParaRPr>
          </a:p>
          <a:p>
            <a:pPr algn="ctr"/>
            <a:r>
              <a:rPr lang="en-US" sz="2000" dirty="0" smtClean="0">
                <a:solidFill>
                  <a:srgbClr val="5F5F5F"/>
                </a:solidFill>
                <a:latin typeface="Century Schoolbook" pitchFamily="18" charset="0"/>
              </a:rPr>
              <a:t>NC </a:t>
            </a:r>
            <a:r>
              <a:rPr lang="en-US" sz="2000" dirty="0">
                <a:solidFill>
                  <a:srgbClr val="5F5F5F"/>
                </a:solidFill>
                <a:latin typeface="Century Schoolbook" pitchFamily="18" charset="0"/>
              </a:rPr>
              <a:t>State Board of </a:t>
            </a:r>
            <a:r>
              <a:rPr lang="en-US" sz="2000" dirty="0" smtClean="0">
                <a:solidFill>
                  <a:srgbClr val="5F5F5F"/>
                </a:solidFill>
                <a:latin typeface="Century Schoolbook" pitchFamily="18" charset="0"/>
              </a:rPr>
              <a:t>Education Attorney</a:t>
            </a:r>
            <a:endParaRPr lang="en-US" sz="2000" dirty="0">
              <a:solidFill>
                <a:srgbClr val="5F5F5F"/>
              </a:solidFill>
              <a:latin typeface="Century Schoolbook" pitchFamily="18" charset="0"/>
            </a:endParaRPr>
          </a:p>
          <a:p>
            <a:pPr algn="ctr"/>
            <a:r>
              <a:rPr lang="en-US" sz="2000" dirty="0" smtClean="0">
                <a:solidFill>
                  <a:srgbClr val="5F5F5F"/>
                </a:solidFill>
                <a:latin typeface="Century Schoolbook" pitchFamily="18" charset="0"/>
              </a:rPr>
              <a:t>April 5, 2016 </a:t>
            </a:r>
          </a:p>
          <a:p>
            <a:pPr algn="ctr"/>
            <a:endParaRPr lang="en-US" sz="2000" dirty="0">
              <a:solidFill>
                <a:srgbClr val="5F5F5F"/>
              </a:solidFill>
              <a:latin typeface="Century Schoolbook" pitchFamily="18" charset="0"/>
            </a:endParaRPr>
          </a:p>
          <a:p>
            <a:pPr algn="ctr"/>
            <a:r>
              <a:rPr lang="en-US" sz="2000" dirty="0" smtClean="0">
                <a:solidFill>
                  <a:srgbClr val="5F5F5F"/>
                </a:solidFill>
                <a:latin typeface="Century Schoolbook" pitchFamily="18" charset="0"/>
              </a:rPr>
              <a:t>Wilmington, NC </a:t>
            </a:r>
          </a:p>
          <a:p>
            <a:pPr algn="ctr"/>
            <a:endParaRPr lang="en-US" sz="2000" dirty="0">
              <a:solidFill>
                <a:srgbClr val="5F5F5F"/>
              </a:solidFill>
              <a:latin typeface="Century Schoolbook" pitchFamily="18" charset="0"/>
            </a:endParaRPr>
          </a:p>
          <a:p>
            <a:pPr algn="ctr"/>
            <a:endParaRPr lang="en-US" sz="2000" dirty="0">
              <a:solidFill>
                <a:srgbClr val="5F5F5F"/>
              </a:solidFill>
              <a:latin typeface="Century Schoolbook" pitchFamily="18" charset="0"/>
            </a:endParaRPr>
          </a:p>
          <a:p>
            <a:pPr algn="ctr"/>
            <a:endParaRPr lang="en-US" sz="2000" dirty="0">
              <a:solidFill>
                <a:srgbClr val="5F5F5F"/>
              </a:solidFill>
              <a:latin typeface="Century Schoolbook" pitchFamily="18" charset="0"/>
            </a:endParaRPr>
          </a:p>
          <a:p>
            <a:pPr algn="ctr"/>
            <a:endParaRPr lang="en-US" sz="2000" dirty="0">
              <a:solidFill>
                <a:srgbClr val="5F5F5F"/>
              </a:solidFill>
              <a:latin typeface="Century Schoolbook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26808" y="6359016"/>
            <a:ext cx="7772400" cy="0"/>
          </a:xfrm>
          <a:prstGeom prst="line">
            <a:avLst/>
          </a:prstGeom>
          <a:ln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3677" y="381000"/>
            <a:ext cx="7772400" cy="0"/>
          </a:xfrm>
          <a:prstGeom prst="line">
            <a:avLst/>
          </a:prstGeom>
          <a:ln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73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1136" y="654675"/>
            <a:ext cx="6714941" cy="533400"/>
          </a:xfrm>
        </p:spPr>
        <p:txBody>
          <a:bodyPr>
            <a:noAutofit/>
          </a:bodyPr>
          <a:lstStyle/>
          <a:p>
            <a:r>
              <a:rPr lang="en-US" sz="2200" cap="small" dirty="0" smtClean="0">
                <a:latin typeface="Century Schoolbook" pitchFamily="18" charset="0"/>
              </a:rPr>
              <a:t>North Carolina State Board of Education</a:t>
            </a:r>
            <a:endParaRPr lang="en-US" sz="2200" cap="small" dirty="0">
              <a:latin typeface="Century Schoolbook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381000" cy="309880"/>
          </a:xfrm>
        </p:spPr>
        <p:txBody>
          <a:bodyPr/>
          <a:lstStyle/>
          <a:p>
            <a:fld id="{24349D7E-E403-429C-B586-C7ECEE4E6773}" type="slidenum">
              <a:rPr lang="en-US" smtClean="0">
                <a:solidFill>
                  <a:schemeClr val="tx1"/>
                </a:solidFill>
                <a:latin typeface="Century Schoolbook" pitchFamily="18" charset="0"/>
              </a:rPr>
              <a:t>2</a:t>
            </a:fld>
            <a:endParaRPr lang="en-US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pic>
        <p:nvPicPr>
          <p:cNvPr id="1031" name="Picture 7" descr="C:\Users\ECUNNI~1\AppData\Local\Temp\BoardMediu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10" y="511284"/>
            <a:ext cx="1288923" cy="129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626808" y="6359016"/>
            <a:ext cx="7772400" cy="0"/>
          </a:xfrm>
          <a:prstGeom prst="line">
            <a:avLst/>
          </a:prstGeom>
          <a:ln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3677" y="381000"/>
            <a:ext cx="7772400" cy="0"/>
          </a:xfrm>
          <a:prstGeom prst="line">
            <a:avLst/>
          </a:prstGeom>
          <a:ln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1752600"/>
            <a:ext cx="8305800" cy="4165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>
              <a:spcAft>
                <a:spcPts val="400"/>
              </a:spcAft>
            </a:pPr>
            <a:r>
              <a:rPr lang="en-US" sz="2000" dirty="0" smtClean="0">
                <a:latin typeface="Century Schoolbook" pitchFamily="18" charset="0"/>
              </a:rPr>
              <a:t>For all licensed personnel, the LEA is </a:t>
            </a:r>
            <a:r>
              <a:rPr lang="en-US" sz="2000" b="1" u="sng" dirty="0" smtClean="0">
                <a:latin typeface="Century Schoolbook" pitchFamily="18" charset="0"/>
              </a:rPr>
              <a:t>required</a:t>
            </a:r>
            <a:r>
              <a:rPr lang="en-US" sz="2000" dirty="0" smtClean="0">
                <a:latin typeface="Century Schoolbook" pitchFamily="18" charset="0"/>
              </a:rPr>
              <a:t> to report the following:</a:t>
            </a:r>
            <a:endParaRPr lang="en-US" sz="2000" i="1" dirty="0">
              <a:latin typeface="Century Schoolbook" pitchFamily="18" charset="0"/>
            </a:endParaRPr>
          </a:p>
          <a:p>
            <a:pPr>
              <a:spcAft>
                <a:spcPts val="400"/>
              </a:spcAft>
            </a:pPr>
            <a:endParaRPr lang="en-US" sz="2000" i="1" dirty="0" smtClean="0">
              <a:latin typeface="Century Schoolbook" pitchFamily="18" charset="0"/>
            </a:endParaRP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US" sz="2000" i="1" dirty="0" smtClean="0">
                <a:latin typeface="Century Schoolbook" pitchFamily="18" charset="0"/>
              </a:rPr>
              <a:t>Suspected Child Abuse </a:t>
            </a:r>
            <a:r>
              <a:rPr lang="en-US" sz="2000" dirty="0" smtClean="0">
                <a:latin typeface="Century Schoolbook" pitchFamily="18" charset="0"/>
              </a:rPr>
              <a:t>to Dept. of Social Services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US" sz="2000" i="1" dirty="0" smtClean="0">
                <a:latin typeface="Century Schoolbook" pitchFamily="18" charset="0"/>
              </a:rPr>
              <a:t>Suspected Physical Abuse of a Student </a:t>
            </a:r>
            <a:r>
              <a:rPr lang="en-US" sz="2000" dirty="0" smtClean="0">
                <a:latin typeface="Century Schoolbook" pitchFamily="18" charset="0"/>
              </a:rPr>
              <a:t>to NCDPI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US" sz="2000" i="1" dirty="0" smtClean="0">
                <a:latin typeface="Century Schoolbook" pitchFamily="18" charset="0"/>
              </a:rPr>
              <a:t>Suspected Sexual Abuse of a Student </a:t>
            </a:r>
            <a:r>
              <a:rPr lang="en-US" sz="2000" dirty="0" smtClean="0">
                <a:latin typeface="Century Schoolbook" pitchFamily="18" charset="0"/>
              </a:rPr>
              <a:t>to NCDPI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US" sz="2000" i="1" dirty="0" smtClean="0">
                <a:latin typeface="Century Schoolbook" pitchFamily="18" charset="0"/>
              </a:rPr>
              <a:t>Criminal History (Physical Safety, Integrity/Honesty) </a:t>
            </a:r>
            <a:r>
              <a:rPr lang="en-US" sz="2000" dirty="0" smtClean="0">
                <a:latin typeface="Century Schoolbook" pitchFamily="18" charset="0"/>
              </a:rPr>
              <a:t>to NCDPI</a:t>
            </a:r>
          </a:p>
          <a:p>
            <a:pPr>
              <a:spcAft>
                <a:spcPts val="400"/>
              </a:spcAft>
            </a:pPr>
            <a:endParaRPr lang="en-US" sz="2000" dirty="0" smtClean="0">
              <a:latin typeface="Century Schoolbook" pitchFamily="18" charset="0"/>
            </a:endParaRPr>
          </a:p>
          <a:p>
            <a:pPr>
              <a:spcAft>
                <a:spcPts val="400"/>
              </a:spcAft>
            </a:pPr>
            <a:r>
              <a:rPr lang="en-US" sz="2000" dirty="0" smtClean="0">
                <a:latin typeface="Century Schoolbook" pitchFamily="18" charset="0"/>
              </a:rPr>
              <a:t>The LEA </a:t>
            </a:r>
            <a:r>
              <a:rPr lang="en-US" sz="2000" b="1" i="1" u="sng" dirty="0" smtClean="0">
                <a:latin typeface="Century Schoolbook" pitchFamily="18" charset="0"/>
              </a:rPr>
              <a:t>may</a:t>
            </a:r>
            <a:r>
              <a:rPr lang="en-US" sz="2000" dirty="0" smtClean="0">
                <a:latin typeface="Century Schoolbook" pitchFamily="18" charset="0"/>
              </a:rPr>
              <a:t> report to NCDPI all other acts that may result in disciplinary action taken against the licensed professional.</a:t>
            </a:r>
          </a:p>
          <a:p>
            <a:pPr>
              <a:spcAft>
                <a:spcPts val="400"/>
              </a:spcAft>
            </a:pPr>
            <a:r>
              <a:rPr lang="en-US" sz="2000" dirty="0">
                <a:latin typeface="Century Schoolbook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2751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1136" y="654675"/>
            <a:ext cx="6714941" cy="533400"/>
          </a:xfrm>
        </p:spPr>
        <p:txBody>
          <a:bodyPr>
            <a:noAutofit/>
          </a:bodyPr>
          <a:lstStyle/>
          <a:p>
            <a:r>
              <a:rPr lang="en-US" sz="2200" cap="small" dirty="0" smtClean="0">
                <a:latin typeface="Century Schoolbook" pitchFamily="18" charset="0"/>
              </a:rPr>
              <a:t>North Carolina State Board of Education</a:t>
            </a:r>
            <a:endParaRPr lang="en-US" sz="2200" cap="small" dirty="0">
              <a:latin typeface="Century Schoolbook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381000" cy="309880"/>
          </a:xfrm>
        </p:spPr>
        <p:txBody>
          <a:bodyPr/>
          <a:lstStyle/>
          <a:p>
            <a:fld id="{24349D7E-E403-429C-B586-C7ECEE4E6773}" type="slidenum">
              <a:rPr lang="en-US" smtClean="0">
                <a:solidFill>
                  <a:schemeClr val="tx1"/>
                </a:solidFill>
                <a:latin typeface="Century Schoolbook" pitchFamily="18" charset="0"/>
              </a:rPr>
              <a:t>3</a:t>
            </a:fld>
            <a:endParaRPr lang="en-US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pic>
        <p:nvPicPr>
          <p:cNvPr id="1031" name="Picture 7" descr="C:\Users\ECUNNI~1\AppData\Local\Temp\BoardMediu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10" y="511284"/>
            <a:ext cx="1288923" cy="129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626808" y="6359016"/>
            <a:ext cx="7772400" cy="0"/>
          </a:xfrm>
          <a:prstGeom prst="line">
            <a:avLst/>
          </a:prstGeom>
          <a:ln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3677" y="381000"/>
            <a:ext cx="7772400" cy="0"/>
          </a:xfrm>
          <a:prstGeom prst="line">
            <a:avLst/>
          </a:prstGeom>
          <a:ln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9600" y="2133600"/>
            <a:ext cx="7239000" cy="327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000" b="1" dirty="0" smtClean="0">
                <a:latin typeface="Century Schoolbook" pitchFamily="18" charset="0"/>
              </a:rPr>
              <a:t>#1 Initial Applicant</a:t>
            </a:r>
          </a:p>
          <a:p>
            <a:pPr>
              <a:spcAft>
                <a:spcPts val="400"/>
              </a:spcAft>
            </a:pPr>
            <a:r>
              <a:rPr lang="en-US" sz="2000" dirty="0" smtClean="0">
                <a:latin typeface="Century Schoolbook" pitchFamily="18" charset="0"/>
              </a:rPr>
              <a:t>DWI Convictions 2006 &amp; 2007</a:t>
            </a:r>
          </a:p>
          <a:p>
            <a:pPr>
              <a:spcAft>
                <a:spcPts val="400"/>
              </a:spcAft>
            </a:pPr>
            <a:r>
              <a:rPr lang="en-US" sz="2000" dirty="0" smtClean="0">
                <a:latin typeface="Century Schoolbook" pitchFamily="18" charset="0"/>
              </a:rPr>
              <a:t>Possession of Marijuana 1992</a:t>
            </a:r>
            <a:endParaRPr lang="en-US" sz="2000" dirty="0">
              <a:latin typeface="Century Schoolbook" pitchFamily="18" charset="0"/>
            </a:endParaRPr>
          </a:p>
          <a:p>
            <a:pPr>
              <a:spcAft>
                <a:spcPts val="400"/>
              </a:spcAft>
            </a:pPr>
            <a:r>
              <a:rPr lang="en-US" sz="2000" dirty="0">
                <a:latin typeface="Century Schoolbook" pitchFamily="18" charset="0"/>
              </a:rPr>
              <a:t>	</a:t>
            </a:r>
            <a:endParaRPr lang="en-US" sz="2000" dirty="0" smtClean="0">
              <a:latin typeface="Century Schoolbook" pitchFamily="18" charset="0"/>
            </a:endParaRPr>
          </a:p>
          <a:p>
            <a:pPr>
              <a:spcAft>
                <a:spcPts val="400"/>
              </a:spcAft>
            </a:pPr>
            <a:endParaRPr lang="en-US" sz="2000" dirty="0">
              <a:latin typeface="Century Schoolbook" pitchFamily="18" charset="0"/>
            </a:endParaRPr>
          </a:p>
          <a:p>
            <a:pPr>
              <a:spcAft>
                <a:spcPts val="400"/>
              </a:spcAft>
            </a:pPr>
            <a:r>
              <a:rPr lang="en-US" sz="2000" dirty="0" smtClean="0">
                <a:latin typeface="Century Schoolbook" pitchFamily="18" charset="0"/>
              </a:rPr>
              <a:t>1-YEAR PROBATIONARY LICENSE</a:t>
            </a:r>
          </a:p>
          <a:p>
            <a:pPr>
              <a:spcAft>
                <a:spcPts val="400"/>
              </a:spcAft>
            </a:pPr>
            <a:r>
              <a:rPr lang="en-US" sz="2000" dirty="0">
                <a:latin typeface="Century Schoolbook" pitchFamily="18" charset="0"/>
              </a:rPr>
              <a:t>	</a:t>
            </a:r>
            <a:r>
              <a:rPr lang="en-US" sz="2000" dirty="0" smtClean="0">
                <a:latin typeface="Century Schoolbook" pitchFamily="18" charset="0"/>
              </a:rPr>
              <a:t>Attend counseling and report to DPI every 3 months</a:t>
            </a:r>
          </a:p>
          <a:p>
            <a:pPr>
              <a:spcAft>
                <a:spcPts val="400"/>
              </a:spcAft>
            </a:pPr>
            <a:r>
              <a:rPr lang="en-US" sz="2000" dirty="0">
                <a:latin typeface="Century Schoolbook" pitchFamily="18" charset="0"/>
              </a:rPr>
              <a:t>	</a:t>
            </a:r>
            <a:r>
              <a:rPr lang="en-US" sz="2000" dirty="0" smtClean="0">
                <a:latin typeface="Century Schoolbook" pitchFamily="18" charset="0"/>
              </a:rPr>
              <a:t>Attend AA meetings weekly</a:t>
            </a:r>
          </a:p>
          <a:p>
            <a:pPr>
              <a:spcAft>
                <a:spcPts val="400"/>
              </a:spcAft>
            </a:pPr>
            <a:r>
              <a:rPr lang="en-US" sz="2000" dirty="0">
                <a:latin typeface="Century Schoolbook" pitchFamily="18" charset="0"/>
              </a:rPr>
              <a:t>	</a:t>
            </a:r>
            <a:r>
              <a:rPr lang="en-US" sz="2000" dirty="0" smtClean="0">
                <a:latin typeface="Century Schoolbook" pitchFamily="18" charset="0"/>
              </a:rPr>
              <a:t>Follow up interview with Ethics Committee</a:t>
            </a:r>
            <a:endParaRPr lang="en-US" sz="2000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6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1136" y="654675"/>
            <a:ext cx="6714941" cy="533400"/>
          </a:xfrm>
        </p:spPr>
        <p:txBody>
          <a:bodyPr>
            <a:noAutofit/>
          </a:bodyPr>
          <a:lstStyle/>
          <a:p>
            <a:r>
              <a:rPr lang="en-US" sz="2200" cap="small" dirty="0" smtClean="0">
                <a:latin typeface="Century Schoolbook" pitchFamily="18" charset="0"/>
              </a:rPr>
              <a:t>North Carolina State Board of Education</a:t>
            </a:r>
            <a:endParaRPr lang="en-US" sz="2200" cap="small" dirty="0">
              <a:latin typeface="Century Schoolbook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381000" cy="309880"/>
          </a:xfrm>
        </p:spPr>
        <p:txBody>
          <a:bodyPr/>
          <a:lstStyle/>
          <a:p>
            <a:fld id="{24349D7E-E403-429C-B586-C7ECEE4E6773}" type="slidenum">
              <a:rPr lang="en-US" smtClean="0">
                <a:solidFill>
                  <a:schemeClr val="tx1"/>
                </a:solidFill>
                <a:latin typeface="Century Schoolbook" pitchFamily="18" charset="0"/>
              </a:rPr>
              <a:t>4</a:t>
            </a:fld>
            <a:endParaRPr lang="en-US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pic>
        <p:nvPicPr>
          <p:cNvPr id="1031" name="Picture 7" descr="C:\Users\ECUNNI~1\AppData\Local\Temp\BoardMediu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10" y="511284"/>
            <a:ext cx="1288923" cy="129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626808" y="6359016"/>
            <a:ext cx="7772400" cy="0"/>
          </a:xfrm>
          <a:prstGeom prst="line">
            <a:avLst/>
          </a:prstGeom>
          <a:ln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3677" y="381000"/>
            <a:ext cx="7772400" cy="0"/>
          </a:xfrm>
          <a:prstGeom prst="line">
            <a:avLst/>
          </a:prstGeom>
          <a:ln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43000" y="2667000"/>
            <a:ext cx="70893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754286"/>
            <a:ext cx="8382000" cy="504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latin typeface="Century Schoolbook"/>
                <a:cs typeface="Century Schoolbook"/>
              </a:rPr>
              <a:t>#2 High School History Teacher </a:t>
            </a:r>
            <a:endParaRPr lang="en-US" sz="1900" dirty="0" smtClean="0">
              <a:latin typeface="Century Schoolbook"/>
              <a:cs typeface="Century Schoolbook"/>
            </a:endParaRPr>
          </a:p>
          <a:p>
            <a:endParaRPr lang="en-US" sz="1900" dirty="0" smtClean="0">
              <a:latin typeface="Century Schoolbook"/>
              <a:cs typeface="Century Schoolbook"/>
            </a:endParaRPr>
          </a:p>
          <a:p>
            <a:r>
              <a:rPr lang="en-US" sz="1900" dirty="0" smtClean="0">
                <a:latin typeface="Century Schoolbook"/>
                <a:cs typeface="Century Schoolbook"/>
              </a:rPr>
              <a:t>Inappropriate &amp; romantic relationship with student</a:t>
            </a:r>
            <a:endParaRPr lang="en-US" sz="1900" dirty="0">
              <a:latin typeface="Century Schoolbook"/>
              <a:cs typeface="Century Schoolbook"/>
            </a:endParaRPr>
          </a:p>
          <a:p>
            <a:r>
              <a:rPr lang="en-US" sz="1900" dirty="0" smtClean="0">
                <a:latin typeface="Century Schoolbook"/>
                <a:cs typeface="Century Schoolbook"/>
              </a:rPr>
              <a:t>	Numerous Facebook messages exchanged</a:t>
            </a:r>
          </a:p>
          <a:p>
            <a:r>
              <a:rPr lang="en-US" sz="1900" dirty="0" smtClean="0">
                <a:latin typeface="Century Schoolbook"/>
                <a:cs typeface="Century Schoolbook"/>
              </a:rPr>
              <a:t>	Teacher told student multiple times he “loved”</a:t>
            </a:r>
            <a:r>
              <a:rPr lang="en-US" sz="1900" dirty="0">
                <a:latin typeface="Century Schoolbook"/>
                <a:cs typeface="Century Schoolbook"/>
              </a:rPr>
              <a:t> </a:t>
            </a:r>
            <a:r>
              <a:rPr lang="en-US" sz="1900" dirty="0" smtClean="0">
                <a:latin typeface="Century Schoolbook"/>
                <a:cs typeface="Century Schoolbook"/>
              </a:rPr>
              <a:t>the student 	</a:t>
            </a:r>
            <a:endParaRPr lang="en-US" sz="1900" dirty="0">
              <a:latin typeface="Century Schoolbook"/>
              <a:cs typeface="Century Schoolbook"/>
            </a:endParaRPr>
          </a:p>
          <a:p>
            <a:r>
              <a:rPr lang="en-US" sz="1900" dirty="0" smtClean="0">
                <a:latin typeface="Century Schoolbook"/>
                <a:cs typeface="Century Schoolbook"/>
              </a:rPr>
              <a:t>Ethics Committee Interview</a:t>
            </a:r>
          </a:p>
          <a:p>
            <a:r>
              <a:rPr lang="en-US" sz="1900" dirty="0" smtClean="0">
                <a:latin typeface="Century Schoolbook"/>
                <a:cs typeface="Century Schoolbook"/>
              </a:rPr>
              <a:t>	Teacher and student began communicating on Facebook </a:t>
            </a:r>
          </a:p>
          <a:p>
            <a:r>
              <a:rPr lang="en-US" sz="1900" dirty="0">
                <a:latin typeface="Century Schoolbook"/>
                <a:cs typeface="Century Schoolbook"/>
              </a:rPr>
              <a:t>	</a:t>
            </a:r>
            <a:r>
              <a:rPr lang="en-US" sz="1900" dirty="0" smtClean="0">
                <a:latin typeface="Century Schoolbook"/>
                <a:cs typeface="Century Schoolbook"/>
              </a:rPr>
              <a:t>FB messages became increasingly casual</a:t>
            </a:r>
          </a:p>
          <a:p>
            <a:r>
              <a:rPr lang="en-US" sz="1900" dirty="0" smtClean="0">
                <a:latin typeface="Century Schoolbook"/>
                <a:cs typeface="Century Schoolbook"/>
              </a:rPr>
              <a:t>	Teacher wondered if the student was attracted to him</a:t>
            </a:r>
          </a:p>
          <a:p>
            <a:r>
              <a:rPr lang="en-US" sz="1900" dirty="0" smtClean="0">
                <a:latin typeface="Century Schoolbook"/>
                <a:cs typeface="Century Schoolbook"/>
              </a:rPr>
              <a:t>	Teacher admitted </a:t>
            </a:r>
            <a:r>
              <a:rPr lang="en-US" sz="1900" dirty="0">
                <a:latin typeface="Century Schoolbook"/>
                <a:cs typeface="Century Schoolbook"/>
              </a:rPr>
              <a:t>he </a:t>
            </a:r>
            <a:r>
              <a:rPr lang="en-US" sz="1900" dirty="0" smtClean="0">
                <a:latin typeface="Century Schoolbook"/>
                <a:cs typeface="Century Schoolbook"/>
              </a:rPr>
              <a:t>used the relationship with the student 	to 		validate his own self-esteem</a:t>
            </a:r>
          </a:p>
          <a:p>
            <a:r>
              <a:rPr lang="en-US" sz="1900" dirty="0" smtClean="0">
                <a:latin typeface="Century Schoolbook"/>
                <a:cs typeface="Century Schoolbook"/>
              </a:rPr>
              <a:t>	Teacher admitted to losing his own sense of professional 			boundaries by encouraging a romantic relationship.</a:t>
            </a:r>
          </a:p>
          <a:p>
            <a:endParaRPr lang="en-US" sz="1900" dirty="0" smtClean="0">
              <a:latin typeface="Century Schoolbook"/>
              <a:cs typeface="Century Schoolbook"/>
            </a:endParaRPr>
          </a:p>
          <a:p>
            <a:pPr algn="r"/>
            <a:r>
              <a:rPr lang="en-US" sz="1900" dirty="0" smtClean="0">
                <a:latin typeface="Century Schoolbook"/>
                <a:cs typeface="Century Schoolbook"/>
              </a:rPr>
              <a:t>TEACHING LICENSE REVOKED</a:t>
            </a:r>
          </a:p>
          <a:p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849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1136" y="654675"/>
            <a:ext cx="6714941" cy="533400"/>
          </a:xfrm>
        </p:spPr>
        <p:txBody>
          <a:bodyPr>
            <a:noAutofit/>
          </a:bodyPr>
          <a:lstStyle/>
          <a:p>
            <a:r>
              <a:rPr lang="en-US" sz="2200" cap="small" dirty="0" smtClean="0">
                <a:latin typeface="Century Schoolbook" pitchFamily="18" charset="0"/>
              </a:rPr>
              <a:t>North Carolina State Board of Education</a:t>
            </a:r>
            <a:endParaRPr lang="en-US" sz="2200" cap="small" dirty="0">
              <a:latin typeface="Century Schoolbook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381000" cy="309880"/>
          </a:xfrm>
        </p:spPr>
        <p:txBody>
          <a:bodyPr/>
          <a:lstStyle/>
          <a:p>
            <a:fld id="{24349D7E-E403-429C-B586-C7ECEE4E6773}" type="slidenum">
              <a:rPr lang="en-US" smtClean="0">
                <a:solidFill>
                  <a:schemeClr val="tx1"/>
                </a:solidFill>
                <a:latin typeface="Century Schoolbook" pitchFamily="18" charset="0"/>
              </a:rPr>
              <a:t>5</a:t>
            </a:fld>
            <a:endParaRPr lang="en-US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pic>
        <p:nvPicPr>
          <p:cNvPr id="1031" name="Picture 7" descr="C:\Users\ECUNNI~1\AppData\Local\Temp\BoardMediu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10" y="511284"/>
            <a:ext cx="1288923" cy="129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626808" y="6359016"/>
            <a:ext cx="7772400" cy="0"/>
          </a:xfrm>
          <a:prstGeom prst="line">
            <a:avLst/>
          </a:prstGeom>
          <a:ln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3677" y="381000"/>
            <a:ext cx="7772400" cy="0"/>
          </a:xfrm>
          <a:prstGeom prst="line">
            <a:avLst/>
          </a:prstGeom>
          <a:ln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1905000"/>
            <a:ext cx="8305800" cy="5273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000" b="1" dirty="0" smtClean="0">
                <a:latin typeface="Century Schoolbook" pitchFamily="18" charset="0"/>
              </a:rPr>
              <a:t>#3 High School Special Education Teacher</a:t>
            </a:r>
          </a:p>
          <a:p>
            <a:pPr>
              <a:spcAft>
                <a:spcPts val="400"/>
              </a:spcAft>
            </a:pPr>
            <a:endParaRPr lang="en-US" sz="2000" dirty="0">
              <a:latin typeface="Century Schoolbook" pitchFamily="18" charset="0"/>
            </a:endParaRPr>
          </a:p>
          <a:p>
            <a:pPr>
              <a:spcAft>
                <a:spcPts val="400"/>
              </a:spcAft>
            </a:pPr>
            <a:r>
              <a:rPr lang="en-US" sz="2000" dirty="0" smtClean="0">
                <a:latin typeface="Century Schoolbook" pitchFamily="18" charset="0"/>
              </a:rPr>
              <a:t>Students reported to the district that teacher and student “had been drinking in a local bar together” and “hooked up”</a:t>
            </a:r>
          </a:p>
          <a:p>
            <a:pPr>
              <a:spcAft>
                <a:spcPts val="400"/>
              </a:spcAft>
            </a:pPr>
            <a:endParaRPr lang="en-US" sz="2000" dirty="0" smtClean="0">
              <a:latin typeface="Century Schoolbook" pitchFamily="18" charset="0"/>
            </a:endParaRPr>
          </a:p>
          <a:p>
            <a:pPr>
              <a:spcAft>
                <a:spcPts val="400"/>
              </a:spcAft>
            </a:pPr>
            <a:r>
              <a:rPr lang="en-US" sz="2000" dirty="0" smtClean="0">
                <a:latin typeface="Century Schoolbook" pitchFamily="18" charset="0"/>
              </a:rPr>
              <a:t>Teacher initially denied anything inappropriate occurred </a:t>
            </a:r>
          </a:p>
          <a:p>
            <a:pPr>
              <a:spcAft>
                <a:spcPts val="400"/>
              </a:spcAft>
            </a:pPr>
            <a:r>
              <a:rPr lang="en-US" sz="2000" dirty="0" smtClean="0">
                <a:latin typeface="Century Schoolbook" pitchFamily="18" charset="0"/>
              </a:rPr>
              <a:t>Later admitted to having accepted a drink from the student who purchased it with her fake ID</a:t>
            </a:r>
          </a:p>
          <a:p>
            <a:pPr>
              <a:spcAft>
                <a:spcPts val="400"/>
              </a:spcAft>
            </a:pPr>
            <a:endParaRPr lang="en-US" sz="2000" dirty="0">
              <a:latin typeface="Century Schoolbook" pitchFamily="18" charset="0"/>
            </a:endParaRPr>
          </a:p>
          <a:p>
            <a:pPr>
              <a:spcAft>
                <a:spcPts val="400"/>
              </a:spcAft>
            </a:pPr>
            <a:r>
              <a:rPr lang="en-US" sz="2000" dirty="0" smtClean="0">
                <a:latin typeface="Century Schoolbook" pitchFamily="18" charset="0"/>
              </a:rPr>
              <a:t>Refused to tell what happened when they left the bar together in a cab</a:t>
            </a:r>
          </a:p>
          <a:p>
            <a:pPr>
              <a:spcAft>
                <a:spcPts val="400"/>
              </a:spcAft>
            </a:pPr>
            <a:endParaRPr lang="en-US" sz="2000" dirty="0" smtClean="0">
              <a:latin typeface="Century Schoolbook" pitchFamily="18" charset="0"/>
            </a:endParaRPr>
          </a:p>
          <a:p>
            <a:pPr algn="r">
              <a:spcAft>
                <a:spcPts val="400"/>
              </a:spcAft>
            </a:pPr>
            <a:r>
              <a:rPr lang="en-US" sz="2000" dirty="0" smtClean="0">
                <a:latin typeface="Century Schoolbook" pitchFamily="18" charset="0"/>
              </a:rPr>
              <a:t>TEACHING LICENSE REVOKED</a:t>
            </a:r>
            <a:endParaRPr lang="en-US" sz="2000" dirty="0">
              <a:latin typeface="Century Schoolbook" pitchFamily="18" charset="0"/>
            </a:endParaRPr>
          </a:p>
          <a:p>
            <a:pPr>
              <a:spcAft>
                <a:spcPts val="400"/>
              </a:spcAft>
            </a:pPr>
            <a:endParaRPr lang="en-US" sz="2000" dirty="0">
              <a:latin typeface="Century Schoolbook" pitchFamily="18" charset="0"/>
            </a:endParaRPr>
          </a:p>
          <a:p>
            <a:pPr>
              <a:spcAft>
                <a:spcPts val="400"/>
              </a:spcAft>
            </a:pPr>
            <a:endParaRPr lang="en-US" sz="2000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41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1136" y="654675"/>
            <a:ext cx="6714941" cy="533400"/>
          </a:xfrm>
        </p:spPr>
        <p:txBody>
          <a:bodyPr>
            <a:noAutofit/>
          </a:bodyPr>
          <a:lstStyle/>
          <a:p>
            <a:r>
              <a:rPr lang="en-US" sz="2200" cap="small" dirty="0" smtClean="0">
                <a:latin typeface="Century Schoolbook" pitchFamily="18" charset="0"/>
              </a:rPr>
              <a:t>North Carolina State Board of Education</a:t>
            </a:r>
            <a:endParaRPr lang="en-US" sz="2200" cap="small" dirty="0">
              <a:latin typeface="Century Schoolbook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381000" cy="309880"/>
          </a:xfrm>
        </p:spPr>
        <p:txBody>
          <a:bodyPr/>
          <a:lstStyle/>
          <a:p>
            <a:fld id="{24349D7E-E403-429C-B586-C7ECEE4E6773}" type="slidenum">
              <a:rPr lang="en-US" smtClean="0">
                <a:solidFill>
                  <a:schemeClr val="tx1"/>
                </a:solidFill>
                <a:latin typeface="Century Schoolbook" pitchFamily="18" charset="0"/>
              </a:rPr>
              <a:t>6</a:t>
            </a:fld>
            <a:endParaRPr lang="en-US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pic>
        <p:nvPicPr>
          <p:cNvPr id="1031" name="Picture 7" descr="C:\Users\ECUNNI~1\AppData\Local\Temp\BoardMediu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10" y="511284"/>
            <a:ext cx="1288923" cy="129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626808" y="6359016"/>
            <a:ext cx="7772400" cy="0"/>
          </a:xfrm>
          <a:prstGeom prst="line">
            <a:avLst/>
          </a:prstGeom>
          <a:ln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3677" y="381000"/>
            <a:ext cx="7772400" cy="0"/>
          </a:xfrm>
          <a:prstGeom prst="line">
            <a:avLst/>
          </a:prstGeom>
          <a:ln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5800" y="1981200"/>
            <a:ext cx="7772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000" b="1" dirty="0" smtClean="0">
                <a:latin typeface="Century Schoolbook" pitchFamily="18" charset="0"/>
              </a:rPr>
              <a:t>#4 High School Math Teacher</a:t>
            </a:r>
          </a:p>
          <a:p>
            <a:pPr>
              <a:spcAft>
                <a:spcPts val="400"/>
              </a:spcAft>
            </a:pPr>
            <a:endParaRPr lang="en-US" sz="2000" dirty="0">
              <a:latin typeface="Century Schoolbook" pitchFamily="18" charset="0"/>
            </a:endParaRPr>
          </a:p>
          <a:p>
            <a:pPr>
              <a:spcAft>
                <a:spcPts val="400"/>
              </a:spcAft>
            </a:pPr>
            <a:r>
              <a:rPr lang="en-US" sz="2000" dirty="0" smtClean="0">
                <a:latin typeface="Century Schoolbook" pitchFamily="18" charset="0"/>
              </a:rPr>
              <a:t>NC employed to teach for 2015-16 school year</a:t>
            </a:r>
            <a:endParaRPr lang="en-US" sz="2000" dirty="0">
              <a:latin typeface="Century Schoolbook" pitchFamily="18" charset="0"/>
            </a:endParaRPr>
          </a:p>
          <a:p>
            <a:pPr>
              <a:spcAft>
                <a:spcPts val="400"/>
              </a:spcAft>
            </a:pPr>
            <a:r>
              <a:rPr lang="en-US" sz="2000" dirty="0" smtClean="0">
                <a:latin typeface="Century Schoolbook" pitchFamily="18" charset="0"/>
              </a:rPr>
              <a:t>GA license voluntarily surrendered (October 2015):</a:t>
            </a:r>
          </a:p>
          <a:p>
            <a:pPr>
              <a:spcAft>
                <a:spcPts val="400"/>
              </a:spcAft>
            </a:pPr>
            <a:r>
              <a:rPr lang="en-US" sz="2000" dirty="0">
                <a:latin typeface="Century Schoolbook" pitchFamily="18" charset="0"/>
              </a:rPr>
              <a:t>	</a:t>
            </a:r>
            <a:r>
              <a:rPr lang="en-US" sz="2000" dirty="0" smtClean="0">
                <a:latin typeface="Century Schoolbook" pitchFamily="18" charset="0"/>
              </a:rPr>
              <a:t>Sending sexually explicit texts and naked photos to 	student</a:t>
            </a:r>
          </a:p>
          <a:p>
            <a:pPr>
              <a:spcAft>
                <a:spcPts val="400"/>
              </a:spcAft>
            </a:pPr>
            <a:r>
              <a:rPr lang="en-US" sz="2000" dirty="0">
                <a:latin typeface="Century Schoolbook" pitchFamily="18" charset="0"/>
              </a:rPr>
              <a:t>	</a:t>
            </a:r>
            <a:r>
              <a:rPr lang="en-US" sz="2000" dirty="0" smtClean="0">
                <a:latin typeface="Century Schoolbook" pitchFamily="18" charset="0"/>
              </a:rPr>
              <a:t>Physical assaults against two students causing 	injuries </a:t>
            </a:r>
          </a:p>
          <a:p>
            <a:pPr>
              <a:spcAft>
                <a:spcPts val="400"/>
              </a:spcAft>
            </a:pPr>
            <a:r>
              <a:rPr lang="en-US" sz="2000" dirty="0" smtClean="0">
                <a:latin typeface="Century Schoolbook" pitchFamily="18" charset="0"/>
              </a:rPr>
              <a:t>SC license surrendered (November 2015)</a:t>
            </a:r>
          </a:p>
          <a:p>
            <a:pPr>
              <a:spcAft>
                <a:spcPts val="400"/>
              </a:spcAft>
            </a:pPr>
            <a:endParaRPr lang="en-US" sz="2000" dirty="0" smtClean="0">
              <a:latin typeface="Century Schoolbook" pitchFamily="18" charset="0"/>
            </a:endParaRPr>
          </a:p>
          <a:p>
            <a:pPr algn="r">
              <a:spcAft>
                <a:spcPts val="400"/>
              </a:spcAft>
            </a:pPr>
            <a:r>
              <a:rPr lang="en-US" sz="2000" dirty="0" smtClean="0">
                <a:latin typeface="Century Schoolbook" pitchFamily="18" charset="0"/>
              </a:rPr>
              <a:t>NC TEACHING LICENSE REVOCATION PENDING</a:t>
            </a:r>
          </a:p>
          <a:p>
            <a:pPr>
              <a:spcAft>
                <a:spcPts val="400"/>
              </a:spcAft>
            </a:pPr>
            <a:r>
              <a:rPr lang="en-US" sz="2000" dirty="0">
                <a:latin typeface="Century Schoolbook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7950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1136" y="654675"/>
            <a:ext cx="6714941" cy="533400"/>
          </a:xfrm>
        </p:spPr>
        <p:txBody>
          <a:bodyPr>
            <a:noAutofit/>
          </a:bodyPr>
          <a:lstStyle/>
          <a:p>
            <a:r>
              <a:rPr lang="en-US" sz="2200" cap="small" dirty="0" smtClean="0">
                <a:latin typeface="Century Schoolbook" pitchFamily="18" charset="0"/>
              </a:rPr>
              <a:t>North Carolina State Board of Education</a:t>
            </a:r>
            <a:endParaRPr lang="en-US" sz="2200" cap="small" dirty="0">
              <a:latin typeface="Century Schoolbook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381000" cy="309880"/>
          </a:xfrm>
        </p:spPr>
        <p:txBody>
          <a:bodyPr/>
          <a:lstStyle/>
          <a:p>
            <a:fld id="{24349D7E-E403-429C-B586-C7ECEE4E6773}" type="slidenum">
              <a:rPr lang="en-US" smtClean="0">
                <a:solidFill>
                  <a:schemeClr val="tx1"/>
                </a:solidFill>
                <a:latin typeface="Century Schoolbook" pitchFamily="18" charset="0"/>
              </a:rPr>
              <a:t>7</a:t>
            </a:fld>
            <a:endParaRPr lang="en-US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pic>
        <p:nvPicPr>
          <p:cNvPr id="1031" name="Picture 7" descr="C:\Users\ECUNNI~1\AppData\Local\Temp\BoardMedi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10" y="511284"/>
            <a:ext cx="1288923" cy="129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626808" y="6359016"/>
            <a:ext cx="7772400" cy="0"/>
          </a:xfrm>
          <a:prstGeom prst="line">
            <a:avLst/>
          </a:prstGeom>
          <a:ln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3677" y="381000"/>
            <a:ext cx="7772400" cy="0"/>
          </a:xfrm>
          <a:prstGeom prst="line">
            <a:avLst/>
          </a:prstGeom>
          <a:ln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1905000"/>
            <a:ext cx="7239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000" dirty="0" smtClean="0">
                <a:latin typeface="Century Schoolbook" pitchFamily="18" charset="0"/>
              </a:rPr>
              <a:t>2016 National and Local Media Reports:</a:t>
            </a:r>
            <a:br>
              <a:rPr lang="en-US" sz="2000" dirty="0" smtClean="0">
                <a:latin typeface="Century Schoolbook" pitchFamily="18" charset="0"/>
              </a:rPr>
            </a:br>
            <a:endParaRPr lang="en-US" sz="2000" dirty="0">
              <a:latin typeface="Century Schoolbook" pitchFamily="18" charset="0"/>
            </a:endParaRPr>
          </a:p>
          <a:p>
            <a:r>
              <a:rPr lang="en-US" sz="2000" i="1" dirty="0" smtClean="0">
                <a:latin typeface="Century Schoolbook"/>
                <a:cs typeface="Century Schoolbook"/>
              </a:rPr>
              <a:t>USA </a:t>
            </a:r>
            <a:r>
              <a:rPr lang="en-US" sz="2000" i="1" dirty="0">
                <a:latin typeface="Century Schoolbook"/>
                <a:cs typeface="Century Schoolbook"/>
              </a:rPr>
              <a:t>Today Article</a:t>
            </a:r>
            <a:r>
              <a:rPr lang="en-US" sz="2000" dirty="0">
                <a:latin typeface="Century Schoolbook"/>
                <a:cs typeface="Century Schoolbook"/>
              </a:rPr>
              <a:t> February 14, 2016 </a:t>
            </a:r>
          </a:p>
          <a:p>
            <a:r>
              <a:rPr lang="en-US" sz="1200" dirty="0" smtClean="0">
                <a:latin typeface="Century Schoolbook"/>
                <a:cs typeface="Century Schoolbook"/>
                <a:hlinkClick r:id="rId3"/>
              </a:rPr>
              <a:t>http</a:t>
            </a:r>
            <a:r>
              <a:rPr lang="en-US" sz="1200" dirty="0">
                <a:latin typeface="Century Schoolbook"/>
                <a:cs typeface="Century Schoolbook"/>
                <a:hlinkClick r:id="rId3"/>
              </a:rPr>
              <a:t>://www.usatoday.com/story/opinion/2016/02/22/teachers-background-checks-misconduct-editorials-debates/80582188</a:t>
            </a:r>
            <a:r>
              <a:rPr lang="en-US" sz="1200" dirty="0" smtClean="0">
                <a:latin typeface="Century Schoolbook"/>
                <a:cs typeface="Century Schoolbook"/>
                <a:hlinkClick r:id="rId3"/>
              </a:rPr>
              <a:t>/</a:t>
            </a:r>
            <a:endParaRPr lang="en-US" sz="1200" dirty="0">
              <a:latin typeface="Century Schoolbook"/>
              <a:cs typeface="Century Schoolbook"/>
            </a:endParaRPr>
          </a:p>
          <a:p>
            <a:endParaRPr lang="en-US" sz="2000" i="1" dirty="0" smtClean="0">
              <a:latin typeface="Century Schoolbook"/>
              <a:cs typeface="Century Schoolbook"/>
            </a:endParaRPr>
          </a:p>
          <a:p>
            <a:r>
              <a:rPr lang="en-US" sz="2000" i="1" dirty="0" smtClean="0">
                <a:latin typeface="Century Schoolbook"/>
                <a:cs typeface="Century Schoolbook"/>
              </a:rPr>
              <a:t>Asheville-Citizen </a:t>
            </a:r>
            <a:r>
              <a:rPr lang="en-US" sz="2000" i="1" dirty="0">
                <a:latin typeface="Century Schoolbook"/>
                <a:cs typeface="Century Schoolbook"/>
              </a:rPr>
              <a:t>Times</a:t>
            </a:r>
            <a:r>
              <a:rPr lang="en-US" sz="2000" dirty="0">
                <a:latin typeface="Century Schoolbook"/>
                <a:cs typeface="Century Schoolbook"/>
              </a:rPr>
              <a:t> </a:t>
            </a:r>
            <a:r>
              <a:rPr lang="en-US" sz="1200" dirty="0" smtClean="0">
                <a:latin typeface="Century Schoolbook"/>
                <a:cs typeface="Century Schoolbook"/>
                <a:hlinkClick r:id="rId4"/>
              </a:rPr>
              <a:t>http</a:t>
            </a:r>
            <a:r>
              <a:rPr lang="en-US" sz="1200" dirty="0">
                <a:latin typeface="Century Schoolbook"/>
                <a:cs typeface="Century Schoolbook"/>
                <a:hlinkClick r:id="rId4"/>
              </a:rPr>
              <a:t>://www.usatoday.com/story/news/2016/02/13/nc-gets-an-f-on-spotting-problem-teachers/80292170</a:t>
            </a:r>
            <a:r>
              <a:rPr lang="en-US" sz="1200" dirty="0" smtClean="0">
                <a:latin typeface="Century Schoolbook"/>
                <a:cs typeface="Century Schoolbook"/>
                <a:hlinkClick r:id="rId4"/>
              </a:rPr>
              <a:t>/</a:t>
            </a:r>
            <a:endParaRPr lang="en-US" sz="2000" dirty="0">
              <a:latin typeface="Century Schoolbook"/>
              <a:cs typeface="Century Schoolbook"/>
            </a:endParaRPr>
          </a:p>
          <a:p>
            <a:endParaRPr lang="en-US" sz="2000" dirty="0">
              <a:latin typeface="Century Schoolbook"/>
              <a:cs typeface="Century Schoolbook"/>
            </a:endParaRPr>
          </a:p>
          <a:p>
            <a:r>
              <a:rPr lang="en-US" sz="2000" i="1" dirty="0" smtClean="0">
                <a:latin typeface="Century Schoolbook"/>
                <a:cs typeface="Century Schoolbook"/>
              </a:rPr>
              <a:t>Charlotte </a:t>
            </a:r>
            <a:r>
              <a:rPr lang="en-US" sz="2000" i="1" dirty="0">
                <a:latin typeface="Century Schoolbook"/>
                <a:cs typeface="Century Schoolbook"/>
              </a:rPr>
              <a:t>NBC Affiliate</a:t>
            </a:r>
            <a:r>
              <a:rPr lang="en-US" sz="2000" dirty="0">
                <a:latin typeface="Century Schoolbook"/>
                <a:cs typeface="Century Schoolbook"/>
              </a:rPr>
              <a:t> Follow up Stories </a:t>
            </a:r>
          </a:p>
          <a:p>
            <a:r>
              <a:rPr lang="en-US" sz="1200" dirty="0" smtClean="0">
                <a:latin typeface="Century Schoolbook"/>
                <a:cs typeface="Century Schoolbook"/>
                <a:hlinkClick r:id="rId5"/>
              </a:rPr>
              <a:t>http</a:t>
            </a:r>
            <a:r>
              <a:rPr lang="en-US" sz="1200" dirty="0">
                <a:latin typeface="Century Schoolbook"/>
                <a:cs typeface="Century Schoolbook"/>
                <a:hlinkClick r:id="rId5"/>
              </a:rPr>
              <a:t>://www.wcnc.com/news/local/cms-teacher-may-lose-license-after-wcnc-investigation/</a:t>
            </a:r>
            <a:r>
              <a:rPr lang="en-US" sz="1200" dirty="0" smtClean="0">
                <a:latin typeface="Century Schoolbook"/>
                <a:cs typeface="Century Schoolbook"/>
                <a:hlinkClick r:id="rId5"/>
              </a:rPr>
              <a:t>95012830</a:t>
            </a:r>
            <a:endParaRPr lang="en-US" sz="1200" dirty="0" smtClean="0">
              <a:latin typeface="Century Schoolbook"/>
              <a:cs typeface="Century Schoolbook"/>
            </a:endParaRPr>
          </a:p>
          <a:p>
            <a:pPr>
              <a:spcAft>
                <a:spcPts val="400"/>
              </a:spcAft>
            </a:pPr>
            <a:endParaRPr lang="en-US" sz="2000" i="1" dirty="0" smtClean="0">
              <a:latin typeface="Century Schoolbook"/>
              <a:cs typeface="Century Schoolbook"/>
            </a:endParaRPr>
          </a:p>
          <a:p>
            <a:pPr>
              <a:spcAft>
                <a:spcPts val="400"/>
              </a:spcAft>
            </a:pPr>
            <a:endParaRPr lang="en-US" sz="2000" i="1" dirty="0">
              <a:latin typeface="Century Schoolbook" pitchFamily="18" charset="0"/>
            </a:endParaRPr>
          </a:p>
          <a:p>
            <a:pPr>
              <a:spcAft>
                <a:spcPts val="400"/>
              </a:spcAft>
            </a:pPr>
            <a:endParaRPr lang="en-US" sz="2000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64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1136" y="654675"/>
            <a:ext cx="6714941" cy="533400"/>
          </a:xfrm>
        </p:spPr>
        <p:txBody>
          <a:bodyPr>
            <a:noAutofit/>
          </a:bodyPr>
          <a:lstStyle/>
          <a:p>
            <a:r>
              <a:rPr lang="en-US" sz="2200" cap="small" dirty="0" smtClean="0">
                <a:latin typeface="Century Schoolbook" pitchFamily="18" charset="0"/>
              </a:rPr>
              <a:t>North Carolina State Board of Education</a:t>
            </a:r>
            <a:endParaRPr lang="en-US" sz="2200" cap="small" dirty="0">
              <a:latin typeface="Century Schoolbook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381000" cy="309880"/>
          </a:xfrm>
        </p:spPr>
        <p:txBody>
          <a:bodyPr/>
          <a:lstStyle/>
          <a:p>
            <a:fld id="{24349D7E-E403-429C-B586-C7ECEE4E6773}" type="slidenum">
              <a:rPr lang="en-US" smtClean="0">
                <a:solidFill>
                  <a:schemeClr val="tx1"/>
                </a:solidFill>
                <a:latin typeface="Century Schoolbook" pitchFamily="18" charset="0"/>
              </a:rPr>
              <a:t>8</a:t>
            </a:fld>
            <a:endParaRPr lang="en-US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pic>
        <p:nvPicPr>
          <p:cNvPr id="1031" name="Picture 7" descr="C:\Users\ECUNNI~1\AppData\Local\Temp\BoardMedi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10" y="511284"/>
            <a:ext cx="1288923" cy="129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626808" y="6359016"/>
            <a:ext cx="7772400" cy="0"/>
          </a:xfrm>
          <a:prstGeom prst="line">
            <a:avLst/>
          </a:prstGeom>
          <a:ln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3677" y="381000"/>
            <a:ext cx="7772400" cy="0"/>
          </a:xfrm>
          <a:prstGeom prst="line">
            <a:avLst/>
          </a:prstGeom>
          <a:ln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3400" y="2712110"/>
            <a:ext cx="746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entury Schoolbook"/>
              <a:cs typeface="Century Schoolbook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222500"/>
            <a:ext cx="7772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000" dirty="0" smtClean="0">
                <a:latin typeface="Century Schoolbook" pitchFamily="18" charset="0"/>
              </a:rPr>
              <a:t>Major Concerns in NC</a:t>
            </a:r>
          </a:p>
          <a:p>
            <a:pPr>
              <a:spcAft>
                <a:spcPts val="400"/>
              </a:spcAft>
            </a:pPr>
            <a:r>
              <a:rPr lang="en-US" sz="2000" i="1" dirty="0" smtClean="0">
                <a:latin typeface="Century Schoolbook" pitchFamily="18" charset="0"/>
              </a:rPr>
              <a:t>No </a:t>
            </a:r>
            <a:r>
              <a:rPr lang="en-US" sz="2000" i="1" dirty="0">
                <a:latin typeface="Century Schoolbook" pitchFamily="18" charset="0"/>
              </a:rPr>
              <a:t>Criminal Background Check </a:t>
            </a:r>
            <a:r>
              <a:rPr lang="en-US" sz="2000" i="1" dirty="0" smtClean="0">
                <a:latin typeface="Century Schoolbook" pitchFamily="18" charset="0"/>
              </a:rPr>
              <a:t>Before NC Issues </a:t>
            </a:r>
            <a:r>
              <a:rPr lang="en-US" sz="2000" i="1" dirty="0">
                <a:latin typeface="Century Schoolbook" pitchFamily="18" charset="0"/>
              </a:rPr>
              <a:t>Licenses</a:t>
            </a:r>
          </a:p>
          <a:p>
            <a:pPr>
              <a:spcAft>
                <a:spcPts val="400"/>
              </a:spcAft>
            </a:pPr>
            <a:r>
              <a:rPr lang="en-US" sz="2000" i="1" dirty="0">
                <a:latin typeface="Century Schoolbook" pitchFamily="18" charset="0"/>
              </a:rPr>
              <a:t>Local </a:t>
            </a:r>
            <a:r>
              <a:rPr lang="en-US" sz="2000" i="1" dirty="0" smtClean="0">
                <a:latin typeface="Century Schoolbook" pitchFamily="18" charset="0"/>
              </a:rPr>
              <a:t>criminal background check policies </a:t>
            </a:r>
            <a:r>
              <a:rPr lang="en-US" sz="2000" i="1" dirty="0">
                <a:latin typeface="Century Schoolbook" pitchFamily="18" charset="0"/>
              </a:rPr>
              <a:t>vary from LEA to LEA</a:t>
            </a:r>
          </a:p>
          <a:p>
            <a:pPr>
              <a:spcAft>
                <a:spcPts val="400"/>
              </a:spcAft>
            </a:pPr>
            <a:r>
              <a:rPr lang="en-US" sz="2000" i="1" dirty="0">
                <a:latin typeface="Century Schoolbook" pitchFamily="18" charset="0"/>
              </a:rPr>
              <a:t>NASDTEC 	</a:t>
            </a:r>
          </a:p>
          <a:p>
            <a:pPr>
              <a:spcAft>
                <a:spcPts val="400"/>
              </a:spcAft>
            </a:pPr>
            <a:endParaRPr lang="en-US" sz="2000" dirty="0">
              <a:latin typeface="Century Schoolbook" pitchFamily="18" charset="0"/>
            </a:endParaRPr>
          </a:p>
          <a:p>
            <a:pPr>
              <a:spcAft>
                <a:spcPts val="400"/>
              </a:spcAft>
            </a:pPr>
            <a:r>
              <a:rPr lang="en-US" sz="2000" dirty="0" smtClean="0">
                <a:latin typeface="Century Schoolbook" pitchFamily="18" charset="0"/>
              </a:rPr>
              <a:t>Changes Proposed to NC State Board of Education</a:t>
            </a:r>
          </a:p>
          <a:p>
            <a:pPr>
              <a:spcAft>
                <a:spcPts val="400"/>
              </a:spcAft>
            </a:pPr>
            <a:r>
              <a:rPr lang="en-US" sz="2000" i="1" dirty="0" smtClean="0">
                <a:latin typeface="Century Schoolbook" pitchFamily="18" charset="0"/>
              </a:rPr>
              <a:t>Task Force Report – 17 Recommendations</a:t>
            </a:r>
          </a:p>
          <a:p>
            <a:pPr>
              <a:spcAft>
                <a:spcPts val="400"/>
              </a:spcAft>
            </a:pPr>
            <a:r>
              <a:rPr lang="en-US" sz="2000" i="1" dirty="0" smtClean="0">
                <a:latin typeface="Century Schoolbook" pitchFamily="18" charset="0"/>
              </a:rPr>
              <a:t>Legislative and Policy Changes</a:t>
            </a:r>
          </a:p>
          <a:p>
            <a:pPr>
              <a:spcAft>
                <a:spcPts val="400"/>
              </a:spcAft>
            </a:pPr>
            <a:r>
              <a:rPr lang="en-US" sz="2000" i="1" dirty="0" smtClean="0">
                <a:latin typeface="Century Schoolbook" pitchFamily="18" charset="0"/>
              </a:rPr>
              <a:t>Additional Application Questions</a:t>
            </a:r>
          </a:p>
          <a:p>
            <a:pPr>
              <a:spcAft>
                <a:spcPts val="400"/>
              </a:spcAft>
            </a:pPr>
            <a:r>
              <a:rPr lang="en-US" dirty="0">
                <a:latin typeface="Century Schoolbook" pitchFamily="18" charset="0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73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1136" y="654675"/>
            <a:ext cx="6714941" cy="533400"/>
          </a:xfrm>
        </p:spPr>
        <p:txBody>
          <a:bodyPr>
            <a:noAutofit/>
          </a:bodyPr>
          <a:lstStyle/>
          <a:p>
            <a:r>
              <a:rPr lang="en-US" sz="2200" cap="small" dirty="0" smtClean="0">
                <a:latin typeface="Century Schoolbook" pitchFamily="18" charset="0"/>
              </a:rPr>
              <a:t>North Carolina State Board of Education</a:t>
            </a:r>
            <a:endParaRPr lang="en-US" sz="2200" cap="small" dirty="0">
              <a:latin typeface="Century Schoolbook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381000" cy="309880"/>
          </a:xfrm>
        </p:spPr>
        <p:txBody>
          <a:bodyPr/>
          <a:lstStyle/>
          <a:p>
            <a:fld id="{24349D7E-E403-429C-B586-C7ECEE4E6773}" type="slidenum">
              <a:rPr lang="en-US" smtClean="0">
                <a:solidFill>
                  <a:schemeClr val="tx1"/>
                </a:solidFill>
                <a:latin typeface="Century Schoolbook" pitchFamily="18" charset="0"/>
              </a:rPr>
              <a:t>9</a:t>
            </a:fld>
            <a:endParaRPr lang="en-US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pic>
        <p:nvPicPr>
          <p:cNvPr id="1031" name="Picture 7" descr="C:\Users\ECUNNI~1\AppData\Local\Temp\BoardMediu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10" y="511284"/>
            <a:ext cx="1288923" cy="129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626808" y="6359016"/>
            <a:ext cx="7772400" cy="0"/>
          </a:xfrm>
          <a:prstGeom prst="line">
            <a:avLst/>
          </a:prstGeom>
          <a:ln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3677" y="381000"/>
            <a:ext cx="7772400" cy="0"/>
          </a:xfrm>
          <a:prstGeom prst="line">
            <a:avLst/>
          </a:prstGeom>
          <a:ln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85800" y="2209800"/>
            <a:ext cx="7772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entury Schoolbook"/>
                <a:cs typeface="Century Schoolbook"/>
              </a:rPr>
              <a:t>National Association of State Directors of Teacher &amp; Educator Certification (NASDTEC)</a:t>
            </a:r>
          </a:p>
          <a:p>
            <a:r>
              <a:rPr lang="en-US" sz="2000" dirty="0" smtClean="0">
                <a:latin typeface="Century Schoolbook"/>
                <a:cs typeface="Century Schoolbook"/>
              </a:rPr>
              <a:t>	District Membership and Clearinghouse Access </a:t>
            </a:r>
          </a:p>
          <a:p>
            <a:r>
              <a:rPr lang="en-US" sz="2000" dirty="0">
                <a:latin typeface="Century Schoolbook"/>
                <a:cs typeface="Century Schoolbook"/>
              </a:rPr>
              <a:t>	</a:t>
            </a:r>
            <a:r>
              <a:rPr lang="en-US" sz="2000" dirty="0" smtClean="0">
                <a:latin typeface="Century Schoolbook"/>
                <a:cs typeface="Century Schoolbook"/>
              </a:rPr>
              <a:t>2016 Pilot Program</a:t>
            </a:r>
          </a:p>
          <a:p>
            <a:r>
              <a:rPr lang="en-US" sz="2000" dirty="0" smtClean="0">
                <a:latin typeface="Century Schoolbook"/>
                <a:cs typeface="Century Schoolbook"/>
              </a:rPr>
              <a:t>	</a:t>
            </a:r>
            <a:endParaRPr lang="en-US" sz="2000" dirty="0">
              <a:latin typeface="Century Schoolbook"/>
              <a:cs typeface="Century Schoolbook"/>
            </a:endParaRPr>
          </a:p>
          <a:p>
            <a:endParaRPr lang="en-US" sz="2000" dirty="0" smtClean="0">
              <a:latin typeface="Century Schoolbook"/>
              <a:cs typeface="Century Schoolbook"/>
            </a:endParaRPr>
          </a:p>
          <a:p>
            <a:r>
              <a:rPr lang="en-US" sz="2000" dirty="0" smtClean="0">
                <a:latin typeface="Century Schoolbook"/>
                <a:cs typeface="Century Schoolbook"/>
              </a:rPr>
              <a:t>Criminal Background Checks Prior to Issuing a License</a:t>
            </a:r>
          </a:p>
          <a:p>
            <a:r>
              <a:rPr lang="en-US" sz="2000" dirty="0">
                <a:latin typeface="Century Schoolbook"/>
                <a:cs typeface="Century Schoolbook"/>
              </a:rPr>
              <a:t>	</a:t>
            </a:r>
            <a:r>
              <a:rPr lang="en-US" sz="2000" dirty="0" smtClean="0">
                <a:latin typeface="Century Schoolbook"/>
                <a:cs typeface="Century Schoolbook"/>
              </a:rPr>
              <a:t>Fingerprinting</a:t>
            </a:r>
          </a:p>
          <a:p>
            <a:r>
              <a:rPr lang="en-US" sz="2000" dirty="0">
                <a:latin typeface="Century Schoolbook"/>
                <a:cs typeface="Century Schoolbook"/>
              </a:rPr>
              <a:t>	</a:t>
            </a:r>
            <a:r>
              <a:rPr lang="en-US" sz="2000" dirty="0" smtClean="0">
                <a:latin typeface="Century Schoolbook"/>
                <a:cs typeface="Century Schoolbook"/>
              </a:rPr>
              <a:t>Daily Monitoring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26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2772</TotalTime>
  <Words>377</Words>
  <Application>Microsoft Office PowerPoint</Application>
  <PresentationFormat>On-screen Show (4:3)</PresentationFormat>
  <Paragraphs>123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Schoolbook</vt:lpstr>
      <vt:lpstr>Office Theme</vt:lpstr>
      <vt:lpstr>North Carolina State Board of Education</vt:lpstr>
      <vt:lpstr>North Carolina State Board of Education</vt:lpstr>
      <vt:lpstr>North Carolina State Board of Education</vt:lpstr>
      <vt:lpstr>North Carolina State Board of Education</vt:lpstr>
      <vt:lpstr>North Carolina State Board of Education</vt:lpstr>
      <vt:lpstr>North Carolina State Board of Education</vt:lpstr>
      <vt:lpstr>North Carolina State Board of Education</vt:lpstr>
      <vt:lpstr>North Carolina State Board of Education</vt:lpstr>
      <vt:lpstr>North Carolina State Board of Education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Carolina State Board of Education</dc:title>
  <dc:creator>ecunningham</dc:creator>
  <cp:lastModifiedBy>Sylvia White</cp:lastModifiedBy>
  <cp:revision>81</cp:revision>
  <dcterms:created xsi:type="dcterms:W3CDTF">2012-01-30T20:47:35Z</dcterms:created>
  <dcterms:modified xsi:type="dcterms:W3CDTF">2016-04-06T11:51:34Z</dcterms:modified>
</cp:coreProperties>
</file>