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80" r:id="rId1"/>
  </p:sldMasterIdLst>
  <p:notesMasterIdLst>
    <p:notesMasterId r:id="rId21"/>
  </p:notesMasterIdLst>
  <p:handoutMasterIdLst>
    <p:handoutMasterId r:id="rId22"/>
  </p:handoutMasterIdLst>
  <p:sldIdLst>
    <p:sldId id="256" r:id="rId2"/>
    <p:sldId id="360" r:id="rId3"/>
    <p:sldId id="361" r:id="rId4"/>
    <p:sldId id="391" r:id="rId5"/>
    <p:sldId id="395" r:id="rId6"/>
    <p:sldId id="400" r:id="rId7"/>
    <p:sldId id="306" r:id="rId8"/>
    <p:sldId id="398" r:id="rId9"/>
    <p:sldId id="401" r:id="rId10"/>
    <p:sldId id="373" r:id="rId11"/>
    <p:sldId id="394" r:id="rId12"/>
    <p:sldId id="378" r:id="rId13"/>
    <p:sldId id="396" r:id="rId14"/>
    <p:sldId id="383" r:id="rId15"/>
    <p:sldId id="399" r:id="rId16"/>
    <p:sldId id="392" r:id="rId17"/>
    <p:sldId id="393" r:id="rId18"/>
    <p:sldId id="403" r:id="rId19"/>
    <p:sldId id="293" r:id="rId20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DA0B346-163E-4410-9637-770F8141645C}">
          <p14:sldIdLst>
            <p14:sldId id="256"/>
            <p14:sldId id="360"/>
          </p14:sldIdLst>
        </p14:section>
        <p14:section name="Untitled Section" id="{2AD12B8A-0C2E-4952-8B4B-C2648B66CB25}">
          <p14:sldIdLst>
            <p14:sldId id="361"/>
            <p14:sldId id="391"/>
            <p14:sldId id="395"/>
            <p14:sldId id="400"/>
            <p14:sldId id="306"/>
            <p14:sldId id="398"/>
            <p14:sldId id="401"/>
            <p14:sldId id="373"/>
            <p14:sldId id="394"/>
            <p14:sldId id="378"/>
            <p14:sldId id="396"/>
            <p14:sldId id="383"/>
            <p14:sldId id="399"/>
            <p14:sldId id="392"/>
            <p14:sldId id="393"/>
            <p14:sldId id="403"/>
            <p14:sldId id="29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216" autoAdjust="0"/>
  </p:normalViewPr>
  <p:slideViewPr>
    <p:cSldViewPr>
      <p:cViewPr varScale="1">
        <p:scale>
          <a:sx n="106" d="100"/>
          <a:sy n="106" d="100"/>
        </p:scale>
        <p:origin x="115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40063" cy="464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11" tIns="46055" rIns="92111" bIns="46055" numCol="1" anchor="t" anchorCtr="0" compatLnSpc="1">
            <a:prstTxWarp prst="textNoShape">
              <a:avLst/>
            </a:prstTxWarp>
          </a:bodyPr>
          <a:lstStyle>
            <a:lvl1pPr defTabSz="920750" eaLnBrk="1" hangingPunct="1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8751" y="0"/>
            <a:ext cx="3040063" cy="464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11" tIns="46055" rIns="92111" bIns="46055" numCol="1" anchor="t" anchorCtr="0" compatLnSpc="1">
            <a:prstTxWarp prst="textNoShape">
              <a:avLst/>
            </a:prstTxWarp>
          </a:bodyPr>
          <a:lstStyle>
            <a:lvl1pPr algn="r" defTabSz="920750" eaLnBrk="1" hangingPunct="1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29930"/>
            <a:ext cx="3040063" cy="464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11" tIns="46055" rIns="92111" bIns="46055" numCol="1" anchor="b" anchorCtr="0" compatLnSpc="1">
            <a:prstTxWarp prst="textNoShape">
              <a:avLst/>
            </a:prstTxWarp>
          </a:bodyPr>
          <a:lstStyle>
            <a:lvl1pPr defTabSz="920750" eaLnBrk="1" hangingPunct="1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8751" y="8829930"/>
            <a:ext cx="3040063" cy="464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11" tIns="46055" rIns="92111" bIns="46055" numCol="1" anchor="b" anchorCtr="0" compatLnSpc="1">
            <a:prstTxWarp prst="textNoShape">
              <a:avLst/>
            </a:prstTxWarp>
          </a:bodyPr>
          <a:lstStyle>
            <a:lvl1pPr algn="r" defTabSz="920750" eaLnBrk="1" hangingPunct="1">
              <a:defRPr sz="1200"/>
            </a:lvl1pPr>
          </a:lstStyle>
          <a:p>
            <a:pPr>
              <a:defRPr/>
            </a:pPr>
            <a:fld id="{C78B49C2-6B1C-4E17-9203-A9FFE6B73EA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6838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40063" cy="464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31" tIns="47217" rIns="94431" bIns="47217" numCol="1" anchor="t" anchorCtr="0" compatLnSpc="1">
            <a:prstTxWarp prst="textNoShape">
              <a:avLst/>
            </a:prstTxWarp>
          </a:bodyPr>
          <a:lstStyle>
            <a:lvl1pPr defTabSz="946150" eaLnBrk="1" hangingPunct="1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8751" y="0"/>
            <a:ext cx="3040063" cy="464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31" tIns="47217" rIns="94431" bIns="47217" numCol="1" anchor="t" anchorCtr="0" compatLnSpc="1">
            <a:prstTxWarp prst="textNoShape">
              <a:avLst/>
            </a:prstTxWarp>
          </a:bodyPr>
          <a:lstStyle>
            <a:lvl1pPr algn="r" defTabSz="946150" eaLnBrk="1" hangingPunct="1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9513" y="696913"/>
            <a:ext cx="4651375" cy="34877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537"/>
            <a:ext cx="5607050" cy="4182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31" tIns="47217" rIns="94431" bIns="472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29930"/>
            <a:ext cx="3040063" cy="464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31" tIns="47217" rIns="94431" bIns="47217" numCol="1" anchor="b" anchorCtr="0" compatLnSpc="1">
            <a:prstTxWarp prst="textNoShape">
              <a:avLst/>
            </a:prstTxWarp>
          </a:bodyPr>
          <a:lstStyle>
            <a:lvl1pPr defTabSz="946150" eaLnBrk="1" hangingPunct="1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8751" y="8829930"/>
            <a:ext cx="3040063" cy="464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31" tIns="47217" rIns="94431" bIns="47217" numCol="1" anchor="b" anchorCtr="0" compatLnSpc="1">
            <a:prstTxWarp prst="textNoShape">
              <a:avLst/>
            </a:prstTxWarp>
          </a:bodyPr>
          <a:lstStyle>
            <a:lvl1pPr algn="r" defTabSz="946150" eaLnBrk="1" hangingPunct="1">
              <a:defRPr sz="1200"/>
            </a:lvl1pPr>
          </a:lstStyle>
          <a:p>
            <a:pPr>
              <a:defRPr/>
            </a:pPr>
            <a:fld id="{DE090059-0E3C-438B-BA15-37EBCBD2C36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6348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090059-0E3C-438B-BA15-37EBCBD2C36D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3257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090059-0E3C-438B-BA15-37EBCBD2C36D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6118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090059-0E3C-438B-BA15-37EBCBD2C36D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92826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090059-0E3C-438B-BA15-37EBCBD2C36D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2052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090059-0E3C-438B-BA15-37EBCBD2C36D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92826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090059-0E3C-438B-BA15-37EBCBD2C36D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92826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090059-0E3C-438B-BA15-37EBCBD2C36D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92826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090059-0E3C-438B-BA15-37EBCBD2C36D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92826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090059-0E3C-438B-BA15-37EBCBD2C36D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92826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090059-0E3C-438B-BA15-37EBCBD2C36D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92826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090059-0E3C-438B-BA15-37EBCBD2C36D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7304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090059-0E3C-438B-BA15-37EBCBD2C36D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6377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b="0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090059-0E3C-438B-BA15-37EBCBD2C36D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0068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090059-0E3C-438B-BA15-37EBCBD2C36D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92826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090059-0E3C-438B-BA15-37EBCBD2C36D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92826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090059-0E3C-438B-BA15-37EBCBD2C36D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51392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1200" b="0" u="none" baseline="0" dirty="0" smtClean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090059-0E3C-438B-BA15-37EBCBD2C36D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01212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090059-0E3C-438B-BA15-37EBCBD2C36D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92826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090059-0E3C-438B-BA15-37EBCBD2C36D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9892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52D536-272B-4F9F-9AA9-C1C1CC414CF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50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E09F10-BBDE-4FE4-9DF8-857D9ACE8A9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8899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E09F10-BBDE-4FE4-9DF8-857D9ACE8A9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545082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E09F10-BBDE-4FE4-9DF8-857D9ACE8A9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1549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E09F10-BBDE-4FE4-9DF8-857D9ACE8A9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858146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E09F10-BBDE-4FE4-9DF8-857D9ACE8A9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4287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B33B11-E005-455A-AF6A-38D1905E75D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1423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FA6632-DF62-4B04-91A1-17A5162D0CD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050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7315201" cy="1320800"/>
          </a:xfrm>
        </p:spPr>
        <p:txBody>
          <a:bodyPr>
            <a:noAutofit/>
          </a:bodyPr>
          <a:lstStyle>
            <a:lvl1pPr algn="ctr">
              <a:defRPr sz="4400" b="1" u="sng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 baseline="0"/>
            </a:lvl1pPr>
            <a:lvl2pPr>
              <a:defRPr sz="20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0A7822-F98C-4F16-8392-5D2CC6F0D4D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917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90DD0D-9261-4162-BAD2-1D5AB7D05BA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188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3A478B-99D7-4BDF-A6CE-2EA48D5CEC5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409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A3A36D-E349-4B2E-8C9E-DFC2C93F6F7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673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C43E6-C371-49F2-BD53-0523983D7E4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583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7161A4-76F8-48D5-9FCD-B850528CE45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5734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985AA5-C371-4517-B8E0-59A31A24D70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003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031675-BD36-4DB7-9D73-4981350DC8A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7143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E6E09F10-BBDE-4FE4-9DF8-857D9ACE8A9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389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1" r:id="rId1"/>
    <p:sldLayoutId id="2147484082" r:id="rId2"/>
    <p:sldLayoutId id="2147484083" r:id="rId3"/>
    <p:sldLayoutId id="2147484084" r:id="rId4"/>
    <p:sldLayoutId id="2147484085" r:id="rId5"/>
    <p:sldLayoutId id="2147484086" r:id="rId6"/>
    <p:sldLayoutId id="2147484087" r:id="rId7"/>
    <p:sldLayoutId id="2147484088" r:id="rId8"/>
    <p:sldLayoutId id="2147484089" r:id="rId9"/>
    <p:sldLayoutId id="2147484090" r:id="rId10"/>
    <p:sldLayoutId id="2147484091" r:id="rId11"/>
    <p:sldLayoutId id="2147484092" r:id="rId12"/>
    <p:sldLayoutId id="2147484093" r:id="rId13"/>
    <p:sldLayoutId id="2147484094" r:id="rId14"/>
    <p:sldLayoutId id="2147484095" r:id="rId15"/>
    <p:sldLayoutId id="2147484096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hnicely@ncasa.net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304800"/>
            <a:ext cx="6934200" cy="9144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600" b="1" dirty="0" smtClean="0">
                <a:latin typeface="Calibri" panose="020F0502020204030204" pitchFamily="34" charset="0"/>
              </a:rPr>
              <a:t>2017 Session Update</a:t>
            </a:r>
            <a:endParaRPr lang="en-US" sz="4600" b="1" dirty="0">
              <a:latin typeface="Calibri" panose="020F0502020204030204" pitchFamily="34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" y="4114800"/>
            <a:ext cx="8077200" cy="914400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altLang="en-US" sz="2900" i="1" dirty="0" smtClean="0">
                <a:latin typeface="Calibri" panose="020F0502020204030204" pitchFamily="34" charset="0"/>
              </a:rPr>
              <a:t>Katherine Joyce, Executive Director </a:t>
            </a:r>
          </a:p>
          <a:p>
            <a:pPr algn="ctr" eaLnBrk="1" hangingPunct="1"/>
            <a:r>
              <a:rPr lang="en-US" sz="24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www.ncasa.net</a:t>
            </a:r>
            <a:r>
              <a:rPr lang="en-US" sz="2400" dirty="0" smtClean="0">
                <a:latin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</a:rPr>
              <a:t>| </a:t>
            </a:r>
            <a:r>
              <a:rPr lang="en-US" sz="2400" dirty="0" smtClean="0">
                <a:latin typeface="Calibri" panose="020F0502020204030204" pitchFamily="34" charset="0"/>
              </a:rPr>
              <a:t>919-828-1426 </a:t>
            </a:r>
            <a:r>
              <a:rPr lang="en-US" sz="2400" dirty="0">
                <a:latin typeface="Calibri" panose="020F0502020204030204" pitchFamily="34" charset="0"/>
              </a:rPr>
              <a:t>|</a:t>
            </a:r>
            <a:r>
              <a:rPr lang="en-US" sz="2400" dirty="0" smtClean="0">
                <a:latin typeface="Calibri" panose="020F0502020204030204" pitchFamily="34" charset="0"/>
              </a:rPr>
              <a:t> </a:t>
            </a:r>
            <a:r>
              <a:rPr lang="en-US" sz="2400" b="1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kjoyce@ncasa.net</a:t>
            </a:r>
          </a:p>
          <a:p>
            <a:pPr algn="ctr" eaLnBrk="1" hangingPunct="1"/>
            <a:r>
              <a:rPr lang="en-US" sz="2400" b="1" dirty="0" smtClean="0">
                <a:solidFill>
                  <a:schemeClr val="accent3"/>
                </a:solidFill>
                <a:latin typeface="Calibri" panose="020F0502020204030204" pitchFamily="34" charset="0"/>
              </a:rPr>
              <a:t> </a:t>
            </a:r>
          </a:p>
          <a:p>
            <a:pPr algn="ctr" eaLnBrk="1" hangingPunct="1"/>
            <a:endParaRPr lang="en-US" altLang="en-US" sz="2400" b="1" i="1" dirty="0" smtClean="0">
              <a:solidFill>
                <a:schemeClr val="accent3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 t="36665" r="11111" b="34445"/>
          <a:stretch>
            <a:fillRect/>
          </a:stretch>
        </p:blipFill>
        <p:spPr bwMode="auto">
          <a:xfrm>
            <a:off x="2667000" y="5334000"/>
            <a:ext cx="3124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6" descr="http://pefnc.org/wp-content/uploads/2012/05/NC-legislative-bldg-3-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1676400"/>
            <a:ext cx="6096000" cy="206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04799" y="228600"/>
            <a:ext cx="7848599" cy="1219200"/>
          </a:xfrm>
        </p:spPr>
        <p:txBody>
          <a:bodyPr>
            <a:normAutofit/>
          </a:bodyPr>
          <a:lstStyle/>
          <a:p>
            <a:pPr algn="ctr"/>
            <a:r>
              <a:rPr lang="en-US" sz="3800" dirty="0" smtClean="0"/>
              <a:t>NCASA Priority:  Calendar Flexibility </a:t>
            </a:r>
            <a:endParaRPr lang="en-US" sz="38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7457209" cy="5105400"/>
          </a:xfrm>
        </p:spPr>
        <p:txBody>
          <a:bodyPr>
            <a:noAutofit/>
          </a:bodyPr>
          <a:lstStyle/>
          <a:p>
            <a:pPr lvl="0" algn="just">
              <a:lnSpc>
                <a:spcPct val="115000"/>
              </a:lnSpc>
              <a:spcBef>
                <a:spcPts val="0"/>
              </a:spcBef>
              <a:buFont typeface="Wingdings"/>
              <a:buChar char=""/>
            </a:pPr>
            <a:r>
              <a:rPr lang="en-US" sz="3200" dirty="0" smtClean="0">
                <a:ea typeface="Calibri"/>
                <a:cs typeface="Times New Roman"/>
              </a:rPr>
              <a:t>Provide LEAs with school calendar flexibility to meet local needs</a:t>
            </a:r>
          </a:p>
          <a:p>
            <a:pPr lvl="0" algn="just">
              <a:lnSpc>
                <a:spcPct val="115000"/>
              </a:lnSpc>
              <a:spcBef>
                <a:spcPts val="0"/>
              </a:spcBef>
              <a:buFont typeface="Wingdings"/>
              <a:buChar char=""/>
            </a:pPr>
            <a:r>
              <a:rPr lang="en-US" sz="3200" dirty="0" smtClean="0">
                <a:ea typeface="Calibri"/>
                <a:cs typeface="Times New Roman"/>
              </a:rPr>
              <a:t>Allow </a:t>
            </a:r>
            <a:r>
              <a:rPr lang="en-US" sz="3200" dirty="0">
                <a:ea typeface="Calibri"/>
                <a:cs typeface="Times New Roman"/>
              </a:rPr>
              <a:t>public school calendars to align with those of nearby community colleges and universities</a:t>
            </a:r>
          </a:p>
          <a:p>
            <a:pPr lvl="0" algn="just">
              <a:lnSpc>
                <a:spcPct val="115000"/>
              </a:lnSpc>
              <a:spcBef>
                <a:spcPts val="0"/>
              </a:spcBef>
              <a:buFont typeface="Wingdings"/>
              <a:buChar char=""/>
            </a:pPr>
            <a:r>
              <a:rPr lang="en-US" sz="3200" dirty="0">
                <a:ea typeface="Calibri"/>
                <a:cs typeface="Times New Roman"/>
              </a:rPr>
              <a:t>Ensure that all first semester End-of-Course exams can be administered before the winter break</a:t>
            </a:r>
          </a:p>
          <a:p>
            <a:pPr lvl="0" algn="just">
              <a:lnSpc>
                <a:spcPct val="115000"/>
              </a:lnSpc>
              <a:spcBef>
                <a:spcPts val="0"/>
              </a:spcBef>
              <a:buFont typeface="Wingdings"/>
              <a:buChar char=""/>
            </a:pPr>
            <a:endParaRPr lang="en-US" sz="2000" dirty="0">
              <a:ea typeface="Calibri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04800" y="6400800"/>
            <a:ext cx="381000" cy="304800"/>
          </a:xfrm>
        </p:spPr>
        <p:txBody>
          <a:bodyPr/>
          <a:lstStyle/>
          <a:p>
            <a:pPr>
              <a:defRPr/>
            </a:pPr>
            <a:fld id="{320A7822-F98C-4F16-8392-5D2CC6F0D4DC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5124" name="Picture 4" descr="C:\Users\apridemore\AppData\Local\Microsoft\Windows\Temporary Internet Files\Content.IE5\L70V70QO\calendar_icon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5257800"/>
            <a:ext cx="1597942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2737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7086600" cy="1219200"/>
          </a:xfrm>
        </p:spPr>
        <p:txBody>
          <a:bodyPr>
            <a:normAutofit/>
          </a:bodyPr>
          <a:lstStyle/>
          <a:p>
            <a:pPr algn="ctr"/>
            <a:r>
              <a:rPr lang="en-US" u="none" dirty="0" smtClean="0"/>
              <a:t> </a:t>
            </a:r>
            <a:r>
              <a:rPr lang="en-US" dirty="0" smtClean="0"/>
              <a:t>Calendar Flexibility</a:t>
            </a:r>
            <a:endParaRPr lang="en-US" sz="44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548" y="838200"/>
            <a:ext cx="7533409" cy="5410199"/>
          </a:xfrm>
        </p:spPr>
        <p:txBody>
          <a:bodyPr>
            <a:noAutofit/>
          </a:bodyPr>
          <a:lstStyle/>
          <a:p>
            <a:pPr lvl="0">
              <a:lnSpc>
                <a:spcPct val="115000"/>
              </a:lnSpc>
              <a:spcBef>
                <a:spcPts val="0"/>
              </a:spcBef>
              <a:buFont typeface="Wingdings"/>
              <a:buChar char=""/>
            </a:pPr>
            <a:r>
              <a:rPr lang="en-US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Local Bills – </a:t>
            </a:r>
            <a:r>
              <a:rPr lang="en-US" dirty="0" smtClean="0">
                <a:solidFill>
                  <a:prstClr val="black"/>
                </a:solidFill>
                <a:latin typeface="Calibri" panose="020F0502020204030204" pitchFamily="34" charset="0"/>
              </a:rPr>
              <a:t>52 local calendar flexibility bills have been filed in the General Assembly this session (as of 3/24)</a:t>
            </a:r>
          </a:p>
          <a:p>
            <a:pPr lvl="1">
              <a:lnSpc>
                <a:spcPct val="115000"/>
              </a:lnSpc>
              <a:spcBef>
                <a:spcPts val="0"/>
              </a:spcBef>
              <a:buFont typeface="Wingdings"/>
              <a:buChar char=""/>
            </a:pPr>
            <a:r>
              <a:rPr lang="en-US" dirty="0" smtClean="0">
                <a:solidFill>
                  <a:prstClr val="black"/>
                </a:solidFill>
                <a:latin typeface="Calibri" panose="020F0502020204030204" pitchFamily="34" charset="0"/>
              </a:rPr>
              <a:t>13 in the Senate</a:t>
            </a:r>
          </a:p>
          <a:p>
            <a:pPr lvl="1">
              <a:lnSpc>
                <a:spcPct val="115000"/>
              </a:lnSpc>
              <a:spcBef>
                <a:spcPts val="0"/>
              </a:spcBef>
              <a:buFont typeface="Wingdings"/>
              <a:buChar char=""/>
            </a:pPr>
            <a:r>
              <a:rPr lang="en-US" dirty="0" smtClean="0">
                <a:solidFill>
                  <a:prstClr val="black"/>
                </a:solidFill>
                <a:latin typeface="Calibri" panose="020F0502020204030204" pitchFamily="34" charset="0"/>
              </a:rPr>
              <a:t>39 in the House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buFont typeface="Wingdings"/>
              <a:buChar char=""/>
            </a:pPr>
            <a:r>
              <a:rPr lang="en-US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H53 – </a:t>
            </a:r>
            <a:r>
              <a:rPr lang="en-US" dirty="0" smtClean="0">
                <a:solidFill>
                  <a:prstClr val="black"/>
                </a:solidFill>
                <a:latin typeface="Calibri" panose="020F0502020204030204" pitchFamily="34" charset="0"/>
              </a:rPr>
              <a:t>Statewide bill that allows school to begin no earlier than August 10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buFont typeface="Wingdings"/>
              <a:buChar char=""/>
            </a:pPr>
            <a:r>
              <a:rPr lang="en-US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H375 – </a:t>
            </a:r>
            <a:r>
              <a:rPr lang="en-US" dirty="0" smtClean="0">
                <a:solidFill>
                  <a:prstClr val="black"/>
                </a:solidFill>
                <a:latin typeface="Calibri" panose="020F0502020204030204" pitchFamily="34" charset="0"/>
              </a:rPr>
              <a:t>Statewide bill that allows LEAs to align their start date with the start date of their local community college, but no earlier than August 15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buFont typeface="Wingdings"/>
              <a:buChar char=""/>
            </a:pPr>
            <a:r>
              <a:rPr lang="en-US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H389 – </a:t>
            </a:r>
            <a:r>
              <a:rPr lang="en-US" dirty="0" smtClean="0">
                <a:solidFill>
                  <a:prstClr val="black"/>
                </a:solidFill>
                <a:latin typeface="Calibri" panose="020F0502020204030204" pitchFamily="34" charset="0"/>
              </a:rPr>
              <a:t>Pilot legislation allowing for 20 LEAs to                        begin school no earlier than August 10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buFont typeface="Wingdings"/>
              <a:buChar char=""/>
            </a:pPr>
            <a:r>
              <a:rPr lang="en-US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S318/S321 – </a:t>
            </a:r>
            <a:r>
              <a:rPr lang="en-US" dirty="0" smtClean="0">
                <a:solidFill>
                  <a:prstClr val="black"/>
                </a:solidFill>
                <a:latin typeface="Calibri" panose="020F0502020204030204" pitchFamily="34" charset="0"/>
              </a:rPr>
              <a:t>Grants calendar flexibility to                          schools and LEAs identified as                                         low-performing</a:t>
            </a:r>
          </a:p>
          <a:p>
            <a:pPr marL="0" lvl="0" indent="0">
              <a:lnSpc>
                <a:spcPct val="115000"/>
              </a:lnSpc>
              <a:spcBef>
                <a:spcPts val="0"/>
              </a:spcBef>
              <a:buNone/>
            </a:pPr>
            <a:endParaRPr lang="en-US" b="1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04800" y="6400800"/>
            <a:ext cx="381000" cy="304800"/>
          </a:xfrm>
        </p:spPr>
        <p:txBody>
          <a:bodyPr/>
          <a:lstStyle/>
          <a:p>
            <a:pPr>
              <a:defRPr/>
            </a:pPr>
            <a:fld id="{320A7822-F98C-4F16-8392-5D2CC6F0D4DC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1026" name="Picture 2" descr="C:\Users\apridemore\AppData\Local\Microsoft\Windows\Temporary Internet Files\Content.IE5\RR3M6RM7\calendar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0" y="5010150"/>
            <a:ext cx="2463800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306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76200"/>
            <a:ext cx="7238999" cy="121920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NCASA Priority:  School Performance Grades &amp; Accountability </a:t>
            </a:r>
            <a:endParaRPr lang="en-US" sz="36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991" y="1524000"/>
            <a:ext cx="7457209" cy="5250528"/>
          </a:xfrm>
        </p:spPr>
        <p:txBody>
          <a:bodyPr>
            <a:noAutofit/>
          </a:bodyPr>
          <a:lstStyle/>
          <a:p>
            <a:pPr lvl="0">
              <a:lnSpc>
                <a:spcPct val="115000"/>
              </a:lnSpc>
              <a:spcBef>
                <a:spcPts val="0"/>
              </a:spcBef>
              <a:buFont typeface="Wingdings"/>
              <a:buChar char=""/>
            </a:pPr>
            <a:r>
              <a:rPr lang="en-US" sz="2700" dirty="0" smtClean="0">
                <a:ea typeface="Calibri"/>
                <a:cs typeface="Times New Roman"/>
              </a:rPr>
              <a:t>Provide </a:t>
            </a:r>
            <a:r>
              <a:rPr lang="en-US" sz="2700" dirty="0">
                <a:ea typeface="Calibri"/>
                <a:cs typeface="Times New Roman"/>
              </a:rPr>
              <a:t>school districts with one cohesive accountability system that meets both federal and state </a:t>
            </a:r>
            <a:r>
              <a:rPr lang="en-US" sz="2700" dirty="0" smtClean="0">
                <a:ea typeface="Calibri"/>
                <a:cs typeface="Times New Roman"/>
              </a:rPr>
              <a:t>objectives</a:t>
            </a:r>
            <a:endParaRPr lang="en-US" sz="2700" dirty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Bef>
                <a:spcPts val="0"/>
              </a:spcBef>
              <a:buFont typeface="Wingdings"/>
              <a:buChar char=""/>
            </a:pPr>
            <a:r>
              <a:rPr lang="en-US" sz="2700" dirty="0">
                <a:ea typeface="Calibri"/>
                <a:cs typeface="Times New Roman"/>
              </a:rPr>
              <a:t>Increase the weighting of student growth from     20% to 50%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buFont typeface="Wingdings"/>
              <a:buChar char=""/>
            </a:pPr>
            <a:r>
              <a:rPr lang="en-US" sz="2700" dirty="0">
                <a:ea typeface="Calibri"/>
                <a:cs typeface="Times New Roman"/>
              </a:rPr>
              <a:t>Remove all schools that “meet growth” standards from the definition of and penalties for low-performing </a:t>
            </a:r>
            <a:r>
              <a:rPr lang="en-US" sz="2700" dirty="0" smtClean="0">
                <a:ea typeface="Calibri"/>
                <a:cs typeface="Times New Roman"/>
              </a:rPr>
              <a:t>schools</a:t>
            </a:r>
            <a:endParaRPr lang="en-US" sz="2700" dirty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Bef>
                <a:spcPts val="0"/>
              </a:spcBef>
              <a:buFont typeface="Wingdings"/>
              <a:buChar char=""/>
            </a:pPr>
            <a:r>
              <a:rPr lang="en-US" sz="2700" dirty="0">
                <a:ea typeface="Calibri"/>
                <a:cs typeface="Times New Roman"/>
              </a:rPr>
              <a:t>Provide additional  resources to schools and districts designated as low-performing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buFont typeface="Wingdings"/>
              <a:buChar char=""/>
            </a:pPr>
            <a:endParaRPr lang="en-US" sz="2000" dirty="0">
              <a:ea typeface="Calibri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04800" y="6400800"/>
            <a:ext cx="381000" cy="304800"/>
          </a:xfrm>
        </p:spPr>
        <p:txBody>
          <a:bodyPr/>
          <a:lstStyle/>
          <a:p>
            <a:pPr>
              <a:defRPr/>
            </a:pPr>
            <a:fld id="{320A7822-F98C-4F16-8392-5D2CC6F0D4DC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6147" name="Picture 3" descr="C:\Users\apridemore\AppData\Local\Microsoft\Windows\Temporary Internet Files\Content.IE5\L70V70QO\grades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468" y="5105400"/>
            <a:ext cx="1999932" cy="1669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9099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7086600" cy="12192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Accountability</a:t>
            </a:r>
            <a:endParaRPr lang="en-US" sz="44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991" y="990600"/>
            <a:ext cx="7762009" cy="5410199"/>
          </a:xfrm>
        </p:spPr>
        <p:txBody>
          <a:bodyPr>
            <a:noAutofit/>
          </a:bodyPr>
          <a:lstStyle/>
          <a:p>
            <a:pPr lvl="0">
              <a:lnSpc>
                <a:spcPct val="115000"/>
              </a:lnSpc>
              <a:spcBef>
                <a:spcPts val="0"/>
              </a:spcBef>
              <a:buFont typeface="Wingdings"/>
              <a:buChar char=""/>
            </a:pPr>
            <a:r>
              <a:rPr lang="en-US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H322 – </a:t>
            </a:r>
            <a:r>
              <a:rPr lang="en-US" dirty="0" smtClean="0">
                <a:solidFill>
                  <a:prstClr val="black"/>
                </a:solidFill>
                <a:latin typeface="Calibri" panose="020F0502020204030204" pitchFamily="34" charset="0"/>
              </a:rPr>
              <a:t>Increases the weight of school growth in calculation of A-F school performances grades to 50%. </a:t>
            </a:r>
          </a:p>
          <a:p>
            <a:pPr lvl="1">
              <a:lnSpc>
                <a:spcPct val="115000"/>
              </a:lnSpc>
              <a:spcBef>
                <a:spcPts val="0"/>
              </a:spcBef>
              <a:buFont typeface="Wingdings"/>
              <a:buChar char=""/>
            </a:pPr>
            <a:r>
              <a:rPr lang="en-US" dirty="0" smtClean="0">
                <a:solidFill>
                  <a:prstClr val="black"/>
                </a:solidFill>
                <a:latin typeface="Calibri" panose="020F0502020204030204" pitchFamily="34" charset="0"/>
              </a:rPr>
              <a:t>Current school performance grades calculation based on 80% achievement and 20% growth</a:t>
            </a:r>
          </a:p>
          <a:p>
            <a:pPr lvl="1">
              <a:lnSpc>
                <a:spcPct val="115000"/>
              </a:lnSpc>
              <a:spcBef>
                <a:spcPts val="0"/>
              </a:spcBef>
              <a:buFont typeface="Wingdings"/>
              <a:buChar char=""/>
            </a:pPr>
            <a:r>
              <a:rPr lang="en-US" dirty="0" smtClean="0">
                <a:solidFill>
                  <a:prstClr val="black"/>
                </a:solidFill>
                <a:latin typeface="Calibri" panose="020F0502020204030204" pitchFamily="34" charset="0"/>
              </a:rPr>
              <a:t>Maintains 15-point scale for next 2 years</a:t>
            </a:r>
          </a:p>
          <a:p>
            <a:pPr lvl="2">
              <a:lnSpc>
                <a:spcPct val="115000"/>
              </a:lnSpc>
              <a:spcBef>
                <a:spcPts val="0"/>
              </a:spcBef>
              <a:buFont typeface="Wingdings"/>
              <a:buChar char=""/>
            </a:pPr>
            <a:r>
              <a:rPr lang="en-US" sz="2000" dirty="0" smtClean="0">
                <a:solidFill>
                  <a:prstClr val="black"/>
                </a:solidFill>
                <a:latin typeface="Calibri" panose="020F0502020204030204" pitchFamily="34" charset="0"/>
              </a:rPr>
              <a:t>Would then revert to 10-point scale barring further action by the General Assembly</a:t>
            </a:r>
          </a:p>
          <a:p>
            <a:pPr>
              <a:lnSpc>
                <a:spcPct val="115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H458 –</a:t>
            </a:r>
            <a:r>
              <a:rPr lang="en-US" dirty="0" smtClean="0">
                <a:solidFill>
                  <a:prstClr val="black"/>
                </a:solidFill>
                <a:latin typeface="Calibri" panose="020F0502020204030204" pitchFamily="34" charset="0"/>
              </a:rPr>
              <a:t> Modifies School Performance Grade system to provide for separate grades for achievement and growth</a:t>
            </a:r>
            <a:endParaRPr lang="en-US" b="1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>
              <a:lnSpc>
                <a:spcPct val="115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H90 – </a:t>
            </a:r>
            <a:r>
              <a:rPr lang="en-US" dirty="0" smtClean="0">
                <a:solidFill>
                  <a:prstClr val="black"/>
                </a:solidFill>
                <a:latin typeface="Calibri" panose="020F0502020204030204" pitchFamily="34" charset="0"/>
              </a:rPr>
              <a:t>Eliminates NC Final Exam and the student work process as instrument to evaluate teachers</a:t>
            </a:r>
          </a:p>
          <a:p>
            <a:pPr lvl="1">
              <a:lnSpc>
                <a:spcPct val="115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prstClr val="black"/>
                </a:solidFill>
                <a:latin typeface="Calibri" panose="020F0502020204030204" pitchFamily="34" charset="0"/>
              </a:rPr>
              <a:t>Uses school-wide growth for teachers who teach less than        60% of their time teaching EOG or EOC subjects</a:t>
            </a:r>
            <a:endParaRPr lang="en-US" b="1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04800" y="6400800"/>
            <a:ext cx="381000" cy="304800"/>
          </a:xfrm>
        </p:spPr>
        <p:txBody>
          <a:bodyPr/>
          <a:lstStyle/>
          <a:p>
            <a:pPr>
              <a:defRPr/>
            </a:pPr>
            <a:fld id="{320A7822-F98C-4F16-8392-5D2CC6F0D4DC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3074" name="Picture 2" descr="C:\Users\apridemore\AppData\Local\Microsoft\Windows\Temporary Internet Files\Content.IE5\RR3M6RM7\grades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314" y="5364123"/>
            <a:ext cx="1560990" cy="1479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3336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7086600" cy="1219200"/>
          </a:xfrm>
        </p:spPr>
        <p:txBody>
          <a:bodyPr>
            <a:normAutofit/>
          </a:bodyPr>
          <a:lstStyle/>
          <a:p>
            <a:pPr algn="ctr"/>
            <a:r>
              <a:rPr lang="en-US" sz="3600" u="none" dirty="0" smtClean="0"/>
              <a:t> </a:t>
            </a:r>
            <a:r>
              <a:rPr lang="en-US" sz="3600" dirty="0" smtClean="0"/>
              <a:t>NCASA Priority: Accountability       In School Choice Options </a:t>
            </a:r>
            <a:endParaRPr lang="en-US" sz="36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91" y="1423986"/>
            <a:ext cx="7457209" cy="4976813"/>
          </a:xfrm>
        </p:spPr>
        <p:txBody>
          <a:bodyPr>
            <a:noAutofit/>
          </a:bodyPr>
          <a:lstStyle/>
          <a:p>
            <a:pPr lvl="0">
              <a:lnSpc>
                <a:spcPct val="115000"/>
              </a:lnSpc>
              <a:spcBef>
                <a:spcPts val="0"/>
              </a:spcBef>
              <a:buFont typeface="Wingdings"/>
              <a:buChar char=""/>
            </a:pPr>
            <a:r>
              <a:rPr lang="en-US" sz="3000" dirty="0" smtClean="0">
                <a:ea typeface="Calibri"/>
                <a:cs typeface="Calibri"/>
              </a:rPr>
              <a:t>Maintain </a:t>
            </a:r>
            <a:r>
              <a:rPr lang="en-US" sz="3000" dirty="0">
                <a:ea typeface="Calibri"/>
                <a:cs typeface="Calibri"/>
              </a:rPr>
              <a:t>fair funding of </a:t>
            </a:r>
            <a:r>
              <a:rPr lang="en-US" sz="3000" dirty="0" smtClean="0">
                <a:ea typeface="Calibri"/>
                <a:cs typeface="Calibri"/>
              </a:rPr>
              <a:t>traditional         </a:t>
            </a:r>
            <a:r>
              <a:rPr lang="en-US" sz="3000" dirty="0">
                <a:ea typeface="Calibri"/>
                <a:cs typeface="Calibri"/>
              </a:rPr>
              <a:t>public schools and charter schools.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buFont typeface="Wingdings"/>
              <a:buChar char=""/>
            </a:pPr>
            <a:r>
              <a:rPr lang="en-US" sz="3000" dirty="0">
                <a:ea typeface="Calibri"/>
                <a:cs typeface="Calibri"/>
              </a:rPr>
              <a:t>Limit state expansion of vouchers, ASD, virtual charter schools, and any other initiative sending public tax dollars to private, for-profit entities.  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buFont typeface="Wingdings"/>
              <a:buChar char=""/>
            </a:pPr>
            <a:r>
              <a:rPr lang="en-US" sz="3000" dirty="0">
                <a:ea typeface="Calibri"/>
                <a:cs typeface="Calibri"/>
              </a:rPr>
              <a:t>Require every educational entity receiving state funds to be held accountable under the same standards governing traditional public schools.</a:t>
            </a:r>
            <a:endParaRPr lang="en-US" sz="3000" dirty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Bef>
                <a:spcPts val="0"/>
              </a:spcBef>
              <a:buFont typeface="Wingdings"/>
              <a:buChar char=""/>
            </a:pPr>
            <a:endParaRPr lang="en-US" sz="280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04800" y="6400800"/>
            <a:ext cx="381000" cy="304800"/>
          </a:xfrm>
        </p:spPr>
        <p:txBody>
          <a:bodyPr/>
          <a:lstStyle/>
          <a:p>
            <a:pPr>
              <a:defRPr/>
            </a:pPr>
            <a:fld id="{320A7822-F98C-4F16-8392-5D2CC6F0D4DC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7170" name="Picture 2" descr="C:\Users\apridemore\AppData\Local\Microsoft\Windows\Temporary Internet Files\Content.IE5\L70V70QO\scenarios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99" y="714141"/>
            <a:ext cx="2200695" cy="1752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5780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7086600" cy="1219200"/>
          </a:xfrm>
        </p:spPr>
        <p:txBody>
          <a:bodyPr>
            <a:normAutofit/>
          </a:bodyPr>
          <a:lstStyle/>
          <a:p>
            <a:pPr algn="ctr"/>
            <a:r>
              <a:rPr lang="en-US" u="none" dirty="0" smtClean="0"/>
              <a:t> </a:t>
            </a:r>
            <a:r>
              <a:rPr lang="en-US" dirty="0" smtClean="0"/>
              <a:t>School Choice </a:t>
            </a:r>
            <a:endParaRPr lang="en-US" sz="44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5191" y="990600"/>
            <a:ext cx="7533409" cy="5410199"/>
          </a:xfrm>
        </p:spPr>
        <p:txBody>
          <a:bodyPr>
            <a:noAutofit/>
          </a:bodyPr>
          <a:lstStyle/>
          <a:p>
            <a:pPr lvl="0">
              <a:lnSpc>
                <a:spcPct val="115000"/>
              </a:lnSpc>
              <a:spcBef>
                <a:spcPts val="0"/>
              </a:spcBef>
              <a:buFont typeface="Wingdings"/>
              <a:buChar char=""/>
            </a:pPr>
            <a:r>
              <a:rPr lang="en-US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S159/S254 – </a:t>
            </a:r>
            <a:r>
              <a:rPr lang="en-US" dirty="0" smtClean="0">
                <a:solidFill>
                  <a:prstClr val="black"/>
                </a:solidFill>
                <a:latin typeface="Calibri" panose="020F0502020204030204" pitchFamily="34" charset="0"/>
              </a:rPr>
              <a:t>Allows a home, private, or charter      school student to participate in athletics or other extracurricular activities at an LEA high school if not offered at their school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buFont typeface="Wingdings"/>
              <a:buChar char=""/>
            </a:pPr>
            <a:r>
              <a:rPr lang="en-US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S291 – </a:t>
            </a:r>
            <a:r>
              <a:rPr lang="en-US" dirty="0" smtClean="0">
                <a:solidFill>
                  <a:prstClr val="black"/>
                </a:solidFill>
                <a:latin typeface="Calibri" panose="020F0502020204030204" pitchFamily="34" charset="0"/>
              </a:rPr>
              <a:t>Allows home or private school students to enroll in North Carolina Virtual Public School courses and be charged at the same rate as public school students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buFont typeface="Wingdings"/>
              <a:buChar char=""/>
            </a:pPr>
            <a:endParaRPr lang="en-US" b="1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04800" y="6400800"/>
            <a:ext cx="381000" cy="304800"/>
          </a:xfrm>
        </p:spPr>
        <p:txBody>
          <a:bodyPr/>
          <a:lstStyle/>
          <a:p>
            <a:pPr>
              <a:defRPr/>
            </a:pPr>
            <a:fld id="{320A7822-F98C-4F16-8392-5D2CC6F0D4DC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6147" name="Picture 3" descr="C:\Users\apridemore\AppData\Local\Microsoft\Windows\Temporary Internet Files\Content.IE5\RR3M6RM7\choices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4300" y="220373"/>
            <a:ext cx="2074182" cy="1540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962400"/>
            <a:ext cx="3243263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5" y="4876800"/>
            <a:ext cx="6797675" cy="131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2283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7086600" cy="12192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Teacher Issues</a:t>
            </a:r>
            <a:endParaRPr lang="en-US" sz="44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397" y="1066801"/>
            <a:ext cx="7940603" cy="5410199"/>
          </a:xfrm>
        </p:spPr>
        <p:txBody>
          <a:bodyPr>
            <a:noAutofit/>
          </a:bodyPr>
          <a:lstStyle/>
          <a:p>
            <a:pPr lvl="0">
              <a:lnSpc>
                <a:spcPct val="115000"/>
              </a:lnSpc>
              <a:spcBef>
                <a:spcPts val="0"/>
              </a:spcBef>
              <a:buFont typeface="Wingdings"/>
              <a:buChar char=""/>
            </a:pPr>
            <a:r>
              <a:rPr lang="en-US" sz="280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H339/S252 – </a:t>
            </a:r>
            <a:r>
              <a:rPr lang="en-US" sz="2800" dirty="0" smtClean="0">
                <a:solidFill>
                  <a:prstClr val="black"/>
                </a:solidFill>
                <a:latin typeface="Calibri" panose="020F0502020204030204" pitchFamily="34" charset="0"/>
              </a:rPr>
              <a:t>Establishes new Teaching          Fellows program aimed at STEM and                Special Education licensure areas</a:t>
            </a:r>
          </a:p>
          <a:p>
            <a:pPr>
              <a:lnSpc>
                <a:spcPct val="115000"/>
              </a:lnSpc>
              <a:spcBef>
                <a:spcPts val="0"/>
              </a:spcBef>
              <a:buFont typeface="Wingdings"/>
              <a:buChar char=""/>
            </a:pPr>
            <a:r>
              <a:rPr lang="en-US" sz="280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H235 – </a:t>
            </a:r>
            <a:r>
              <a:rPr lang="en-US" sz="2800" dirty="0" smtClean="0">
                <a:solidFill>
                  <a:prstClr val="black"/>
                </a:solidFill>
                <a:latin typeface="Calibri" panose="020F0502020204030204" pitchFamily="34" charset="0"/>
              </a:rPr>
              <a:t>Expands </a:t>
            </a:r>
            <a:r>
              <a:rPr lang="en-US" sz="2800" dirty="0" smtClean="0"/>
              <a:t>eligibility </a:t>
            </a:r>
            <a:r>
              <a:rPr lang="en-US" sz="2800" dirty="0"/>
              <a:t>for mentor teachers </a:t>
            </a:r>
            <a:r>
              <a:rPr lang="en-US" sz="2800" dirty="0" smtClean="0"/>
              <a:t>     by </a:t>
            </a:r>
            <a:r>
              <a:rPr lang="en-US" sz="2800" dirty="0"/>
              <a:t>lowering the criteria from "accomplished" to "proficient" and allowing for retired teachers to serve as teacher </a:t>
            </a:r>
            <a:r>
              <a:rPr lang="en-US" sz="2800" dirty="0" smtClean="0"/>
              <a:t>mentors</a:t>
            </a:r>
            <a:r>
              <a:rPr lang="en-US" sz="2800" dirty="0"/>
              <a:t> </a:t>
            </a:r>
            <a:endParaRPr lang="en-US" sz="2800" b="1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>
              <a:lnSpc>
                <a:spcPct val="115000"/>
              </a:lnSpc>
              <a:spcBef>
                <a:spcPts val="0"/>
              </a:spcBef>
              <a:buFont typeface="Wingdings"/>
              <a:buChar char=""/>
            </a:pPr>
            <a:r>
              <a:rPr lang="en-US" sz="280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H155 – </a:t>
            </a:r>
            <a:r>
              <a:rPr lang="en-US" sz="2800" dirty="0" smtClean="0">
                <a:solidFill>
                  <a:prstClr val="black"/>
                </a:solidFill>
                <a:latin typeface="Calibri" panose="020F0502020204030204" pitchFamily="34" charset="0"/>
              </a:rPr>
              <a:t>Expands activities qualifying for continuing licensure of retired teachers, and allows for LEAs to hire retired principals, APs, and teachers to serve as interim principals</a:t>
            </a:r>
            <a:endParaRPr lang="en-US" sz="2800" b="1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04800" y="6400800"/>
            <a:ext cx="381000" cy="304800"/>
          </a:xfrm>
        </p:spPr>
        <p:txBody>
          <a:bodyPr/>
          <a:lstStyle/>
          <a:p>
            <a:pPr>
              <a:defRPr/>
            </a:pPr>
            <a:fld id="{320A7822-F98C-4F16-8392-5D2CC6F0D4DC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5122" name="Picture 2" descr="C:\Users\apridemore\AppData\Local\Microsoft\Windows\Temporary Internet Files\Content.IE5\L70V70QO\teacher_cartoon_blackboard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52400"/>
            <a:ext cx="2034834" cy="218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92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7086600" cy="1219200"/>
          </a:xfrm>
        </p:spPr>
        <p:txBody>
          <a:bodyPr>
            <a:normAutofit/>
          </a:bodyPr>
          <a:lstStyle/>
          <a:p>
            <a:pPr algn="ctr"/>
            <a:r>
              <a:rPr lang="en-US" sz="4400" b="1" u="sng" dirty="0" smtClean="0"/>
              <a:t>Student Safety Issues</a:t>
            </a:r>
            <a:endParaRPr lang="en-US" sz="44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229" y="838201"/>
            <a:ext cx="7794171" cy="5486399"/>
          </a:xfrm>
        </p:spPr>
        <p:txBody>
          <a:bodyPr>
            <a:noAutofit/>
          </a:bodyPr>
          <a:lstStyle/>
          <a:p>
            <a:pPr lvl="0">
              <a:lnSpc>
                <a:spcPct val="115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35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S55 – </a:t>
            </a:r>
            <a:r>
              <a:rPr lang="en-US" sz="2350" dirty="0" smtClean="0">
                <a:solidFill>
                  <a:prstClr val="black"/>
                </a:solidFill>
                <a:latin typeface="Calibri" panose="020F0502020204030204" pitchFamily="34" charset="0"/>
              </a:rPr>
              <a:t>Authorizes counties </a:t>
            </a:r>
            <a:r>
              <a:rPr lang="en-US" sz="2350" dirty="0" smtClean="0">
                <a:solidFill>
                  <a:schemeClr val="tx1"/>
                </a:solidFill>
              </a:rPr>
              <a:t>to </a:t>
            </a:r>
            <a:r>
              <a:rPr lang="en-US" sz="2350" dirty="0">
                <a:solidFill>
                  <a:schemeClr val="tx1"/>
                </a:solidFill>
              </a:rPr>
              <a:t>adopt </a:t>
            </a:r>
            <a:r>
              <a:rPr lang="en-US" sz="2350" dirty="0" smtClean="0">
                <a:solidFill>
                  <a:schemeClr val="tx1"/>
                </a:solidFill>
              </a:rPr>
              <a:t>ordinances providing  </a:t>
            </a:r>
            <a:r>
              <a:rPr lang="en-US" sz="2350" dirty="0">
                <a:solidFill>
                  <a:schemeClr val="tx1"/>
                </a:solidFill>
              </a:rPr>
              <a:t>for civil penalties for passing a </a:t>
            </a:r>
            <a:r>
              <a:rPr lang="en-US" sz="2350" dirty="0" smtClean="0">
                <a:solidFill>
                  <a:schemeClr val="tx1"/>
                </a:solidFill>
              </a:rPr>
              <a:t> stopped </a:t>
            </a:r>
            <a:r>
              <a:rPr lang="en-US" sz="2350" dirty="0">
                <a:solidFill>
                  <a:schemeClr val="tx1"/>
                </a:solidFill>
              </a:rPr>
              <a:t>school </a:t>
            </a:r>
            <a:r>
              <a:rPr lang="en-US" sz="2350" dirty="0" smtClean="0">
                <a:solidFill>
                  <a:schemeClr val="tx1"/>
                </a:solidFill>
              </a:rPr>
              <a:t>bus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buFont typeface="Wingdings"/>
              <a:buChar char=""/>
            </a:pPr>
            <a:r>
              <a:rPr lang="en-US" sz="2350" b="1" dirty="0" smtClean="0">
                <a:solidFill>
                  <a:schemeClr val="tx1"/>
                </a:solidFill>
              </a:rPr>
              <a:t>H116 – </a:t>
            </a:r>
            <a:r>
              <a:rPr lang="en-US" sz="2350" dirty="0" smtClean="0">
                <a:solidFill>
                  <a:schemeClr val="tx1"/>
                </a:solidFill>
              </a:rPr>
              <a:t>Requires </a:t>
            </a:r>
            <a:r>
              <a:rPr lang="en-US" sz="2350" dirty="0">
                <a:solidFill>
                  <a:schemeClr val="tx1"/>
                </a:solidFill>
              </a:rPr>
              <a:t>the </a:t>
            </a:r>
            <a:r>
              <a:rPr lang="en-US" sz="2350" dirty="0" smtClean="0">
                <a:solidFill>
                  <a:schemeClr val="tx1"/>
                </a:solidFill>
              </a:rPr>
              <a:t>SBE and </a:t>
            </a:r>
            <a:r>
              <a:rPr lang="en-US" sz="2350" dirty="0">
                <a:solidFill>
                  <a:schemeClr val="tx1"/>
                </a:solidFill>
              </a:rPr>
              <a:t>LEAs to educate participants involved in school athletics on sudden cardiac arrest and heat-related illnesses. </a:t>
            </a:r>
            <a:endParaRPr lang="en-US" sz="2350" dirty="0" smtClean="0">
              <a:solidFill>
                <a:schemeClr val="tx1"/>
              </a:solidFill>
            </a:endParaRPr>
          </a:p>
          <a:p>
            <a:pPr lvl="1">
              <a:lnSpc>
                <a:spcPct val="115000"/>
              </a:lnSpc>
              <a:spcBef>
                <a:spcPts val="0"/>
              </a:spcBef>
              <a:buFont typeface="Wingdings"/>
              <a:buChar char=""/>
            </a:pPr>
            <a:r>
              <a:rPr lang="en-US" sz="1950" dirty="0" smtClean="0">
                <a:solidFill>
                  <a:schemeClr val="tx1"/>
                </a:solidFill>
              </a:rPr>
              <a:t>Requires </a:t>
            </a:r>
            <a:r>
              <a:rPr lang="en-US" sz="1950" dirty="0">
                <a:solidFill>
                  <a:schemeClr val="tx1"/>
                </a:solidFill>
              </a:rPr>
              <a:t>coaches to be CPR </a:t>
            </a:r>
            <a:r>
              <a:rPr lang="en-US" sz="1950" dirty="0" smtClean="0">
                <a:solidFill>
                  <a:schemeClr val="tx1"/>
                </a:solidFill>
              </a:rPr>
              <a:t>certified 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buFont typeface="Wingdings"/>
              <a:buChar char=""/>
            </a:pPr>
            <a:r>
              <a:rPr lang="en-US" sz="235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H117 </a:t>
            </a:r>
            <a:r>
              <a:rPr lang="en-US" sz="2350" b="1" dirty="0">
                <a:solidFill>
                  <a:prstClr val="black"/>
                </a:solidFill>
                <a:latin typeface="Calibri" panose="020F0502020204030204" pitchFamily="34" charset="0"/>
              </a:rPr>
              <a:t>– </a:t>
            </a:r>
            <a:r>
              <a:rPr lang="en-US" sz="2350" dirty="0">
                <a:solidFill>
                  <a:prstClr val="black"/>
                </a:solidFill>
                <a:latin typeface="Calibri" panose="020F0502020204030204" pitchFamily="34" charset="0"/>
              </a:rPr>
              <a:t>Requires criminal background </a:t>
            </a:r>
            <a:r>
              <a:rPr lang="en-US" sz="2350" dirty="0" smtClean="0">
                <a:solidFill>
                  <a:prstClr val="black"/>
                </a:solidFill>
                <a:latin typeface="Calibri" panose="020F0502020204030204" pitchFamily="34" charset="0"/>
              </a:rPr>
              <a:t>checks for teacher </a:t>
            </a:r>
            <a:r>
              <a:rPr lang="en-US" sz="2350" dirty="0">
                <a:solidFill>
                  <a:prstClr val="black"/>
                </a:solidFill>
                <a:latin typeface="Calibri" panose="020F0502020204030204" pitchFamily="34" charset="0"/>
              </a:rPr>
              <a:t>licensure and school </a:t>
            </a:r>
            <a:r>
              <a:rPr lang="en-US" sz="2350" dirty="0" smtClean="0">
                <a:solidFill>
                  <a:prstClr val="black"/>
                </a:solidFill>
                <a:latin typeface="Calibri" panose="020F0502020204030204" pitchFamily="34" charset="0"/>
              </a:rPr>
              <a:t>personnel employment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buFont typeface="Wingdings"/>
              <a:buChar char=""/>
            </a:pPr>
            <a:r>
              <a:rPr lang="en-US" sz="235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H285 – </a:t>
            </a:r>
            <a:r>
              <a:rPr lang="en-US" sz="2350" dirty="0" smtClean="0">
                <a:solidFill>
                  <a:schemeClr val="tx1"/>
                </a:solidFill>
              </a:rPr>
              <a:t>Directs </a:t>
            </a:r>
            <a:r>
              <a:rPr lang="en-US" sz="2350" dirty="0">
                <a:solidFill>
                  <a:schemeClr val="tx1"/>
                </a:solidFill>
              </a:rPr>
              <a:t>the </a:t>
            </a:r>
            <a:r>
              <a:rPr lang="en-US" sz="2350" dirty="0" smtClean="0">
                <a:solidFill>
                  <a:schemeClr val="tx1"/>
                </a:solidFill>
              </a:rPr>
              <a:t>SBE to </a:t>
            </a:r>
            <a:r>
              <a:rPr lang="en-US" sz="2350" dirty="0">
                <a:solidFill>
                  <a:schemeClr val="tx1"/>
                </a:solidFill>
              </a:rPr>
              <a:t>develop a youth suicide awareness and prevention training program and a model risk referral protocol for LEAs to provide to school personnel who work directly with students in grades </a:t>
            </a:r>
            <a:r>
              <a:rPr lang="en-US" sz="2350" dirty="0" smtClean="0">
                <a:solidFill>
                  <a:schemeClr val="tx1"/>
                </a:solidFill>
              </a:rPr>
              <a:t>6through </a:t>
            </a:r>
            <a:r>
              <a:rPr lang="en-US" sz="2350" dirty="0">
                <a:solidFill>
                  <a:schemeClr val="tx1"/>
                </a:solidFill>
              </a:rPr>
              <a:t>12. </a:t>
            </a:r>
            <a:r>
              <a:rPr lang="en-US" sz="2350" dirty="0" smtClean="0">
                <a:solidFill>
                  <a:schemeClr val="tx1"/>
                </a:solidFill>
              </a:rPr>
              <a:t> </a:t>
            </a:r>
          </a:p>
          <a:p>
            <a:pPr lvl="1">
              <a:lnSpc>
                <a:spcPct val="115000"/>
              </a:lnSpc>
              <a:spcBef>
                <a:spcPts val="0"/>
              </a:spcBef>
              <a:buFont typeface="Wingdings"/>
              <a:buChar char=""/>
            </a:pPr>
            <a:r>
              <a:rPr lang="en-US" sz="1950" dirty="0" smtClean="0">
                <a:solidFill>
                  <a:schemeClr val="tx1"/>
                </a:solidFill>
              </a:rPr>
              <a:t>LEAs to provide to personnel within 12 months of            employment and every 5 year thereafter</a:t>
            </a:r>
            <a:endParaRPr lang="en-US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lvl="0">
              <a:lnSpc>
                <a:spcPct val="115000"/>
              </a:lnSpc>
              <a:spcBef>
                <a:spcPts val="0"/>
              </a:spcBef>
              <a:buFont typeface="Wingdings"/>
              <a:buChar char=""/>
            </a:pPr>
            <a:endParaRPr lang="en-US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04800" y="6400800"/>
            <a:ext cx="381000" cy="304800"/>
          </a:xfrm>
        </p:spPr>
        <p:txBody>
          <a:bodyPr/>
          <a:lstStyle/>
          <a:p>
            <a:pPr>
              <a:defRPr/>
            </a:pPr>
            <a:fld id="{320A7822-F98C-4F16-8392-5D2CC6F0D4DC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5" name="Picture 2" descr="C:\Users\apridemore\AppData\Local\Microsoft\Windows\Temporary Internet Files\Content.IE5\RR3M6RM7\Safety-First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181600"/>
            <a:ext cx="17526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823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7086600" cy="1219200"/>
          </a:xfrm>
        </p:spPr>
        <p:txBody>
          <a:bodyPr>
            <a:normAutofit/>
          </a:bodyPr>
          <a:lstStyle/>
          <a:p>
            <a:pPr algn="ctr"/>
            <a:r>
              <a:rPr lang="en-US" sz="4400" b="1" u="sng" dirty="0" smtClean="0"/>
              <a:t>State Health Plan</a:t>
            </a:r>
            <a:endParaRPr lang="en-US" sz="44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229" y="914400"/>
            <a:ext cx="7794171" cy="5486399"/>
          </a:xfrm>
        </p:spPr>
        <p:txBody>
          <a:bodyPr>
            <a:noAutofit/>
          </a:bodyPr>
          <a:lstStyle/>
          <a:p>
            <a:pPr lvl="0">
              <a:lnSpc>
                <a:spcPct val="115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The </a:t>
            </a: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</a:rPr>
              <a:t>SHP Board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of Trustees </a:t>
            </a: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</a:rPr>
              <a:t>has approved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the following </a:t>
            </a: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</a:rPr>
              <a:t>changes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, effective January 1, 2018:</a:t>
            </a:r>
          </a:p>
          <a:p>
            <a:pPr lvl="1">
              <a:lnSpc>
                <a:spcPct val="115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Eliminate the CDHP 85/15 plan offering. </a:t>
            </a:r>
          </a:p>
          <a:p>
            <a:pPr lvl="1">
              <a:lnSpc>
                <a:spcPct val="115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Reduce </a:t>
            </a: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</a:rPr>
              <a:t>number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of wellness premiums/credits from three to one, by retaining only the tobacco attestation requirement on the </a:t>
            </a: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</a:rPr>
              <a:t>70/30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and 80/20 plans. </a:t>
            </a:r>
          </a:p>
          <a:p>
            <a:pPr lvl="2">
              <a:lnSpc>
                <a:spcPct val="115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</a:rPr>
              <a:t>Subscribers who are not tobacco users or enroll in a Plan-approved tobacco cessation program will receive a $60 credit toward their monthly premium.</a:t>
            </a:r>
          </a:p>
          <a:p>
            <a:pPr lvl="1">
              <a:lnSpc>
                <a:spcPct val="115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Charge the following subscriber </a:t>
            </a: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</a:rPr>
              <a:t>monthly premiums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:</a:t>
            </a:r>
          </a:p>
          <a:p>
            <a:pPr lvl="2">
              <a:lnSpc>
                <a:spcPct val="115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</a:rPr>
              <a:t>70/30 </a:t>
            </a:r>
            <a:r>
              <a:rPr lang="en-US" sz="1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Plan </a:t>
            </a: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</a:rPr>
              <a:t>= $25.00</a:t>
            </a:r>
          </a:p>
          <a:p>
            <a:pPr lvl="2">
              <a:lnSpc>
                <a:spcPct val="115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</a:rPr>
              <a:t>80/20 Plan = $50.00 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Freeze premium rates for the family coverage tier </a:t>
            </a: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</a:rPr>
              <a:t>on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70/30 and 80/20 plans at the 2017 level.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Discontinue enrollment in the Stork Rewards Program March 31, 2017, to phase out </a:t>
            </a: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</a:rPr>
              <a:t>by end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of 2017.</a:t>
            </a:r>
            <a:endParaRPr lang="en-US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04800" y="6553200"/>
            <a:ext cx="381000" cy="152400"/>
          </a:xfrm>
        </p:spPr>
        <p:txBody>
          <a:bodyPr/>
          <a:lstStyle/>
          <a:p>
            <a:pPr>
              <a:defRPr/>
            </a:pPr>
            <a:fld id="{320A7822-F98C-4F16-8392-5D2CC6F0D4DC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3074" name="Picture 2" descr="C:\Users\apridemore\AppData\Local\Microsoft\Windows\Temporary Internet Files\Content.IE5\YNDZZCQS\medico-anziano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3810000"/>
            <a:ext cx="1373641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407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-152400" y="152400"/>
            <a:ext cx="8229600" cy="12510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0070C0"/>
                </a:solidFill>
              </a:rPr>
              <a:t>Member </a:t>
            </a:r>
            <a:r>
              <a:rPr lang="en-US" dirty="0">
                <a:solidFill>
                  <a:srgbClr val="0070C0"/>
                </a:solidFill>
              </a:rPr>
              <a:t>Resources</a:t>
            </a:r>
          </a:p>
        </p:txBody>
      </p:sp>
      <p:sp>
        <p:nvSpPr>
          <p:cNvPr id="12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143000"/>
            <a:ext cx="4572000" cy="4419600"/>
          </a:xfrm>
        </p:spPr>
        <p:txBody>
          <a:bodyPr rtlCol="0">
            <a:noAutofit/>
          </a:bodyPr>
          <a:lstStyle/>
          <a:p>
            <a:pPr marL="461772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000" b="1" dirty="0" smtClean="0">
                <a:solidFill>
                  <a:schemeClr val="tx1"/>
                </a:solidFill>
              </a:rPr>
              <a:t>Executive Director</a:t>
            </a:r>
            <a:r>
              <a:rPr lang="en-US" sz="2000" dirty="0" smtClean="0">
                <a:solidFill>
                  <a:schemeClr val="tx1"/>
                </a:solidFill>
              </a:rPr>
              <a:t>	</a:t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>Katherine Joyce</a:t>
            </a:r>
          </a:p>
          <a:p>
            <a:pPr marL="117475" indent="339725">
              <a:spcBef>
                <a:spcPts val="0"/>
              </a:spcBef>
              <a:buNone/>
              <a:defRPr/>
            </a:pPr>
            <a:r>
              <a:rPr lang="en-US" sz="2000" b="1" u="sng" dirty="0" smtClean="0">
                <a:solidFill>
                  <a:srgbClr val="0070C0"/>
                </a:solidFill>
              </a:rPr>
              <a:t>kjoyce@ncasa.net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 smtClean="0"/>
          </a:p>
          <a:p>
            <a:pPr marL="461772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000" b="1" dirty="0" smtClean="0">
                <a:solidFill>
                  <a:schemeClr val="tx1"/>
                </a:solidFill>
              </a:rPr>
              <a:t>Assistant Executive Director</a:t>
            </a:r>
            <a:r>
              <a:rPr lang="en-US" sz="2000" dirty="0" smtClean="0">
                <a:solidFill>
                  <a:schemeClr val="tx1"/>
                </a:solidFill>
              </a:rPr>
              <a:t/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>Anne Strickland </a:t>
            </a:r>
          </a:p>
          <a:p>
            <a:pPr marL="117475" indent="339725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000" b="1" u="sng" dirty="0" smtClean="0">
                <a:solidFill>
                  <a:srgbClr val="0070C0"/>
                </a:solidFill>
              </a:rPr>
              <a:t>astrickland@ncasa.net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 smtClean="0"/>
          </a:p>
          <a:p>
            <a:pPr marL="461772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000" b="1" dirty="0" smtClean="0">
                <a:solidFill>
                  <a:schemeClr val="tx1"/>
                </a:solidFill>
              </a:rPr>
              <a:t>Finance Manager</a:t>
            </a:r>
          </a:p>
          <a:p>
            <a:pPr marL="118872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000" b="1" dirty="0">
                <a:solidFill>
                  <a:schemeClr val="tx1"/>
                </a:solidFill>
              </a:rPr>
              <a:t>	</a:t>
            </a:r>
            <a:r>
              <a:rPr lang="en-US" sz="2000" dirty="0" smtClean="0">
                <a:solidFill>
                  <a:schemeClr val="tx1"/>
                </a:solidFill>
              </a:rPr>
              <a:t>Elizabeth Martini</a:t>
            </a:r>
          </a:p>
          <a:p>
            <a:pPr marL="117475" indent="339725">
              <a:spcBef>
                <a:spcPts val="0"/>
              </a:spcBef>
              <a:buNone/>
              <a:defRPr/>
            </a:pPr>
            <a:r>
              <a:rPr lang="en-US" sz="2000" b="1" u="sng" dirty="0" smtClean="0">
                <a:solidFill>
                  <a:srgbClr val="0070C0"/>
                </a:solidFill>
              </a:rPr>
              <a:t>emartini@ncasa.net</a:t>
            </a:r>
            <a:r>
              <a:rPr lang="en-US" sz="2000" b="1" dirty="0" smtClean="0">
                <a:hlinkClick r:id="rId3"/>
              </a:rPr>
              <a:t> 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 smtClean="0"/>
          </a:p>
          <a:p>
            <a:pPr marL="461772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000" b="1" dirty="0" smtClean="0">
                <a:solidFill>
                  <a:schemeClr val="tx1"/>
                </a:solidFill>
              </a:rPr>
              <a:t>Executive Assistant</a:t>
            </a:r>
          </a:p>
          <a:p>
            <a:pPr marL="118872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000" dirty="0">
                <a:solidFill>
                  <a:schemeClr val="tx1"/>
                </a:solidFill>
              </a:rPr>
              <a:t>	</a:t>
            </a:r>
            <a:r>
              <a:rPr lang="en-US" sz="2000" dirty="0" smtClean="0">
                <a:solidFill>
                  <a:schemeClr val="tx1"/>
                </a:solidFill>
              </a:rPr>
              <a:t>Rhonda Jernigan</a:t>
            </a:r>
          </a:p>
          <a:p>
            <a:pPr marL="117475" indent="339725">
              <a:spcBef>
                <a:spcPts val="0"/>
              </a:spcBef>
              <a:buNone/>
              <a:defRPr/>
            </a:pPr>
            <a:r>
              <a:rPr lang="en-US" sz="2000" b="1" u="sng" dirty="0" smtClean="0">
                <a:solidFill>
                  <a:srgbClr val="0070C0"/>
                </a:solidFill>
              </a:rPr>
              <a:t>rjernigan@ncasa.net</a:t>
            </a:r>
            <a:endParaRPr lang="en-US" sz="2000" dirty="0"/>
          </a:p>
        </p:txBody>
      </p:sp>
      <p:sp>
        <p:nvSpPr>
          <p:cNvPr id="14" name="Rectangle 5"/>
          <p:cNvSpPr txBox="1">
            <a:spLocks noChangeArrowheads="1"/>
          </p:cNvSpPr>
          <p:nvPr/>
        </p:nvSpPr>
        <p:spPr>
          <a:xfrm>
            <a:off x="3657600" y="1143000"/>
            <a:ext cx="4343400" cy="4419600"/>
          </a:xfrm>
          <a:prstGeom prst="rect">
            <a:avLst/>
          </a:prstGeom>
        </p:spPr>
        <p:txBody>
          <a:bodyPr rtlCol="0">
            <a:noAutofit/>
          </a:bodyPr>
          <a:lstStyle>
            <a:lvl1pPr marL="438150" indent="-319088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02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3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AB81"/>
              </a:buClr>
              <a:buFont typeface="Arial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02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8B25C"/>
              </a:buClr>
              <a:buFont typeface="Arial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55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BA79D"/>
              </a:buClr>
              <a:buFont typeface="Wingdings 3" pitchFamily="18" charset="2"/>
              <a:buChar char=""/>
              <a:def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61772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000" b="1" dirty="0" smtClean="0">
                <a:solidFill>
                  <a:prstClr val="black"/>
                </a:solidFill>
              </a:rPr>
              <a:t>Government Affairs Specialist</a:t>
            </a:r>
            <a:endParaRPr lang="en-US" sz="2000" i="1" dirty="0" smtClean="0">
              <a:solidFill>
                <a:prstClr val="black"/>
              </a:solidFill>
            </a:endParaRPr>
          </a:p>
          <a:p>
            <a:pPr marL="118872" indent="0" eaLnBrk="1" fontAlgn="auto" hangingPunct="1">
              <a:spcBef>
                <a:spcPts val="0"/>
              </a:spcBef>
              <a:spcAft>
                <a:spcPts val="0"/>
              </a:spcAft>
              <a:buClr>
                <a:srgbClr val="94B6D2"/>
              </a:buClr>
              <a:buNone/>
              <a:defRPr/>
            </a:pP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smtClean="0">
                <a:solidFill>
                  <a:prstClr val="black"/>
                </a:solidFill>
              </a:rPr>
              <a:t>     Adam Pridemore</a:t>
            </a:r>
          </a:p>
          <a:p>
            <a:pPr marL="118872" indent="0" eaLnBrk="1" fontAlgn="auto" hangingPunct="1">
              <a:spcBef>
                <a:spcPts val="0"/>
              </a:spcBef>
              <a:spcAft>
                <a:spcPts val="0"/>
              </a:spcAft>
              <a:buClr>
                <a:srgbClr val="94B6D2"/>
              </a:buClr>
              <a:buNone/>
              <a:defRPr/>
            </a:pPr>
            <a:r>
              <a:rPr lang="en-US" sz="2000" b="1" dirty="0" smtClean="0">
                <a:solidFill>
                  <a:prstClr val="black"/>
                </a:solidFill>
              </a:rPr>
              <a:t>      </a:t>
            </a:r>
            <a:r>
              <a:rPr lang="en-US" sz="2000" b="1" u="sng" dirty="0" smtClean="0">
                <a:solidFill>
                  <a:srgbClr val="0070C0"/>
                </a:solidFill>
              </a:rPr>
              <a:t>arpridemore@ncasa.net</a:t>
            </a:r>
            <a:r>
              <a:rPr lang="en-US" sz="2000" b="1" u="sng" dirty="0" smtClean="0">
                <a:solidFill>
                  <a:prstClr val="black"/>
                </a:solidFill>
              </a:rPr>
              <a:t> </a:t>
            </a:r>
          </a:p>
          <a:p>
            <a:pPr marL="117475" indent="339725" eaLnBrk="1" fontAlgn="auto" hangingPunct="1">
              <a:spcBef>
                <a:spcPts val="0"/>
              </a:spcBef>
              <a:spcAft>
                <a:spcPts val="0"/>
              </a:spcAft>
              <a:buClr>
                <a:srgbClr val="94B6D2"/>
              </a:buClr>
              <a:buNone/>
              <a:defRPr/>
            </a:pPr>
            <a:endParaRPr lang="en-US" sz="2000" b="1" u="sng" dirty="0">
              <a:solidFill>
                <a:srgbClr val="0070C0"/>
              </a:solidFill>
            </a:endParaRPr>
          </a:p>
          <a:p>
            <a:pPr marL="460375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Contract Lobbyist</a:t>
            </a:r>
          </a:p>
          <a:p>
            <a:pPr marL="117475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Bryan Holloway</a:t>
            </a:r>
          </a:p>
          <a:p>
            <a:pPr marL="461772" indent="-3429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94B6D2"/>
              </a:buClr>
              <a:buFont typeface="Wingdings" panose="05000000000000000000" pitchFamily="2" charset="2"/>
              <a:buChar char="Ø"/>
              <a:defRPr/>
            </a:pPr>
            <a:endParaRPr lang="en-US" sz="2000" b="1" dirty="0" smtClean="0">
              <a:solidFill>
                <a:prstClr val="black"/>
              </a:solidFill>
            </a:endParaRPr>
          </a:p>
          <a:p>
            <a:pPr marL="461772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000" b="1" dirty="0" smtClean="0">
                <a:solidFill>
                  <a:prstClr val="black"/>
                </a:solidFill>
              </a:rPr>
              <a:t>NCASA Office (new as of 9/6/2016)</a:t>
            </a:r>
          </a:p>
          <a:p>
            <a:pPr marL="118872" indent="0" eaLnBrk="1" fontAlgn="auto" hangingPunct="1">
              <a:spcBef>
                <a:spcPts val="0"/>
              </a:spcBef>
              <a:spcAft>
                <a:spcPts val="0"/>
              </a:spcAft>
              <a:buClr>
                <a:srgbClr val="94B6D2"/>
              </a:buClr>
              <a:buNone/>
              <a:defRPr/>
            </a:pPr>
            <a:r>
              <a:rPr lang="en-US" sz="2000" dirty="0" smtClean="0">
                <a:solidFill>
                  <a:prstClr val="black"/>
                </a:solidFill>
              </a:rPr>
              <a:t>      107 Glenwood Avenue</a:t>
            </a:r>
          </a:p>
          <a:p>
            <a:pPr marL="118872" indent="0" eaLnBrk="1" fontAlgn="auto" hangingPunct="1">
              <a:spcBef>
                <a:spcPts val="0"/>
              </a:spcBef>
              <a:spcAft>
                <a:spcPts val="0"/>
              </a:spcAft>
              <a:buClr>
                <a:srgbClr val="94B6D2"/>
              </a:buClr>
              <a:buNone/>
              <a:defRPr/>
            </a:pP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smtClean="0">
                <a:solidFill>
                  <a:prstClr val="black"/>
                </a:solidFill>
              </a:rPr>
              <a:t>     Raleigh, NC 27603</a:t>
            </a:r>
          </a:p>
          <a:p>
            <a:pPr marL="118872" indent="0" eaLnBrk="1" fontAlgn="auto" hangingPunct="1">
              <a:spcBef>
                <a:spcPts val="0"/>
              </a:spcBef>
              <a:spcAft>
                <a:spcPts val="0"/>
              </a:spcAft>
              <a:buClr>
                <a:srgbClr val="94B6D2"/>
              </a:buClr>
              <a:buNone/>
              <a:defRPr/>
            </a:pP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smtClean="0">
                <a:solidFill>
                  <a:prstClr val="black"/>
                </a:solidFill>
              </a:rPr>
              <a:t>     Phone: 919-828-1426</a:t>
            </a:r>
          </a:p>
          <a:p>
            <a:pPr marL="117475" indent="339725" eaLnBrk="1" fontAlgn="auto" hangingPunct="1">
              <a:spcBef>
                <a:spcPts val="0"/>
              </a:spcBef>
              <a:spcAft>
                <a:spcPts val="0"/>
              </a:spcAft>
              <a:buClr>
                <a:srgbClr val="94B6D2"/>
              </a:buClr>
              <a:buNone/>
              <a:defRPr/>
            </a:pPr>
            <a:r>
              <a:rPr lang="en-US" sz="2000" b="1" u="sng" dirty="0" smtClean="0">
                <a:solidFill>
                  <a:srgbClr val="0070C0"/>
                </a:solidFill>
              </a:rPr>
              <a:t>info@ncasa.net</a:t>
            </a:r>
          </a:p>
          <a:p>
            <a:pPr marL="117475" indent="339725" eaLnBrk="1" fontAlgn="auto" hangingPunct="1">
              <a:spcBef>
                <a:spcPts val="0"/>
              </a:spcBef>
              <a:spcAft>
                <a:spcPts val="0"/>
              </a:spcAft>
              <a:buClr>
                <a:srgbClr val="94B6D2"/>
              </a:buClr>
              <a:buNone/>
              <a:defRPr/>
            </a:pPr>
            <a:r>
              <a:rPr lang="en-US" sz="2000" b="1" u="sng" dirty="0" smtClean="0">
                <a:solidFill>
                  <a:srgbClr val="0070C0"/>
                </a:solidFill>
              </a:rPr>
              <a:t>www.ncasa.net</a:t>
            </a:r>
          </a:p>
          <a:p>
            <a:pPr marL="117475" indent="339725" eaLnBrk="1" fontAlgn="auto" hangingPunct="1">
              <a:spcBef>
                <a:spcPts val="0"/>
              </a:spcBef>
              <a:spcAft>
                <a:spcPts val="0"/>
              </a:spcAft>
              <a:buClr>
                <a:srgbClr val="94B6D2"/>
              </a:buClr>
              <a:buNone/>
              <a:defRPr/>
            </a:pPr>
            <a:r>
              <a:rPr lang="en-US" sz="2000" b="1" u="sng" dirty="0" smtClean="0">
                <a:solidFill>
                  <a:srgbClr val="0070C0"/>
                </a:solidFill>
              </a:rPr>
              <a:t>www.ncasalegislativelink.org</a:t>
            </a:r>
            <a:r>
              <a:rPr lang="en-US" sz="2000" b="1" dirty="0" smtClean="0">
                <a:solidFill>
                  <a:prstClr val="black"/>
                </a:solidFill>
              </a:rPr>
              <a:t> </a:t>
            </a:r>
          </a:p>
          <a:p>
            <a:pPr marL="117475" indent="339725" eaLnBrk="1" fontAlgn="auto" hangingPunct="1">
              <a:spcBef>
                <a:spcPts val="0"/>
              </a:spcBef>
              <a:spcAft>
                <a:spcPts val="0"/>
              </a:spcAft>
              <a:buClr>
                <a:srgbClr val="94B6D2"/>
              </a:buClr>
              <a:buNone/>
              <a:defRPr/>
            </a:pPr>
            <a:r>
              <a:rPr lang="en-US" sz="2000" b="1" dirty="0" smtClean="0">
                <a:solidFill>
                  <a:prstClr val="black"/>
                </a:solidFill>
              </a:rPr>
              <a:t>@NCASATweets</a:t>
            </a:r>
          </a:p>
          <a:p>
            <a:pPr marL="117475" indent="339725" eaLnBrk="1" fontAlgn="auto" hangingPunct="1">
              <a:spcBef>
                <a:spcPts val="0"/>
              </a:spcBef>
              <a:spcAft>
                <a:spcPts val="0"/>
              </a:spcAft>
              <a:buClr>
                <a:srgbClr val="94B6D2"/>
              </a:buClr>
              <a:buNone/>
              <a:defRPr/>
            </a:pPr>
            <a:r>
              <a:rPr lang="en-US" sz="2200" dirty="0" smtClean="0">
                <a:solidFill>
                  <a:prstClr val="black"/>
                </a:solidFill>
              </a:rPr>
              <a:t/>
            </a:r>
            <a:br>
              <a:rPr lang="en-US" sz="2200" dirty="0" smtClean="0">
                <a:solidFill>
                  <a:prstClr val="black"/>
                </a:solidFill>
              </a:rPr>
            </a:br>
            <a:endParaRPr lang="en-US" sz="2200" dirty="0" smtClean="0">
              <a:solidFill>
                <a:prstClr val="black"/>
              </a:solidFill>
            </a:endParaRP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Clr>
                <a:srgbClr val="94B6D2"/>
              </a:buClr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	</a:t>
            </a:r>
            <a:endParaRPr lang="en-US" sz="2400" dirty="0">
              <a:solidFill>
                <a:prstClr val="black"/>
              </a:solidFill>
            </a:endParaRPr>
          </a:p>
        </p:txBody>
      </p:sp>
      <p:pic>
        <p:nvPicPr>
          <p:cNvPr id="15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 t="36665" r="11111" b="34445"/>
          <a:stretch>
            <a:fillRect/>
          </a:stretch>
        </p:blipFill>
        <p:spPr bwMode="auto">
          <a:xfrm>
            <a:off x="2667000" y="5791200"/>
            <a:ext cx="2362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304800" y="6248400"/>
            <a:ext cx="457200" cy="609600"/>
          </a:xfrm>
        </p:spPr>
        <p:txBody>
          <a:bodyPr/>
          <a:lstStyle/>
          <a:p>
            <a:pPr>
              <a:defRPr/>
            </a:pPr>
            <a:fld id="{320A7822-F98C-4F16-8392-5D2CC6F0D4DC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5624" y="5620096"/>
            <a:ext cx="1865376" cy="117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323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0"/>
            <a:ext cx="6553201" cy="1320800"/>
          </a:xfrm>
        </p:spPr>
        <p:txBody>
          <a:bodyPr/>
          <a:lstStyle/>
          <a:p>
            <a:r>
              <a:rPr lang="en-US" dirty="0" smtClean="0"/>
              <a:t>2017 Session Landscape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76200" y="1066800"/>
            <a:ext cx="4724400" cy="3733799"/>
          </a:xfrm>
        </p:spPr>
        <p:txBody>
          <a:bodyPr/>
          <a:lstStyle/>
          <a:p>
            <a:pPr marL="457200" lvl="1" indent="0">
              <a:buNone/>
            </a:pPr>
            <a:r>
              <a:rPr lang="en-US" sz="2800" b="1" dirty="0" smtClean="0">
                <a:solidFill>
                  <a:schemeClr val="tx1"/>
                </a:solidFill>
              </a:rPr>
              <a:t>House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sz="2200" dirty="0" smtClean="0">
                <a:solidFill>
                  <a:schemeClr val="tx1"/>
                </a:solidFill>
              </a:rPr>
              <a:t>74 Republicans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smtClean="0">
                <a:solidFill>
                  <a:schemeClr val="tx1"/>
                </a:solidFill>
              </a:rPr>
              <a:t>46 Democrats</a:t>
            </a:r>
            <a:endParaRPr lang="en-US" sz="2200" dirty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200" dirty="0" smtClean="0">
                <a:solidFill>
                  <a:schemeClr val="tx1"/>
                </a:solidFill>
              </a:rPr>
              <a:t>Speaker of the House:              Rep. Tim Moore (R-Cleveland)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267200" y="1066800"/>
            <a:ext cx="3886200" cy="3733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4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fontAlgn="auto">
              <a:buFont typeface="Wingdings 3" charset="2"/>
              <a:buNone/>
            </a:pPr>
            <a:r>
              <a:rPr lang="en-US" sz="2800" b="1" dirty="0" smtClean="0">
                <a:solidFill>
                  <a:schemeClr val="tx1"/>
                </a:solidFill>
              </a:rPr>
              <a:t>Senate</a:t>
            </a:r>
          </a:p>
          <a:p>
            <a:pPr lvl="1" fontAlgn="auto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sz="2200" dirty="0" smtClean="0">
                <a:solidFill>
                  <a:schemeClr val="tx1"/>
                </a:solidFill>
              </a:rPr>
              <a:t>35 Republicans</a:t>
            </a:r>
          </a:p>
          <a:p>
            <a:pPr lvl="1" fontAlgn="auto">
              <a:buFont typeface="Wingdings" panose="05000000000000000000" pitchFamily="2" charset="2"/>
              <a:buChar char="Ø"/>
            </a:pPr>
            <a:r>
              <a:rPr lang="en-US" sz="2200" dirty="0" smtClean="0">
                <a:solidFill>
                  <a:schemeClr val="tx1"/>
                </a:solidFill>
              </a:rPr>
              <a:t> 15 Democrats</a:t>
            </a:r>
          </a:p>
          <a:p>
            <a:pPr lvl="1" fontAlgn="auto">
              <a:buFont typeface="Wingdings" panose="05000000000000000000" pitchFamily="2" charset="2"/>
              <a:buChar char="Ø"/>
            </a:pPr>
            <a:r>
              <a:rPr lang="en-US" sz="2200" dirty="0" smtClean="0">
                <a:solidFill>
                  <a:schemeClr val="tx1"/>
                </a:solidFill>
              </a:rPr>
              <a:t>President Pro Tem:      Sen. Phil Berger                (R-Rockingham)</a:t>
            </a:r>
          </a:p>
          <a:p>
            <a:pPr lvl="1" fontAlgn="auto"/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04800" y="6400800"/>
            <a:ext cx="335973" cy="339726"/>
          </a:xfrm>
        </p:spPr>
        <p:txBody>
          <a:bodyPr/>
          <a:lstStyle/>
          <a:p>
            <a:pPr>
              <a:defRPr/>
            </a:pPr>
            <a:fld id="{320A7822-F98C-4F16-8392-5D2CC6F0D4DC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416" y="3962400"/>
            <a:ext cx="3552984" cy="2790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962400"/>
            <a:ext cx="3429000" cy="2790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2742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04800" y="76200"/>
            <a:ext cx="8001001" cy="1219200"/>
          </a:xfrm>
        </p:spPr>
        <p:txBody>
          <a:bodyPr>
            <a:normAutofit/>
          </a:bodyPr>
          <a:lstStyle/>
          <a:p>
            <a:pPr algn="ctr"/>
            <a:r>
              <a:rPr lang="en-US" sz="3400" dirty="0" smtClean="0"/>
              <a:t>NCASA Priority:  Enhanced Investment       in North Carolina  Public Schools</a:t>
            </a:r>
            <a:endParaRPr lang="en-US" sz="34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7467600" cy="5029200"/>
          </a:xfrm>
        </p:spPr>
        <p:txBody>
          <a:bodyPr>
            <a:noAutofit/>
          </a:bodyPr>
          <a:lstStyle/>
          <a:p>
            <a:pPr marL="461963" lvl="1" indent="-344488">
              <a:buClr>
                <a:srgbClr val="0F6FC6"/>
              </a:buClr>
              <a:buFont typeface="Wingdings" panose="05000000000000000000" pitchFamily="2" charset="2"/>
              <a:buChar char="Ø"/>
            </a:pPr>
            <a:r>
              <a:rPr lang="en-US" sz="3000" dirty="0" smtClean="0">
                <a:solidFill>
                  <a:prstClr val="black"/>
                </a:solidFill>
                <a:latin typeface="Calibri" panose="020F0502020204030204" pitchFamily="34" charset="0"/>
              </a:rPr>
              <a:t>Increase the state’s per-student investment</a:t>
            </a:r>
          </a:p>
          <a:p>
            <a:pPr marL="461963" lvl="1" indent="-344488">
              <a:buClr>
                <a:srgbClr val="0F6FC6"/>
              </a:buClr>
              <a:buFont typeface="Wingdings" panose="05000000000000000000" pitchFamily="2" charset="2"/>
              <a:buChar char="Ø"/>
            </a:pPr>
            <a:r>
              <a:rPr lang="en-US" sz="3000" dirty="0" smtClean="0">
                <a:solidFill>
                  <a:prstClr val="black"/>
                </a:solidFill>
                <a:latin typeface="Calibri" panose="020F0502020204030204" pitchFamily="34" charset="0"/>
              </a:rPr>
              <a:t>Restore the previous K-3 class size exceptions and district averages</a:t>
            </a:r>
          </a:p>
          <a:p>
            <a:pPr marL="461963" lvl="1" indent="-344488">
              <a:buClr>
                <a:srgbClr val="0F6FC6"/>
              </a:buClr>
              <a:buFont typeface="Wingdings" panose="05000000000000000000" pitchFamily="2" charset="2"/>
              <a:buChar char="Ø"/>
            </a:pPr>
            <a:r>
              <a:rPr lang="en-US" sz="3000" dirty="0" smtClean="0">
                <a:solidFill>
                  <a:prstClr val="black"/>
                </a:solidFill>
                <a:latin typeface="Calibri" panose="020F0502020204030204" pitchFamily="34" charset="0"/>
              </a:rPr>
              <a:t>Invest in professional development</a:t>
            </a:r>
            <a:endParaRPr lang="en-US" sz="30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461963" lvl="1" indent="-344488">
              <a:buClr>
                <a:srgbClr val="0F6FC6"/>
              </a:buClr>
              <a:buFont typeface="Wingdings" panose="05000000000000000000" pitchFamily="2" charset="2"/>
              <a:buChar char="Ø"/>
            </a:pPr>
            <a:r>
              <a:rPr lang="en-US" sz="3000" dirty="0" smtClean="0">
                <a:solidFill>
                  <a:prstClr val="black"/>
                </a:solidFill>
                <a:latin typeface="Calibri" panose="020F0502020204030204" pitchFamily="34" charset="0"/>
              </a:rPr>
              <a:t>Increase technology funding</a:t>
            </a:r>
          </a:p>
          <a:p>
            <a:pPr marL="461963" lvl="1" indent="-344488">
              <a:buClr>
                <a:srgbClr val="0F6FC6"/>
              </a:buClr>
              <a:buFont typeface="Wingdings" panose="05000000000000000000" pitchFamily="2" charset="2"/>
              <a:buChar char="Ø"/>
            </a:pPr>
            <a:r>
              <a:rPr lang="en-US" sz="3000" dirty="0" smtClean="0">
                <a:solidFill>
                  <a:prstClr val="black"/>
                </a:solidFill>
                <a:latin typeface="Calibri" panose="020F0502020204030204" pitchFamily="34" charset="0"/>
              </a:rPr>
              <a:t>Prevent additional cuts to school personnel in all aspects of school operations, including TA’s and central office. </a:t>
            </a:r>
          </a:p>
          <a:p>
            <a:pPr marL="461963" lvl="1" indent="-344488">
              <a:buClr>
                <a:srgbClr val="0F6FC6"/>
              </a:buClr>
              <a:buFont typeface="Wingdings" panose="05000000000000000000" pitchFamily="2" charset="2"/>
              <a:buChar char="Ø"/>
            </a:pPr>
            <a:r>
              <a:rPr lang="en-US" sz="3000" dirty="0" smtClean="0">
                <a:solidFill>
                  <a:prstClr val="black"/>
                </a:solidFill>
                <a:latin typeface="Calibri" panose="020F0502020204030204" pitchFamily="34" charset="0"/>
              </a:rPr>
              <a:t>Ensure appropriate public school voices are heard on Funding Formula Task Force</a:t>
            </a:r>
            <a:endParaRPr lang="en-US" sz="30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117475" lvl="1" indent="0" algn="ctr">
              <a:buNone/>
            </a:pPr>
            <a:endParaRPr lang="en-US" sz="2800" b="1" u="sng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117475" lvl="1" indent="0" algn="ctr">
              <a:buNone/>
            </a:pPr>
            <a:endParaRPr lang="en-US" sz="2800" b="1" u="sng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117475" lvl="1" indent="0">
              <a:buNone/>
            </a:pPr>
            <a:endParaRPr lang="en-US" sz="280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04800" y="6400800"/>
            <a:ext cx="381000" cy="304800"/>
          </a:xfrm>
        </p:spPr>
        <p:txBody>
          <a:bodyPr/>
          <a:lstStyle/>
          <a:p>
            <a:pPr>
              <a:defRPr/>
            </a:pPr>
            <a:fld id="{320A7822-F98C-4F16-8392-5D2CC6F0D4DC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1026" name="Picture 2" descr="C:\Users\apridemore\AppData\Local\Microsoft\Windows\Temporary Internet Files\Content.IE5\L70V70QO\school_building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1697" y="2057400"/>
            <a:ext cx="2443703" cy="2271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2166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7086600" cy="1219200"/>
          </a:xfrm>
        </p:spPr>
        <p:txBody>
          <a:bodyPr>
            <a:normAutofit/>
          </a:bodyPr>
          <a:lstStyle/>
          <a:p>
            <a:pPr algn="ctr"/>
            <a:r>
              <a:rPr lang="en-US" u="none" dirty="0" smtClean="0"/>
              <a:t> </a:t>
            </a:r>
            <a:r>
              <a:rPr lang="en-US" dirty="0" smtClean="0"/>
              <a:t>K-3 Classroom Teacher Ratio</a:t>
            </a:r>
            <a:endParaRPr lang="en-US" sz="44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5191" y="990600"/>
            <a:ext cx="7762009" cy="5410199"/>
          </a:xfrm>
        </p:spPr>
        <p:txBody>
          <a:bodyPr>
            <a:noAutofit/>
          </a:bodyPr>
          <a:lstStyle/>
          <a:p>
            <a:pPr lvl="0">
              <a:lnSpc>
                <a:spcPct val="115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Funded Teacher Allotment </a:t>
            </a:r>
          </a:p>
          <a:p>
            <a:pPr lvl="1">
              <a:lnSpc>
                <a:spcPct val="115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Kindergarten: </a:t>
            </a:r>
            <a:r>
              <a:rPr lang="en-US" dirty="0" smtClean="0">
                <a:solidFill>
                  <a:prstClr val="black"/>
                </a:solidFill>
                <a:latin typeface="Calibri" panose="020F0502020204030204" pitchFamily="34" charset="0"/>
              </a:rPr>
              <a:t>1:18</a:t>
            </a:r>
          </a:p>
          <a:p>
            <a:pPr lvl="1">
              <a:lnSpc>
                <a:spcPct val="115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1</a:t>
            </a:r>
            <a:r>
              <a:rPr lang="en-US" b="1" baseline="30000" dirty="0" smtClean="0">
                <a:solidFill>
                  <a:prstClr val="black"/>
                </a:solidFill>
                <a:latin typeface="Calibri" panose="020F0502020204030204" pitchFamily="34" charset="0"/>
              </a:rPr>
              <a:t>st</a:t>
            </a:r>
            <a:r>
              <a:rPr lang="en-US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 Grade: </a:t>
            </a:r>
            <a:r>
              <a:rPr lang="en-US" dirty="0" smtClean="0">
                <a:solidFill>
                  <a:prstClr val="black"/>
                </a:solidFill>
                <a:latin typeface="Calibri" panose="020F0502020204030204" pitchFamily="34" charset="0"/>
              </a:rPr>
              <a:t>1:16</a:t>
            </a:r>
          </a:p>
          <a:p>
            <a:pPr lvl="1">
              <a:lnSpc>
                <a:spcPct val="115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2</a:t>
            </a:r>
            <a:r>
              <a:rPr lang="en-US" b="1" baseline="30000" dirty="0" smtClean="0">
                <a:solidFill>
                  <a:prstClr val="black"/>
                </a:solidFill>
                <a:latin typeface="Calibri" panose="020F0502020204030204" pitchFamily="34" charset="0"/>
              </a:rPr>
              <a:t>nd</a:t>
            </a:r>
            <a:r>
              <a:rPr lang="en-US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 &amp; 3</a:t>
            </a:r>
            <a:r>
              <a:rPr lang="en-US" b="1" baseline="30000" dirty="0" smtClean="0">
                <a:solidFill>
                  <a:prstClr val="black"/>
                </a:solidFill>
                <a:latin typeface="Calibri" panose="020F0502020204030204" pitchFamily="34" charset="0"/>
              </a:rPr>
              <a:t>rd</a:t>
            </a:r>
            <a:r>
              <a:rPr lang="en-US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 Grade: </a:t>
            </a:r>
            <a:r>
              <a:rPr lang="en-US" dirty="0" smtClean="0">
                <a:solidFill>
                  <a:prstClr val="black"/>
                </a:solidFill>
                <a:latin typeface="Calibri" panose="020F0502020204030204" pitchFamily="34" charset="0"/>
              </a:rPr>
              <a:t>1:17</a:t>
            </a:r>
            <a:endParaRPr lang="en-US" b="1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lvl="0">
              <a:lnSpc>
                <a:spcPct val="115000"/>
              </a:lnSpc>
              <a:spcBef>
                <a:spcPts val="0"/>
              </a:spcBef>
              <a:buFont typeface="Wingdings"/>
              <a:buChar char=""/>
            </a:pPr>
            <a:r>
              <a:rPr lang="en-US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Current Law: </a:t>
            </a:r>
            <a:r>
              <a:rPr lang="en-US" dirty="0" smtClean="0">
                <a:solidFill>
                  <a:prstClr val="black"/>
                </a:solidFill>
                <a:latin typeface="Calibri" panose="020F0502020204030204" pitchFamily="34" charset="0"/>
              </a:rPr>
              <a:t>Allows for flexibility over funded allotment</a:t>
            </a:r>
          </a:p>
          <a:p>
            <a:pPr lvl="1">
              <a:lnSpc>
                <a:spcPct val="115000"/>
              </a:lnSpc>
              <a:spcBef>
                <a:spcPts val="0"/>
              </a:spcBef>
              <a:buFont typeface="Wingdings"/>
              <a:buChar char=""/>
            </a:pPr>
            <a:r>
              <a:rPr lang="en-US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District Average:  </a:t>
            </a:r>
            <a:r>
              <a:rPr lang="en-US" dirty="0" smtClean="0">
                <a:solidFill>
                  <a:prstClr val="black"/>
                </a:solidFill>
                <a:latin typeface="Calibri" panose="020F0502020204030204" pitchFamily="34" charset="0"/>
              </a:rPr>
              <a:t>1:21</a:t>
            </a:r>
          </a:p>
          <a:p>
            <a:pPr lvl="1">
              <a:lnSpc>
                <a:spcPct val="115000"/>
              </a:lnSpc>
              <a:spcBef>
                <a:spcPts val="0"/>
              </a:spcBef>
              <a:buFont typeface="Wingdings"/>
              <a:buChar char=""/>
            </a:pPr>
            <a:r>
              <a:rPr lang="en-US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Individual Class Size: </a:t>
            </a:r>
            <a:r>
              <a:rPr lang="en-US" dirty="0" smtClean="0">
                <a:solidFill>
                  <a:prstClr val="black"/>
                </a:solidFill>
                <a:latin typeface="Calibri" panose="020F0502020204030204" pitchFamily="34" charset="0"/>
              </a:rPr>
              <a:t>1:24</a:t>
            </a:r>
            <a:endParaRPr lang="en-US" b="1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lvl="0">
              <a:lnSpc>
                <a:spcPct val="115000"/>
              </a:lnSpc>
              <a:spcBef>
                <a:spcPts val="0"/>
              </a:spcBef>
              <a:buFont typeface="Wingdings"/>
              <a:buChar char=""/>
            </a:pPr>
            <a:r>
              <a:rPr lang="en-US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2016 Budget Law: </a:t>
            </a:r>
            <a:r>
              <a:rPr lang="en-US" dirty="0" smtClean="0">
                <a:solidFill>
                  <a:prstClr val="black"/>
                </a:solidFill>
                <a:latin typeface="Calibri" panose="020F0502020204030204" pitchFamily="34" charset="0"/>
              </a:rPr>
              <a:t> To take effect 2017-2018 school year</a:t>
            </a:r>
          </a:p>
          <a:p>
            <a:pPr lvl="1">
              <a:lnSpc>
                <a:spcPct val="115000"/>
              </a:lnSpc>
              <a:spcBef>
                <a:spcPts val="0"/>
              </a:spcBef>
              <a:buFont typeface="Wingdings"/>
              <a:buChar char=""/>
            </a:pPr>
            <a:r>
              <a:rPr lang="en-US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District Average: </a:t>
            </a:r>
            <a:r>
              <a:rPr lang="en-US" dirty="0" smtClean="0">
                <a:solidFill>
                  <a:prstClr val="black"/>
                </a:solidFill>
                <a:latin typeface="Calibri" panose="020F0502020204030204" pitchFamily="34" charset="0"/>
              </a:rPr>
              <a:t>Must be at funded allotment ratio</a:t>
            </a:r>
          </a:p>
          <a:p>
            <a:pPr lvl="1">
              <a:lnSpc>
                <a:spcPct val="115000"/>
              </a:lnSpc>
              <a:spcBef>
                <a:spcPts val="0"/>
              </a:spcBef>
              <a:buFont typeface="Wingdings"/>
              <a:buChar char=""/>
            </a:pPr>
            <a:r>
              <a:rPr lang="en-US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Individual Class Size: </a:t>
            </a:r>
            <a:r>
              <a:rPr lang="en-US" dirty="0" smtClean="0">
                <a:solidFill>
                  <a:prstClr val="black"/>
                </a:solidFill>
                <a:latin typeface="Calibri" panose="020F0502020204030204" pitchFamily="34" charset="0"/>
              </a:rPr>
              <a:t>No more than 3 over funded allotment ratio</a:t>
            </a:r>
            <a:endParaRPr lang="en-US" b="1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lvl="0">
              <a:lnSpc>
                <a:spcPct val="115000"/>
              </a:lnSpc>
              <a:spcBef>
                <a:spcPts val="0"/>
              </a:spcBef>
              <a:buFont typeface="Wingdings"/>
              <a:buChar char=""/>
            </a:pPr>
            <a:r>
              <a:rPr lang="en-US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H13 – </a:t>
            </a:r>
            <a:r>
              <a:rPr lang="en-US" dirty="0" smtClean="0">
                <a:solidFill>
                  <a:prstClr val="black"/>
                </a:solidFill>
                <a:latin typeface="Calibri" panose="020F0502020204030204" pitchFamily="34" charset="0"/>
              </a:rPr>
              <a:t>Modifies allowable district average and individual class size for grades K-3</a:t>
            </a:r>
          </a:p>
          <a:p>
            <a:pPr lvl="1">
              <a:lnSpc>
                <a:spcPct val="115000"/>
              </a:lnSpc>
              <a:spcBef>
                <a:spcPts val="0"/>
              </a:spcBef>
              <a:buFont typeface="Wingdings"/>
              <a:buChar char=""/>
            </a:pPr>
            <a:r>
              <a:rPr lang="en-US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District Average</a:t>
            </a:r>
            <a:r>
              <a:rPr lang="en-US" dirty="0" smtClean="0">
                <a:solidFill>
                  <a:prstClr val="black"/>
                </a:solidFill>
                <a:latin typeface="Calibri" panose="020F0502020204030204" pitchFamily="34" charset="0"/>
              </a:rPr>
              <a:t>: No more than 3 over funded allotment ratio</a:t>
            </a:r>
          </a:p>
          <a:p>
            <a:pPr lvl="1">
              <a:lnSpc>
                <a:spcPct val="115000"/>
              </a:lnSpc>
              <a:spcBef>
                <a:spcPts val="0"/>
              </a:spcBef>
              <a:buFont typeface="Wingdings"/>
              <a:buChar char=""/>
            </a:pPr>
            <a:r>
              <a:rPr lang="en-US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Individual Class Size</a:t>
            </a:r>
            <a:r>
              <a:rPr lang="en-US" dirty="0" smtClean="0">
                <a:solidFill>
                  <a:prstClr val="black"/>
                </a:solidFill>
                <a:latin typeface="Calibri" panose="020F0502020204030204" pitchFamily="34" charset="0"/>
              </a:rPr>
              <a:t>: No more than 6 over funded allotment ratio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buFont typeface="Wingdings"/>
              <a:buChar char=""/>
            </a:pPr>
            <a:endParaRPr lang="en-US" b="1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04800" y="6400800"/>
            <a:ext cx="381000" cy="304800"/>
          </a:xfrm>
        </p:spPr>
        <p:txBody>
          <a:bodyPr/>
          <a:lstStyle/>
          <a:p>
            <a:pPr>
              <a:defRPr/>
            </a:pPr>
            <a:fld id="{320A7822-F98C-4F16-8392-5D2CC6F0D4DC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1026" name="Picture 2" descr="C:\Users\apridemore\AppData\Local\Microsoft\Windows\Temporary Internet Files\Content.IE5\YNDZZCQS\classroomCartoon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838200"/>
            <a:ext cx="2103939" cy="1662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6615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7086600" cy="12192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Funding &amp; Allotments</a:t>
            </a:r>
            <a:endParaRPr lang="en-US" sz="44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116" y="838200"/>
            <a:ext cx="7891284" cy="5562599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Bef>
                <a:spcPts val="0"/>
              </a:spcBef>
              <a:buFont typeface="Wingdings"/>
              <a:buChar char=""/>
            </a:pPr>
            <a:r>
              <a:rPr lang="en-US" b="1" dirty="0">
                <a:solidFill>
                  <a:prstClr val="black"/>
                </a:solidFill>
                <a:latin typeface="Calibri" panose="020F0502020204030204" pitchFamily="34" charset="0"/>
              </a:rPr>
              <a:t>H6 – </a:t>
            </a:r>
            <a:r>
              <a:rPr lang="en-US" dirty="0">
                <a:solidFill>
                  <a:prstClr val="black"/>
                </a:solidFill>
                <a:latin typeface="Calibri" panose="020F0502020204030204" pitchFamily="34" charset="0"/>
              </a:rPr>
              <a:t>Creates the Joint Legislative Task Force on Education Finance Reform, charged with reviewing current public school allotment system and studying weighted student formula models, or allotment </a:t>
            </a:r>
            <a:r>
              <a:rPr lang="en-US" dirty="0" smtClean="0">
                <a:solidFill>
                  <a:prstClr val="black"/>
                </a:solidFill>
                <a:latin typeface="Calibri" panose="020F0502020204030204" pitchFamily="34" charset="0"/>
              </a:rPr>
              <a:t>reformations</a:t>
            </a:r>
            <a:endParaRPr lang="en-US" b="1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>
              <a:lnSpc>
                <a:spcPct val="115000"/>
              </a:lnSpc>
              <a:spcBef>
                <a:spcPts val="0"/>
              </a:spcBef>
              <a:buFont typeface="Wingdings"/>
              <a:buChar char=""/>
            </a:pPr>
            <a:r>
              <a:rPr lang="en-US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H305 – </a:t>
            </a:r>
            <a:r>
              <a:rPr lang="en-US" dirty="0" smtClean="0">
                <a:solidFill>
                  <a:prstClr val="black"/>
                </a:solidFill>
                <a:latin typeface="Calibri" panose="020F0502020204030204" pitchFamily="34" charset="0"/>
              </a:rPr>
              <a:t>Repeals statutory authority for LEAs to sue      county commissioners over sufficiency of funds</a:t>
            </a:r>
          </a:p>
          <a:p>
            <a:pPr lvl="1">
              <a:lnSpc>
                <a:spcPct val="115000"/>
              </a:lnSpc>
              <a:spcBef>
                <a:spcPts val="0"/>
              </a:spcBef>
              <a:buFont typeface="Wingdings"/>
              <a:buChar char=""/>
            </a:pPr>
            <a:r>
              <a:rPr lang="en-US" dirty="0" smtClean="0">
                <a:solidFill>
                  <a:prstClr val="black"/>
                </a:solidFill>
                <a:latin typeface="Calibri" panose="020F0502020204030204" pitchFamily="34" charset="0"/>
              </a:rPr>
              <a:t>Legislation to study this issue passed in 2016. Findings                    not yet reported</a:t>
            </a:r>
          </a:p>
          <a:p>
            <a:pPr>
              <a:lnSpc>
                <a:spcPct val="115000"/>
              </a:lnSpc>
              <a:spcBef>
                <a:spcPts val="0"/>
              </a:spcBef>
              <a:buFont typeface="Wingdings"/>
              <a:buChar char=""/>
            </a:pPr>
            <a:r>
              <a:rPr lang="en-US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S75 </a:t>
            </a:r>
            <a:r>
              <a:rPr lang="en-US" b="1" dirty="0">
                <a:solidFill>
                  <a:prstClr val="black"/>
                </a:solidFill>
                <a:latin typeface="Calibri" panose="020F0502020204030204" pitchFamily="34" charset="0"/>
              </a:rPr>
              <a:t>– </a:t>
            </a:r>
            <a:r>
              <a:rPr lang="en-US" dirty="0">
                <a:solidFill>
                  <a:schemeClr val="tx1"/>
                </a:solidFill>
              </a:rPr>
              <a:t>Moves to amend the NC Constitution to             provide a cap on state income tax at 5.5</a:t>
            </a:r>
            <a:r>
              <a:rPr lang="en-US" dirty="0" smtClean="0">
                <a:solidFill>
                  <a:schemeClr val="tx1"/>
                </a:solidFill>
              </a:rPr>
              <a:t>%. Potentially problematic because:</a:t>
            </a:r>
          </a:p>
          <a:p>
            <a:pPr lvl="1">
              <a:lnSpc>
                <a:spcPct val="115000"/>
              </a:lnSpc>
              <a:spcBef>
                <a:spcPts val="0"/>
              </a:spcBef>
              <a:buFont typeface="Wingdings"/>
              <a:buChar char=""/>
            </a:pPr>
            <a:r>
              <a:rPr lang="en-US" dirty="0" smtClean="0">
                <a:solidFill>
                  <a:schemeClr val="tx1"/>
                </a:solidFill>
              </a:rPr>
              <a:t>Limits ability to raise revenue for student population growth</a:t>
            </a:r>
          </a:p>
          <a:p>
            <a:pPr lvl="1">
              <a:lnSpc>
                <a:spcPct val="115000"/>
              </a:lnSpc>
              <a:spcBef>
                <a:spcPts val="0"/>
              </a:spcBef>
              <a:buFont typeface="Wingdings"/>
              <a:buChar char=""/>
            </a:pPr>
            <a:r>
              <a:rPr lang="en-US" dirty="0" smtClean="0">
                <a:solidFill>
                  <a:schemeClr val="tx1"/>
                </a:solidFill>
              </a:rPr>
              <a:t>Limits ability of future General Assemblies to respond to unexpected fiscal challenges</a:t>
            </a:r>
          </a:p>
          <a:p>
            <a:pPr lvl="1">
              <a:lnSpc>
                <a:spcPct val="115000"/>
              </a:lnSpc>
              <a:spcBef>
                <a:spcPts val="0"/>
              </a:spcBef>
              <a:buFont typeface="Wingdings"/>
              <a:buChar char=""/>
            </a:pPr>
            <a:r>
              <a:rPr lang="en-US" dirty="0" smtClean="0">
                <a:solidFill>
                  <a:schemeClr val="tx1"/>
                </a:solidFill>
              </a:rPr>
              <a:t>Turning to sales tax is a more volatile revenue source</a:t>
            </a:r>
          </a:p>
          <a:p>
            <a:pPr lvl="1">
              <a:lnSpc>
                <a:spcPct val="115000"/>
              </a:lnSpc>
              <a:spcBef>
                <a:spcPts val="0"/>
              </a:spcBef>
              <a:buFont typeface="Wingdings"/>
              <a:buChar char=""/>
            </a:pPr>
            <a:endParaRPr lang="en-US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lvl="0">
              <a:lnSpc>
                <a:spcPct val="115000"/>
              </a:lnSpc>
              <a:spcBef>
                <a:spcPts val="0"/>
              </a:spcBef>
              <a:buFont typeface="Wingdings"/>
              <a:buChar char=""/>
            </a:pPr>
            <a:endParaRPr lang="en-US" b="1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04800" y="6368143"/>
            <a:ext cx="381000" cy="489857"/>
          </a:xfrm>
        </p:spPr>
        <p:txBody>
          <a:bodyPr/>
          <a:lstStyle/>
          <a:p>
            <a:pPr>
              <a:defRPr/>
            </a:pPr>
            <a:fld id="{320A7822-F98C-4F16-8392-5D2CC6F0D4DC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2052" name="Picture 4" descr="C:\Users\apridemore\AppData\Local\Microsoft\Windows\Temporary Internet Files\Content.IE5\RR3M6RM7\Budget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7431" y="2819400"/>
            <a:ext cx="1914169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6257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7086600" cy="12192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Governor’s Budget</a:t>
            </a:r>
            <a:endParaRPr lang="en-US" sz="44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722" y="914401"/>
            <a:ext cx="8153400" cy="5562600"/>
          </a:xfrm>
        </p:spPr>
        <p:txBody>
          <a:bodyPr>
            <a:noAutofit/>
          </a:bodyPr>
          <a:lstStyle/>
          <a:p>
            <a:pPr lvl="0">
              <a:lnSpc>
                <a:spcPct val="115000"/>
              </a:lnSpc>
              <a:spcBef>
                <a:spcPts val="0"/>
              </a:spcBef>
              <a:buFont typeface="Wingdings"/>
              <a:buChar char=""/>
            </a:pPr>
            <a:r>
              <a:rPr lang="en-US" sz="250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ADM </a:t>
            </a:r>
            <a:r>
              <a:rPr lang="en-US" sz="2500" b="1" dirty="0">
                <a:solidFill>
                  <a:prstClr val="black"/>
                </a:solidFill>
                <a:latin typeface="Calibri" panose="020F0502020204030204" pitchFamily="34" charset="0"/>
              </a:rPr>
              <a:t>–</a:t>
            </a:r>
            <a:r>
              <a:rPr lang="en-US" sz="250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r>
              <a:rPr lang="en-US" sz="2500" dirty="0" smtClean="0">
                <a:solidFill>
                  <a:prstClr val="black"/>
                </a:solidFill>
                <a:latin typeface="Calibri" panose="020F0502020204030204" pitchFamily="34" charset="0"/>
              </a:rPr>
              <a:t>$29.4M for student enrollment growth 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buFont typeface="Wingdings"/>
              <a:buChar char=""/>
            </a:pPr>
            <a:r>
              <a:rPr lang="en-US" sz="250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More Personnel To Improve Outcomes </a:t>
            </a:r>
            <a:r>
              <a:rPr lang="en-US" sz="2500" b="1" dirty="0">
                <a:solidFill>
                  <a:prstClr val="black"/>
                </a:solidFill>
                <a:latin typeface="Calibri" panose="020F0502020204030204" pitchFamily="34" charset="0"/>
              </a:rPr>
              <a:t>–</a:t>
            </a:r>
            <a:r>
              <a:rPr lang="en-US" sz="250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r>
              <a:rPr lang="en-US" sz="2500" dirty="0" smtClean="0">
                <a:solidFill>
                  <a:prstClr val="black"/>
                </a:solidFill>
                <a:latin typeface="Calibri" panose="020F0502020204030204" pitchFamily="34" charset="0"/>
              </a:rPr>
              <a:t>$20M to           LEAs to hire additional personnel who will have            direct impact on student outcomes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buFont typeface="Wingdings"/>
              <a:buChar char=""/>
            </a:pPr>
            <a:r>
              <a:rPr lang="en-US" sz="250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Textbooks &amp; Digital Resources </a:t>
            </a:r>
            <a:r>
              <a:rPr lang="en-US" sz="2500" b="1" dirty="0">
                <a:solidFill>
                  <a:prstClr val="black"/>
                </a:solidFill>
                <a:latin typeface="Calibri" panose="020F0502020204030204" pitchFamily="34" charset="0"/>
              </a:rPr>
              <a:t>–</a:t>
            </a:r>
            <a:r>
              <a:rPr lang="en-US" sz="250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r>
              <a:rPr lang="en-US" sz="2500" dirty="0" smtClean="0">
                <a:solidFill>
                  <a:prstClr val="black"/>
                </a:solidFill>
                <a:latin typeface="Calibri" panose="020F0502020204030204" pitchFamily="34" charset="0"/>
              </a:rPr>
              <a:t>$3M in recurring and $10M in non-recurring funds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buFont typeface="Wingdings"/>
              <a:buChar char=""/>
            </a:pPr>
            <a:r>
              <a:rPr lang="en-US" sz="250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Advanced Teaching Roles Pilot </a:t>
            </a:r>
            <a:r>
              <a:rPr lang="en-US" sz="2500" b="1" dirty="0">
                <a:solidFill>
                  <a:prstClr val="black"/>
                </a:solidFill>
                <a:latin typeface="Calibri" panose="020F0502020204030204" pitchFamily="34" charset="0"/>
              </a:rPr>
              <a:t>–</a:t>
            </a:r>
            <a:r>
              <a:rPr lang="en-US" sz="250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r>
              <a:rPr lang="en-US" sz="2500" dirty="0" smtClean="0">
                <a:solidFill>
                  <a:prstClr val="black"/>
                </a:solidFill>
                <a:latin typeface="Calibri" panose="020F0502020204030204" pitchFamily="34" charset="0"/>
              </a:rPr>
              <a:t>$9.8M in non-recurring funds for 10 LEA pilot program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buFont typeface="Wingdings"/>
              <a:buChar char=""/>
            </a:pPr>
            <a:r>
              <a:rPr lang="en-US" sz="250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Digital Learning – Professional Development </a:t>
            </a:r>
            <a:r>
              <a:rPr lang="en-US" sz="2500" b="1" dirty="0">
                <a:solidFill>
                  <a:prstClr val="black"/>
                </a:solidFill>
                <a:latin typeface="Calibri" panose="020F0502020204030204" pitchFamily="34" charset="0"/>
              </a:rPr>
              <a:t>–</a:t>
            </a:r>
            <a:r>
              <a:rPr lang="en-US" sz="250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r>
              <a:rPr lang="en-US" sz="2500" dirty="0" smtClean="0">
                <a:solidFill>
                  <a:prstClr val="black"/>
                </a:solidFill>
                <a:latin typeface="Calibri" panose="020F0502020204030204" pitchFamily="34" charset="0"/>
              </a:rPr>
              <a:t>$5M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buFont typeface="Wingdings"/>
              <a:buChar char=""/>
            </a:pPr>
            <a:r>
              <a:rPr lang="en-US" sz="250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Digital Learning – Home Base Content &amp; Support – </a:t>
            </a:r>
            <a:r>
              <a:rPr lang="en-US" sz="2500" dirty="0" smtClean="0">
                <a:solidFill>
                  <a:prstClr val="black"/>
                </a:solidFill>
                <a:latin typeface="Calibri" panose="020F0502020204030204" pitchFamily="34" charset="0"/>
              </a:rPr>
              <a:t>1.2M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buFont typeface="Wingdings"/>
              <a:buChar char=""/>
            </a:pPr>
            <a:r>
              <a:rPr lang="en-US" sz="250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Transforming Low-Performing Schools </a:t>
            </a:r>
            <a:r>
              <a:rPr lang="en-US" sz="2500" b="1" dirty="0">
                <a:solidFill>
                  <a:prstClr val="black"/>
                </a:solidFill>
                <a:latin typeface="Calibri" panose="020F0502020204030204" pitchFamily="34" charset="0"/>
              </a:rPr>
              <a:t>–</a:t>
            </a:r>
            <a:r>
              <a:rPr lang="en-US" sz="250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r>
              <a:rPr lang="en-US" sz="2500" dirty="0" smtClean="0">
                <a:solidFill>
                  <a:prstClr val="black"/>
                </a:solidFill>
                <a:latin typeface="Calibri" panose="020F0502020204030204" pitchFamily="34" charset="0"/>
              </a:rPr>
              <a:t>$10M for coaching and planning for school personnel in low-performing schools</a:t>
            </a:r>
            <a:endParaRPr lang="en-US" sz="2500" b="1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lvl="0">
              <a:lnSpc>
                <a:spcPct val="115000"/>
              </a:lnSpc>
              <a:spcBef>
                <a:spcPts val="0"/>
              </a:spcBef>
              <a:buFont typeface="Wingdings"/>
              <a:buChar char=""/>
            </a:pPr>
            <a:endParaRPr lang="en-US" sz="2800" b="1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04800" y="6629400"/>
            <a:ext cx="381000" cy="76200"/>
          </a:xfrm>
        </p:spPr>
        <p:txBody>
          <a:bodyPr/>
          <a:lstStyle/>
          <a:p>
            <a:pPr>
              <a:defRPr/>
            </a:pPr>
            <a:fld id="{320A7822-F98C-4F16-8392-5D2CC6F0D4DC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722" y="76200"/>
            <a:ext cx="1377878" cy="2078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758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7848600" cy="1219200"/>
          </a:xfrm>
        </p:spPr>
        <p:txBody>
          <a:bodyPr>
            <a:noAutofit/>
          </a:bodyPr>
          <a:lstStyle/>
          <a:p>
            <a:r>
              <a:rPr lang="en-US" sz="3600" dirty="0" smtClean="0"/>
              <a:t>NCASA Priority:  Competitive Compensation For All School Personnel</a:t>
            </a:r>
            <a:endParaRPr lang="en-US" sz="36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7772400" cy="5029200"/>
          </a:xfrm>
        </p:spPr>
        <p:txBody>
          <a:bodyPr>
            <a:noAutofit/>
          </a:bodyPr>
          <a:lstStyle/>
          <a:p>
            <a:pPr marL="574675" lvl="1" indent="-457200">
              <a:buFont typeface="Wingdings" panose="05000000000000000000" pitchFamily="2" charset="2"/>
              <a:buChar char="Ø"/>
            </a:pPr>
            <a:r>
              <a:rPr lang="en-US" sz="3000" dirty="0" smtClean="0">
                <a:solidFill>
                  <a:prstClr val="black"/>
                </a:solidFill>
                <a:latin typeface="Calibri" panose="020F0502020204030204" pitchFamily="34" charset="0"/>
              </a:rPr>
              <a:t>Improve </a:t>
            </a:r>
            <a:r>
              <a:rPr lang="en-US" sz="3000" dirty="0">
                <a:solidFill>
                  <a:prstClr val="black"/>
                </a:solidFill>
                <a:latin typeface="Calibri" panose="020F0502020204030204" pitchFamily="34" charset="0"/>
              </a:rPr>
              <a:t>principal pay from 50th lowest; reconnect to </a:t>
            </a:r>
            <a:r>
              <a:rPr lang="en-US" sz="3000" dirty="0" smtClean="0">
                <a:solidFill>
                  <a:prstClr val="black"/>
                </a:solidFill>
                <a:latin typeface="Calibri" panose="020F0502020204030204" pitchFamily="34" charset="0"/>
              </a:rPr>
              <a:t>teacher salary schedule.  </a:t>
            </a:r>
            <a:endParaRPr lang="en-US" sz="30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574675" lvl="1" indent="-457200">
              <a:buFont typeface="Wingdings" panose="05000000000000000000" pitchFamily="2" charset="2"/>
              <a:buChar char="Ø"/>
            </a:pPr>
            <a:r>
              <a:rPr lang="en-US" sz="3000" dirty="0">
                <a:solidFill>
                  <a:prstClr val="black"/>
                </a:solidFill>
                <a:latin typeface="Calibri" panose="020F0502020204030204" pitchFamily="34" charset="0"/>
              </a:rPr>
              <a:t>Provide salary increases to all school personnel in 2017.</a:t>
            </a:r>
          </a:p>
          <a:p>
            <a:pPr marL="574675" lvl="1" indent="-457200">
              <a:buFont typeface="Wingdings" panose="05000000000000000000" pitchFamily="2" charset="2"/>
              <a:buChar char="Ø"/>
            </a:pPr>
            <a:r>
              <a:rPr lang="en-US" sz="3000" dirty="0">
                <a:solidFill>
                  <a:prstClr val="black"/>
                </a:solidFill>
                <a:latin typeface="Calibri" panose="020F0502020204030204" pitchFamily="34" charset="0"/>
              </a:rPr>
              <a:t>Move North Carolina teachers closer to the national average.</a:t>
            </a:r>
          </a:p>
          <a:p>
            <a:pPr marL="574675" lvl="1" indent="-457200">
              <a:buFont typeface="Wingdings" panose="05000000000000000000" pitchFamily="2" charset="2"/>
              <a:buChar char="Ø"/>
            </a:pPr>
            <a:r>
              <a:rPr lang="en-US" sz="3000" dirty="0">
                <a:solidFill>
                  <a:prstClr val="black"/>
                </a:solidFill>
                <a:latin typeface="Calibri" panose="020F0502020204030204" pitchFamily="34" charset="0"/>
              </a:rPr>
              <a:t>Ensure robust benefits package for public school </a:t>
            </a:r>
            <a:r>
              <a:rPr lang="en-US" sz="3000" dirty="0" smtClean="0">
                <a:solidFill>
                  <a:prstClr val="black"/>
                </a:solidFill>
                <a:latin typeface="Calibri" panose="020F0502020204030204" pitchFamily="34" charset="0"/>
              </a:rPr>
              <a:t>employees.</a:t>
            </a:r>
            <a:endParaRPr lang="en-US" sz="30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574675" lvl="1" indent="-457200">
              <a:buFont typeface="Wingdings" panose="05000000000000000000" pitchFamily="2" charset="2"/>
              <a:buChar char="Ø"/>
            </a:pPr>
            <a:endParaRPr lang="en-US" sz="280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04800" y="6400800"/>
            <a:ext cx="381000" cy="304800"/>
          </a:xfrm>
        </p:spPr>
        <p:txBody>
          <a:bodyPr/>
          <a:lstStyle/>
          <a:p>
            <a:pPr>
              <a:defRPr/>
            </a:pPr>
            <a:fld id="{320A7822-F98C-4F16-8392-5D2CC6F0D4DC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4098" name="Picture 2" descr="C:\Users\apridemore\AppData\Local\Microsoft\Windows\Temporary Internet Files\Content.IE5\L70V70QO\money2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572000"/>
            <a:ext cx="21336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6365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960" y="76200"/>
            <a:ext cx="7086600" cy="12192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Compensation &amp; Benefits</a:t>
            </a:r>
            <a:endParaRPr lang="en-US" sz="44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91" y="990600"/>
            <a:ext cx="7762009" cy="5410199"/>
          </a:xfrm>
        </p:spPr>
        <p:txBody>
          <a:bodyPr>
            <a:noAutofit/>
          </a:bodyPr>
          <a:lstStyle/>
          <a:p>
            <a:pPr lvl="0">
              <a:lnSpc>
                <a:spcPct val="115000"/>
              </a:lnSpc>
              <a:spcBef>
                <a:spcPts val="0"/>
              </a:spcBef>
              <a:buFont typeface="Wingdings"/>
              <a:buChar char=""/>
            </a:pPr>
            <a:r>
              <a:rPr lang="en-US" sz="220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S234 – </a:t>
            </a:r>
            <a:r>
              <a:rPr lang="en-US" sz="2200" dirty="0" smtClean="0">
                <a:solidFill>
                  <a:prstClr val="black"/>
                </a:solidFill>
                <a:latin typeface="Calibri" panose="020F0502020204030204" pitchFamily="34" charset="0"/>
              </a:rPr>
              <a:t>Using Lottery funds:</a:t>
            </a:r>
            <a:endParaRPr lang="en-US" sz="2200" b="1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lvl="1">
              <a:lnSpc>
                <a:spcPct val="115000"/>
              </a:lnSpc>
              <a:spcBef>
                <a:spcPts val="0"/>
              </a:spcBef>
              <a:buFont typeface="Wingdings"/>
              <a:buChar char=""/>
            </a:pPr>
            <a:r>
              <a:rPr lang="en-US" sz="2200" dirty="0" smtClean="0">
                <a:solidFill>
                  <a:prstClr val="black"/>
                </a:solidFill>
                <a:latin typeface="Calibri" panose="020F0502020204030204" pitchFamily="34" charset="0"/>
              </a:rPr>
              <a:t>Provides a block grant of 7% over avg. principal salary for          LEAs to determine how to pay principals; 1-yr hold harmless</a:t>
            </a:r>
          </a:p>
          <a:p>
            <a:pPr lvl="1">
              <a:lnSpc>
                <a:spcPct val="115000"/>
              </a:lnSpc>
              <a:spcBef>
                <a:spcPts val="0"/>
              </a:spcBef>
              <a:buFont typeface="Wingdings"/>
              <a:buChar char=""/>
            </a:pPr>
            <a:r>
              <a:rPr lang="en-US" sz="2200" dirty="0" smtClean="0">
                <a:solidFill>
                  <a:prstClr val="black"/>
                </a:solidFill>
                <a:latin typeface="Calibri" panose="020F0502020204030204" pitchFamily="34" charset="0"/>
              </a:rPr>
              <a:t>Provides one-time $2,600 bonus</a:t>
            </a:r>
          </a:p>
          <a:p>
            <a:pPr lvl="1">
              <a:lnSpc>
                <a:spcPct val="115000"/>
              </a:lnSpc>
              <a:spcBef>
                <a:spcPts val="0"/>
              </a:spcBef>
              <a:buFont typeface="Wingdings"/>
              <a:buChar char=""/>
            </a:pPr>
            <a:r>
              <a:rPr lang="en-US" sz="2200" dirty="0" smtClean="0">
                <a:solidFill>
                  <a:prstClr val="black"/>
                </a:solidFill>
                <a:latin typeface="Calibri" panose="020F0502020204030204" pitchFamily="34" charset="0"/>
              </a:rPr>
              <a:t>Creates new </a:t>
            </a:r>
            <a:r>
              <a:rPr lang="en-US" sz="2200" dirty="0">
                <a:solidFill>
                  <a:prstClr val="black"/>
                </a:solidFill>
                <a:latin typeface="Calibri" panose="020F0502020204030204" pitchFamily="34" charset="0"/>
              </a:rPr>
              <a:t>principal bonus program </a:t>
            </a:r>
            <a:r>
              <a:rPr lang="en-US" sz="2200" dirty="0" smtClean="0">
                <a:solidFill>
                  <a:prstClr val="black"/>
                </a:solidFill>
                <a:latin typeface="Calibri" panose="020F0502020204030204" pitchFamily="34" charset="0"/>
              </a:rPr>
              <a:t>awarding        </a:t>
            </a:r>
            <a:r>
              <a:rPr lang="en-US" sz="2200" dirty="0">
                <a:solidFill>
                  <a:prstClr val="black"/>
                </a:solidFill>
                <a:latin typeface="Calibri" panose="020F0502020204030204" pitchFamily="34" charset="0"/>
              </a:rPr>
              <a:t>qualifying principals with up to </a:t>
            </a:r>
            <a:r>
              <a:rPr lang="en-US" sz="2200" dirty="0" smtClean="0">
                <a:solidFill>
                  <a:prstClr val="black"/>
                </a:solidFill>
                <a:latin typeface="Calibri" panose="020F0502020204030204" pitchFamily="34" charset="0"/>
              </a:rPr>
              <a:t>5 </a:t>
            </a:r>
            <a:r>
              <a:rPr lang="en-US" sz="2200" dirty="0">
                <a:solidFill>
                  <a:prstClr val="black"/>
                </a:solidFill>
                <a:latin typeface="Calibri" panose="020F0502020204030204" pitchFamily="34" charset="0"/>
              </a:rPr>
              <a:t>one-time $1,000 </a:t>
            </a:r>
            <a:r>
              <a:rPr lang="en-US" sz="2200" dirty="0" smtClean="0">
                <a:solidFill>
                  <a:prstClr val="black"/>
                </a:solidFill>
                <a:latin typeface="Calibri" panose="020F0502020204030204" pitchFamily="34" charset="0"/>
              </a:rPr>
              <a:t>     bonuses </a:t>
            </a:r>
            <a:r>
              <a:rPr lang="en-US" sz="2200" dirty="0">
                <a:solidFill>
                  <a:prstClr val="black"/>
                </a:solidFill>
                <a:latin typeface="Calibri" panose="020F0502020204030204" pitchFamily="34" charset="0"/>
              </a:rPr>
              <a:t>for a total of up to an additional $5,000.</a:t>
            </a:r>
            <a:endParaRPr lang="en-US" sz="2200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lvl="1">
              <a:lnSpc>
                <a:spcPct val="115000"/>
              </a:lnSpc>
              <a:spcBef>
                <a:spcPts val="0"/>
              </a:spcBef>
              <a:buFont typeface="Wingdings"/>
              <a:buChar char=""/>
            </a:pPr>
            <a:r>
              <a:rPr lang="en-US" sz="2200" dirty="0" smtClean="0">
                <a:solidFill>
                  <a:prstClr val="black"/>
                </a:solidFill>
                <a:latin typeface="Calibri" panose="020F0502020204030204" pitchFamily="34" charset="0"/>
              </a:rPr>
              <a:t>Provides 13</a:t>
            </a:r>
            <a:r>
              <a:rPr lang="en-US" sz="2200" dirty="0">
                <a:solidFill>
                  <a:prstClr val="black"/>
                </a:solidFill>
                <a:latin typeface="Calibri" panose="020F0502020204030204" pitchFamily="34" charset="0"/>
              </a:rPr>
              <a:t>% increase tied to </a:t>
            </a:r>
            <a:r>
              <a:rPr lang="en-US" sz="2200" dirty="0" smtClean="0">
                <a:solidFill>
                  <a:prstClr val="black"/>
                </a:solidFill>
                <a:latin typeface="Calibri" panose="020F0502020204030204" pitchFamily="34" charset="0"/>
              </a:rPr>
              <a:t>teacher </a:t>
            </a:r>
            <a:r>
              <a:rPr lang="en-US" sz="2200" dirty="0">
                <a:solidFill>
                  <a:prstClr val="black"/>
                </a:solidFill>
                <a:latin typeface="Calibri" panose="020F0502020204030204" pitchFamily="34" charset="0"/>
              </a:rPr>
              <a:t>"A" scale </a:t>
            </a:r>
            <a:r>
              <a:rPr lang="en-US" sz="2200" dirty="0" smtClean="0">
                <a:solidFill>
                  <a:prstClr val="black"/>
                </a:solidFill>
                <a:latin typeface="Calibri" panose="020F0502020204030204" pitchFamily="34" charset="0"/>
              </a:rPr>
              <a:t>for     assistant principals</a:t>
            </a:r>
          </a:p>
          <a:p>
            <a:pPr lvl="1">
              <a:lnSpc>
                <a:spcPct val="115000"/>
              </a:lnSpc>
              <a:spcBef>
                <a:spcPts val="0"/>
              </a:spcBef>
              <a:buFont typeface="Wingdings"/>
              <a:buChar char=""/>
            </a:pPr>
            <a:r>
              <a:rPr lang="en-US" sz="2200" dirty="0">
                <a:solidFill>
                  <a:prstClr val="black"/>
                </a:solidFill>
                <a:latin typeface="Calibri" panose="020F0502020204030204" pitchFamily="34" charset="0"/>
              </a:rPr>
              <a:t>Creates </a:t>
            </a:r>
            <a:r>
              <a:rPr lang="en-US" sz="2200" dirty="0" smtClean="0">
                <a:solidFill>
                  <a:prstClr val="black"/>
                </a:solidFill>
                <a:latin typeface="Calibri" panose="020F0502020204030204" pitchFamily="34" charset="0"/>
              </a:rPr>
              <a:t>a new </a:t>
            </a:r>
            <a:r>
              <a:rPr lang="en-US" sz="2200" dirty="0">
                <a:solidFill>
                  <a:prstClr val="black"/>
                </a:solidFill>
                <a:latin typeface="Calibri" panose="020F0502020204030204" pitchFamily="34" charset="0"/>
              </a:rPr>
              <a:t>capital fund for the State's neediest counties</a:t>
            </a:r>
            <a:endParaRPr lang="en-US" sz="2200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>
              <a:lnSpc>
                <a:spcPct val="115000"/>
              </a:lnSpc>
              <a:spcBef>
                <a:spcPts val="0"/>
              </a:spcBef>
              <a:buFont typeface="Wingdings"/>
              <a:buChar char=""/>
            </a:pPr>
            <a:r>
              <a:rPr lang="en-US" sz="2200" b="1" dirty="0">
                <a:solidFill>
                  <a:prstClr val="black"/>
                </a:solidFill>
                <a:latin typeface="Calibri" panose="020F0502020204030204" pitchFamily="34" charset="0"/>
              </a:rPr>
              <a:t>S169 – </a:t>
            </a:r>
            <a:r>
              <a:rPr lang="en-US" sz="2200" dirty="0">
                <a:solidFill>
                  <a:prstClr val="black"/>
                </a:solidFill>
                <a:latin typeface="Calibri" panose="020F0502020204030204" pitchFamily="34" charset="0"/>
              </a:rPr>
              <a:t>Expands bonus eligibility in last year’s budget to certain 3</a:t>
            </a:r>
            <a:r>
              <a:rPr lang="en-US" sz="2200" baseline="30000" dirty="0">
                <a:solidFill>
                  <a:prstClr val="black"/>
                </a:solidFill>
                <a:latin typeface="Calibri" panose="020F0502020204030204" pitchFamily="34" charset="0"/>
              </a:rPr>
              <a:t>rd</a:t>
            </a:r>
            <a:r>
              <a:rPr lang="en-US" sz="2200" dirty="0">
                <a:solidFill>
                  <a:prstClr val="black"/>
                </a:solidFill>
                <a:latin typeface="Calibri" panose="020F0502020204030204" pitchFamily="34" charset="0"/>
              </a:rPr>
              <a:t> Grade and AP/IB teachers who earned bonuses but who were otherwise ineligible</a:t>
            </a:r>
          </a:p>
          <a:p>
            <a:pPr>
              <a:lnSpc>
                <a:spcPct val="115000"/>
              </a:lnSpc>
              <a:spcBef>
                <a:spcPts val="0"/>
              </a:spcBef>
              <a:buFont typeface="Wingdings"/>
              <a:buChar char=""/>
            </a:pPr>
            <a:r>
              <a:rPr lang="en-US" sz="2200" b="1" dirty="0">
                <a:solidFill>
                  <a:prstClr val="black"/>
                </a:solidFill>
                <a:latin typeface="Calibri" panose="020F0502020204030204" pitchFamily="34" charset="0"/>
              </a:rPr>
              <a:t>H24 – </a:t>
            </a:r>
            <a:r>
              <a:rPr lang="en-US" sz="2200" dirty="0">
                <a:solidFill>
                  <a:prstClr val="black"/>
                </a:solidFill>
                <a:latin typeface="Calibri" panose="020F0502020204030204" pitchFamily="34" charset="0"/>
              </a:rPr>
              <a:t>Establishes Joint Committee to Study Unfunded Liability of the Retiree Health Benefit Fund 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buFont typeface="Wingdings"/>
              <a:buChar char=""/>
            </a:pPr>
            <a:endParaRPr lang="en-US" b="1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04800" y="6553200"/>
            <a:ext cx="381000" cy="304800"/>
          </a:xfrm>
        </p:spPr>
        <p:txBody>
          <a:bodyPr/>
          <a:lstStyle/>
          <a:p>
            <a:pPr>
              <a:defRPr/>
            </a:pPr>
            <a:fld id="{320A7822-F98C-4F16-8392-5D2CC6F0D4DC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2050" name="Picture 2" descr="C:\Users\apridemore\AppData\Local\Microsoft\Windows\Temporary Internet Files\Content.IE5\RR3M6RM7\money-clipart71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760" y="2362200"/>
            <a:ext cx="192024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7840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7086600" cy="12192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Governor’s Budget</a:t>
            </a:r>
            <a:endParaRPr lang="en-US" sz="44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1"/>
            <a:ext cx="8153400" cy="5562600"/>
          </a:xfrm>
        </p:spPr>
        <p:txBody>
          <a:bodyPr>
            <a:noAutofit/>
          </a:bodyPr>
          <a:lstStyle/>
          <a:p>
            <a:pPr lvl="0">
              <a:lnSpc>
                <a:spcPct val="115000"/>
              </a:lnSpc>
              <a:spcBef>
                <a:spcPts val="0"/>
              </a:spcBef>
              <a:buFont typeface="Wingdings"/>
              <a:buChar char=""/>
            </a:pPr>
            <a:r>
              <a:rPr lang="en-US" sz="250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Teacher Pay </a:t>
            </a:r>
            <a:r>
              <a:rPr lang="en-US" sz="2500" b="1" dirty="0">
                <a:solidFill>
                  <a:prstClr val="black"/>
                </a:solidFill>
                <a:latin typeface="Calibri" panose="020F0502020204030204" pitchFamily="34" charset="0"/>
              </a:rPr>
              <a:t>–</a:t>
            </a:r>
            <a:r>
              <a:rPr lang="en-US" sz="250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r>
              <a:rPr lang="en-US" sz="2500" dirty="0" smtClean="0">
                <a:solidFill>
                  <a:prstClr val="black"/>
                </a:solidFill>
                <a:latin typeface="Calibri" panose="020F0502020204030204" pitchFamily="34" charset="0"/>
              </a:rPr>
              <a:t>$271M to provide avg 5% increase in        year one; $542M to provide another avg 5% increase         in year two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buFont typeface="Wingdings"/>
              <a:buChar char=""/>
            </a:pPr>
            <a:r>
              <a:rPr lang="en-US" sz="250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SBA Pay</a:t>
            </a:r>
            <a:r>
              <a:rPr lang="en-US" sz="2500" b="1" dirty="0">
                <a:solidFill>
                  <a:prstClr val="black"/>
                </a:solidFill>
                <a:latin typeface="Calibri" panose="020F0502020204030204" pitchFamily="34" charset="0"/>
              </a:rPr>
              <a:t> –</a:t>
            </a:r>
            <a:r>
              <a:rPr lang="en-US" sz="250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r>
              <a:rPr lang="en-US" sz="2500" dirty="0" smtClean="0">
                <a:solidFill>
                  <a:prstClr val="black"/>
                </a:solidFill>
                <a:latin typeface="Calibri" panose="020F0502020204030204" pitchFamily="34" charset="0"/>
              </a:rPr>
              <a:t>$20M for avg 6.5% increase (including step) 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buFont typeface="Wingdings"/>
              <a:buChar char=""/>
            </a:pPr>
            <a:r>
              <a:rPr lang="en-US" sz="250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Other LEA and School Personnel </a:t>
            </a:r>
            <a:r>
              <a:rPr lang="en-US" sz="2500" b="1" dirty="0">
                <a:solidFill>
                  <a:prstClr val="black"/>
                </a:solidFill>
                <a:latin typeface="Calibri" panose="020F0502020204030204" pitchFamily="34" charset="0"/>
              </a:rPr>
              <a:t>–</a:t>
            </a:r>
            <a:r>
              <a:rPr lang="en-US" sz="250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r>
              <a:rPr lang="en-US" sz="2500" dirty="0" smtClean="0">
                <a:solidFill>
                  <a:prstClr val="black"/>
                </a:solidFill>
                <a:latin typeface="Calibri" panose="020F0502020204030204" pitchFamily="34" charset="0"/>
              </a:rPr>
              <a:t>$50.5M for 2% salary increase or $800 increase, whichever is higher; $26.7M for one-time $500 bonus for permanent employees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buFont typeface="Wingdings"/>
              <a:buChar char=""/>
            </a:pPr>
            <a:r>
              <a:rPr lang="en-US" sz="250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State Retirement Contribution </a:t>
            </a:r>
            <a:r>
              <a:rPr lang="en-US" sz="2500" b="1" dirty="0">
                <a:solidFill>
                  <a:prstClr val="black"/>
                </a:solidFill>
                <a:latin typeface="Calibri" panose="020F0502020204030204" pitchFamily="34" charset="0"/>
              </a:rPr>
              <a:t>–</a:t>
            </a:r>
            <a:r>
              <a:rPr lang="en-US" sz="250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r>
              <a:rPr lang="en-US" sz="2500" dirty="0" smtClean="0">
                <a:solidFill>
                  <a:prstClr val="black"/>
                </a:solidFill>
                <a:latin typeface="Calibri" panose="020F0502020204030204" pitchFamily="34" charset="0"/>
              </a:rPr>
              <a:t>$6.4M for increase in State’s retirement contribution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buFont typeface="Wingdings"/>
              <a:buChar char=""/>
            </a:pPr>
            <a:r>
              <a:rPr lang="en-US" sz="250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One-Time COLA </a:t>
            </a:r>
            <a:r>
              <a:rPr lang="en-US" sz="2500" b="1" dirty="0">
                <a:solidFill>
                  <a:prstClr val="black"/>
                </a:solidFill>
                <a:latin typeface="Calibri" panose="020F0502020204030204" pitchFamily="34" charset="0"/>
              </a:rPr>
              <a:t>–</a:t>
            </a:r>
            <a:r>
              <a:rPr lang="en-US" sz="250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r>
              <a:rPr lang="en-US" sz="2500" dirty="0" smtClean="0">
                <a:solidFill>
                  <a:prstClr val="black"/>
                </a:solidFill>
                <a:latin typeface="Calibri" panose="020F0502020204030204" pitchFamily="34" charset="0"/>
              </a:rPr>
              <a:t>$38.4M for one-time COLA increase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buFont typeface="Wingdings"/>
              <a:buChar char=""/>
            </a:pPr>
            <a:r>
              <a:rPr lang="en-US" sz="250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State Health Plan – </a:t>
            </a:r>
            <a:r>
              <a:rPr lang="en-US" sz="2500" dirty="0" smtClean="0">
                <a:solidFill>
                  <a:prstClr val="black"/>
                </a:solidFill>
                <a:latin typeface="Calibri" panose="020F0502020204030204" pitchFamily="34" charset="0"/>
              </a:rPr>
              <a:t>$46.9M for increase in SHP funding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buFont typeface="Wingdings"/>
              <a:buChar char=""/>
            </a:pPr>
            <a:r>
              <a:rPr lang="en-US" sz="250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Instructional Supplies Stipend </a:t>
            </a:r>
            <a:r>
              <a:rPr lang="en-US" sz="2500" b="1" dirty="0">
                <a:solidFill>
                  <a:prstClr val="black"/>
                </a:solidFill>
                <a:latin typeface="Calibri" panose="020F0502020204030204" pitchFamily="34" charset="0"/>
              </a:rPr>
              <a:t>–</a:t>
            </a:r>
            <a:r>
              <a:rPr lang="en-US" sz="250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r>
              <a:rPr lang="en-US" sz="2500" dirty="0" smtClean="0">
                <a:solidFill>
                  <a:prstClr val="black"/>
                </a:solidFill>
                <a:latin typeface="Calibri" panose="020F0502020204030204" pitchFamily="34" charset="0"/>
              </a:rPr>
              <a:t>$14M for a $150 stipend for each teacher to buy classroom supplies</a:t>
            </a:r>
            <a:endParaRPr lang="en-US" sz="2500" b="1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lvl="0">
              <a:lnSpc>
                <a:spcPct val="115000"/>
              </a:lnSpc>
              <a:spcBef>
                <a:spcPts val="0"/>
              </a:spcBef>
              <a:buFont typeface="Wingdings"/>
              <a:buChar char=""/>
            </a:pPr>
            <a:endParaRPr lang="en-US" sz="2800" b="1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04800" y="6629400"/>
            <a:ext cx="381000" cy="76200"/>
          </a:xfrm>
        </p:spPr>
        <p:txBody>
          <a:bodyPr/>
          <a:lstStyle/>
          <a:p>
            <a:pPr>
              <a:defRPr/>
            </a:pPr>
            <a:fld id="{320A7822-F98C-4F16-8392-5D2CC6F0D4DC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76200"/>
            <a:ext cx="1377878" cy="2078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045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14076</TotalTime>
  <Words>1521</Words>
  <Application>Microsoft Office PowerPoint</Application>
  <PresentationFormat>On-screen Show (4:3)</PresentationFormat>
  <Paragraphs>191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Times New Roman</vt:lpstr>
      <vt:lpstr>Wingdings</vt:lpstr>
      <vt:lpstr>Wingdings 2</vt:lpstr>
      <vt:lpstr>Wingdings 3</vt:lpstr>
      <vt:lpstr>Facet</vt:lpstr>
      <vt:lpstr>2017 Session Update</vt:lpstr>
      <vt:lpstr>2017 Session Landscape</vt:lpstr>
      <vt:lpstr>NCASA Priority:  Enhanced Investment       in North Carolina  Public Schools</vt:lpstr>
      <vt:lpstr> K-3 Classroom Teacher Ratio</vt:lpstr>
      <vt:lpstr>Funding &amp; Allotments</vt:lpstr>
      <vt:lpstr>Governor’s Budget</vt:lpstr>
      <vt:lpstr>NCASA Priority:  Competitive Compensation For All School Personnel</vt:lpstr>
      <vt:lpstr>Compensation &amp; Benefits</vt:lpstr>
      <vt:lpstr>Governor’s Budget</vt:lpstr>
      <vt:lpstr>NCASA Priority:  Calendar Flexibility </vt:lpstr>
      <vt:lpstr> Calendar Flexibility</vt:lpstr>
      <vt:lpstr>NCASA Priority:  School Performance Grades &amp; Accountability </vt:lpstr>
      <vt:lpstr>Accountability</vt:lpstr>
      <vt:lpstr> NCASA Priority: Accountability       In School Choice Options </vt:lpstr>
      <vt:lpstr> School Choice </vt:lpstr>
      <vt:lpstr>Teacher Issues</vt:lpstr>
      <vt:lpstr>Student Safety Issues</vt:lpstr>
      <vt:lpstr>State Health Plan</vt:lpstr>
      <vt:lpstr>Member Resources</vt:lpstr>
    </vt:vector>
  </TitlesOfParts>
  <Company>NCASA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North Carolina Association of School Administrators &amp; You</dc:title>
  <dc:creator>Katherine Joyce</dc:creator>
  <cp:lastModifiedBy>Heidi Bedington</cp:lastModifiedBy>
  <cp:revision>509</cp:revision>
  <cp:lastPrinted>2017-03-27T16:09:47Z</cp:lastPrinted>
  <dcterms:created xsi:type="dcterms:W3CDTF">2007-07-13T13:13:37Z</dcterms:created>
  <dcterms:modified xsi:type="dcterms:W3CDTF">2017-03-27T19:14:49Z</dcterms:modified>
</cp:coreProperties>
</file>