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75"/>
  </p:notesMasterIdLst>
  <p:handoutMasterIdLst>
    <p:handoutMasterId r:id="rId76"/>
  </p:handoutMasterIdLst>
  <p:sldIdLst>
    <p:sldId id="256" r:id="rId2"/>
    <p:sldId id="489" r:id="rId3"/>
    <p:sldId id="496" r:id="rId4"/>
    <p:sldId id="497" r:id="rId5"/>
    <p:sldId id="503" r:id="rId6"/>
    <p:sldId id="498" r:id="rId7"/>
    <p:sldId id="499" r:id="rId8"/>
    <p:sldId id="500" r:id="rId9"/>
    <p:sldId id="501" r:id="rId10"/>
    <p:sldId id="502" r:id="rId11"/>
    <p:sldId id="357" r:id="rId12"/>
    <p:sldId id="358" r:id="rId13"/>
    <p:sldId id="360" r:id="rId14"/>
    <p:sldId id="475" r:id="rId15"/>
    <p:sldId id="400" r:id="rId16"/>
    <p:sldId id="401" r:id="rId17"/>
    <p:sldId id="472" r:id="rId18"/>
    <p:sldId id="508" r:id="rId19"/>
    <p:sldId id="425" r:id="rId20"/>
    <p:sldId id="368" r:id="rId21"/>
    <p:sldId id="418" r:id="rId22"/>
    <p:sldId id="419" r:id="rId23"/>
    <p:sldId id="421" r:id="rId24"/>
    <p:sldId id="422" r:id="rId25"/>
    <p:sldId id="423" r:id="rId26"/>
    <p:sldId id="433" r:id="rId27"/>
    <p:sldId id="434" r:id="rId28"/>
    <p:sldId id="404" r:id="rId29"/>
    <p:sldId id="408" r:id="rId30"/>
    <p:sldId id="409" r:id="rId31"/>
    <p:sldId id="410" r:id="rId32"/>
    <p:sldId id="411" r:id="rId33"/>
    <p:sldId id="412" r:id="rId34"/>
    <p:sldId id="511" r:id="rId35"/>
    <p:sldId id="386" r:id="rId36"/>
    <p:sldId id="478" r:id="rId37"/>
    <p:sldId id="428" r:id="rId38"/>
    <p:sldId id="430" r:id="rId39"/>
    <p:sldId id="431" r:id="rId40"/>
    <p:sldId id="432" r:id="rId41"/>
    <p:sldId id="381" r:id="rId42"/>
    <p:sldId id="479" r:id="rId43"/>
    <p:sldId id="476" r:id="rId44"/>
    <p:sldId id="363" r:id="rId45"/>
    <p:sldId id="364" r:id="rId46"/>
    <p:sldId id="452" r:id="rId47"/>
    <p:sldId id="453" r:id="rId48"/>
    <p:sldId id="491" r:id="rId49"/>
    <p:sldId id="492" r:id="rId50"/>
    <p:sldId id="509" r:id="rId51"/>
    <p:sldId id="493" r:id="rId52"/>
    <p:sldId id="510" r:id="rId53"/>
    <p:sldId id="494" r:id="rId54"/>
    <p:sldId id="495" r:id="rId55"/>
    <p:sldId id="437" r:id="rId56"/>
    <p:sldId id="441" r:id="rId57"/>
    <p:sldId id="442" r:id="rId58"/>
    <p:sldId id="443" r:id="rId59"/>
    <p:sldId id="444" r:id="rId60"/>
    <p:sldId id="445" r:id="rId61"/>
    <p:sldId id="446" r:id="rId62"/>
    <p:sldId id="447" r:id="rId63"/>
    <p:sldId id="448" r:id="rId64"/>
    <p:sldId id="449" r:id="rId65"/>
    <p:sldId id="450" r:id="rId66"/>
    <p:sldId id="451" r:id="rId67"/>
    <p:sldId id="454" r:id="rId68"/>
    <p:sldId id="488" r:id="rId69"/>
    <p:sldId id="504" r:id="rId70"/>
    <p:sldId id="505" r:id="rId71"/>
    <p:sldId id="506" r:id="rId72"/>
    <p:sldId id="393" r:id="rId73"/>
    <p:sldId id="507" r:id="rId7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62" autoAdjust="0"/>
  </p:normalViewPr>
  <p:slideViewPr>
    <p:cSldViewPr>
      <p:cViewPr varScale="1">
        <p:scale>
          <a:sx n="76" d="100"/>
          <a:sy n="76" d="100"/>
        </p:scale>
        <p:origin x="1085"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80" d="100"/>
          <a:sy n="80" d="100"/>
        </p:scale>
        <p:origin x="-317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defRPr sz="1200">
                <a:latin typeface="Times New Roman" pitchFamily="18" charset="0"/>
              </a:defRPr>
            </a:lvl1pPr>
          </a:lstStyle>
          <a:p>
            <a:pPr>
              <a:defRPr/>
            </a:pPr>
            <a:r>
              <a:rPr lang="en-US" dirty="0" smtClean="0"/>
              <a:t>PANC</a:t>
            </a:r>
            <a:endParaRPr lang="en-US" dirty="0"/>
          </a:p>
        </p:txBody>
      </p:sp>
      <p:sp>
        <p:nvSpPr>
          <p:cNvPr id="31747" name="Rectangle 3"/>
          <p:cNvSpPr>
            <a:spLocks noGrp="1" noChangeArrowheads="1"/>
          </p:cNvSpPr>
          <p:nvPr>
            <p:ph type="dt" sz="quarter" idx="1"/>
          </p:nvPr>
        </p:nvSpPr>
        <p:spPr bwMode="auto">
          <a:xfrm>
            <a:off x="3972561" y="0"/>
            <a:ext cx="3037840" cy="465138"/>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r">
              <a:defRPr sz="1200">
                <a:latin typeface="Times New Roman" pitchFamily="18" charset="0"/>
              </a:defRPr>
            </a:lvl1pPr>
          </a:lstStyle>
          <a:p>
            <a:pPr>
              <a:defRPr/>
            </a:pPr>
            <a:r>
              <a:rPr lang="en-US" dirty="0" smtClean="0"/>
              <a:t>12/13/2016</a:t>
            </a:r>
            <a:endParaRPr lang="en-US" dirty="0"/>
          </a:p>
        </p:txBody>
      </p:sp>
      <p:sp>
        <p:nvSpPr>
          <p:cNvPr id="31748" name="Rectangle 4"/>
          <p:cNvSpPr>
            <a:spLocks noGrp="1" noChangeArrowheads="1"/>
          </p:cNvSpPr>
          <p:nvPr>
            <p:ph type="ftr" sz="quarter" idx="2"/>
          </p:nvPr>
        </p:nvSpPr>
        <p:spPr bwMode="auto">
          <a:xfrm>
            <a:off x="0" y="8831264"/>
            <a:ext cx="3271520" cy="465137"/>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defRPr sz="1200">
                <a:latin typeface="Times New Roman" pitchFamily="18" charset="0"/>
              </a:defRPr>
            </a:lvl1pPr>
          </a:lstStyle>
          <a:p>
            <a:pPr>
              <a:defRPr/>
            </a:pPr>
            <a:r>
              <a:rPr lang="en-US" smtClean="0"/>
              <a:t>Jonathan A. Blumberg, Tharrington Smith, LLP.</a:t>
            </a:r>
            <a:endParaRPr lang="en-US"/>
          </a:p>
        </p:txBody>
      </p:sp>
      <p:sp>
        <p:nvSpPr>
          <p:cNvPr id="31749" name="Rectangle 5"/>
          <p:cNvSpPr>
            <a:spLocks noGrp="1" noChangeArrowheads="1"/>
          </p:cNvSpPr>
          <p:nvPr>
            <p:ph type="sldNum" sz="quarter" idx="3"/>
          </p:nvPr>
        </p:nvSpPr>
        <p:spPr bwMode="auto">
          <a:xfrm>
            <a:off x="3972561" y="8831264"/>
            <a:ext cx="3037840" cy="465137"/>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lgn="r">
              <a:defRPr sz="1200">
                <a:latin typeface="Times New Roman" pitchFamily="18" charset="0"/>
              </a:defRPr>
            </a:lvl1pPr>
          </a:lstStyle>
          <a:p>
            <a:pPr>
              <a:defRPr/>
            </a:pPr>
            <a:fld id="{8D703EBD-696B-4E3A-8555-AB853140D59F}" type="slidenum">
              <a:rPr lang="en-US"/>
              <a:pPr>
                <a:defRPr/>
              </a:pPr>
              <a:t>‹#›</a:t>
            </a:fld>
            <a:endParaRPr lang="en-US" dirty="0"/>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1"/>
            <a:ext cx="3037840" cy="4572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defRPr sz="1200">
                <a:latin typeface="Times New Roman" pitchFamily="18" charset="0"/>
              </a:defRPr>
            </a:lvl1pPr>
          </a:lstStyle>
          <a:p>
            <a:pPr>
              <a:defRPr/>
            </a:pPr>
            <a:r>
              <a:rPr lang="en-US" smtClean="0"/>
              <a:t>Orange County Schools</a:t>
            </a:r>
            <a:endParaRPr lang="en-US"/>
          </a:p>
        </p:txBody>
      </p:sp>
      <p:sp>
        <p:nvSpPr>
          <p:cNvPr id="70659" name="Rectangle 3"/>
          <p:cNvSpPr>
            <a:spLocks noGrp="1" noChangeArrowheads="1"/>
          </p:cNvSpPr>
          <p:nvPr>
            <p:ph type="dt" idx="1"/>
          </p:nvPr>
        </p:nvSpPr>
        <p:spPr bwMode="auto">
          <a:xfrm>
            <a:off x="3972561" y="1"/>
            <a:ext cx="3037840" cy="4572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r">
              <a:defRPr sz="1200">
                <a:latin typeface="Times New Roman" pitchFamily="18" charset="0"/>
              </a:defRPr>
            </a:lvl1pPr>
          </a:lstStyle>
          <a:p>
            <a:pPr>
              <a:defRPr/>
            </a:pPr>
            <a:r>
              <a:rPr lang="en-US" smtClean="0"/>
              <a:t>9/15/2010</a:t>
            </a:r>
            <a:endParaRPr lang="en-US"/>
          </a:p>
        </p:txBody>
      </p:sp>
      <p:sp>
        <p:nvSpPr>
          <p:cNvPr id="21508" name="Rectangle 4"/>
          <p:cNvSpPr>
            <a:spLocks noGrp="1" noRot="1" noChangeAspect="1" noChangeArrowheads="1" noTextEdit="1"/>
          </p:cNvSpPr>
          <p:nvPr>
            <p:ph type="sldImg" idx="2"/>
          </p:nvPr>
        </p:nvSpPr>
        <p:spPr bwMode="auto">
          <a:xfrm>
            <a:off x="1168400" y="685800"/>
            <a:ext cx="4673600" cy="3505200"/>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934721" y="4419601"/>
            <a:ext cx="5140960" cy="41910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0662" name="Rectangle 6"/>
          <p:cNvSpPr>
            <a:spLocks noGrp="1" noChangeArrowheads="1"/>
          </p:cNvSpPr>
          <p:nvPr>
            <p:ph type="ftr" sz="quarter" idx="4"/>
          </p:nvPr>
        </p:nvSpPr>
        <p:spPr bwMode="auto">
          <a:xfrm>
            <a:off x="0" y="8839200"/>
            <a:ext cx="3037840" cy="457200"/>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defRPr sz="1200">
                <a:latin typeface="Times New Roman" pitchFamily="18" charset="0"/>
              </a:defRPr>
            </a:lvl1pPr>
          </a:lstStyle>
          <a:p>
            <a:pPr>
              <a:defRPr/>
            </a:pPr>
            <a:r>
              <a:rPr lang="en-US" smtClean="0"/>
              <a:t>Jonathan A. Blumberg, Tharrington Smith, LLP.</a:t>
            </a:r>
            <a:endParaRPr lang="en-US"/>
          </a:p>
        </p:txBody>
      </p:sp>
      <p:sp>
        <p:nvSpPr>
          <p:cNvPr id="70663" name="Rectangle 7"/>
          <p:cNvSpPr>
            <a:spLocks noGrp="1" noChangeArrowheads="1"/>
          </p:cNvSpPr>
          <p:nvPr>
            <p:ph type="sldNum" sz="quarter" idx="5"/>
          </p:nvPr>
        </p:nvSpPr>
        <p:spPr bwMode="auto">
          <a:xfrm>
            <a:off x="3972561" y="8839200"/>
            <a:ext cx="3037840" cy="457200"/>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lgn="r">
              <a:defRPr sz="1200">
                <a:latin typeface="Times New Roman" pitchFamily="18" charset="0"/>
              </a:defRPr>
            </a:lvl1pPr>
          </a:lstStyle>
          <a:p>
            <a:pPr>
              <a:defRPr/>
            </a:pPr>
            <a:fld id="{473BF6A1-585C-44BE-B5E4-262CE57CC009}" type="slidenum">
              <a:rPr lang="en-US"/>
              <a:pPr>
                <a:defRPr/>
              </a:pPr>
              <a:t>‹#›</a:t>
            </a:fld>
            <a:endParaRPr 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endParaRPr lang="en-US" smtClean="0"/>
          </a:p>
        </p:txBody>
      </p:sp>
      <p:sp>
        <p:nvSpPr>
          <p:cNvPr id="22533" name="Header Placeholder 4"/>
          <p:cNvSpPr>
            <a:spLocks noGrp="1"/>
          </p:cNvSpPr>
          <p:nvPr>
            <p:ph type="hdr" sz="quarter"/>
          </p:nvPr>
        </p:nvSpPr>
        <p:spPr>
          <a:noFill/>
        </p:spPr>
        <p:txBody>
          <a:bodyPr/>
          <a:lstStyle/>
          <a:p>
            <a:r>
              <a:rPr lang="en-US" smtClean="0"/>
              <a:t>Orange County Schools</a:t>
            </a:r>
          </a:p>
        </p:txBody>
      </p:sp>
      <p:sp>
        <p:nvSpPr>
          <p:cNvPr id="6" name="Footer Placeholder 5"/>
          <p:cNvSpPr>
            <a:spLocks noGrp="1"/>
          </p:cNvSpPr>
          <p:nvPr>
            <p:ph type="ftr" sz="quarter" idx="10"/>
          </p:nvPr>
        </p:nvSpPr>
        <p:spPr/>
        <p:txBody>
          <a:bodyPr/>
          <a:lstStyle/>
          <a:p>
            <a:pPr>
              <a:defRPr/>
            </a:pPr>
            <a:r>
              <a:rPr lang="en-US" smtClean="0"/>
              <a:t>Jonathan A. Blumberg, Tharrington Smith, LLP.</a:t>
            </a:r>
            <a:endParaRPr lang="en-US"/>
          </a:p>
        </p:txBody>
      </p:sp>
      <p:sp>
        <p:nvSpPr>
          <p:cNvPr id="7" name="Date Placeholder 6"/>
          <p:cNvSpPr>
            <a:spLocks noGrp="1"/>
          </p:cNvSpPr>
          <p:nvPr>
            <p:ph type="dt" idx="11"/>
          </p:nvPr>
        </p:nvSpPr>
        <p:spPr/>
        <p:txBody>
          <a:bodyPr/>
          <a:lstStyle/>
          <a:p>
            <a:pPr>
              <a:defRPr/>
            </a:pPr>
            <a:r>
              <a:rPr lang="en-US" smtClean="0"/>
              <a:t>9/15/2010</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endParaRPr lang="en-US" smtClean="0"/>
          </a:p>
        </p:txBody>
      </p:sp>
      <p:sp>
        <p:nvSpPr>
          <p:cNvPr id="5" name="Footer Placeholder 4"/>
          <p:cNvSpPr>
            <a:spLocks noGrp="1"/>
          </p:cNvSpPr>
          <p:nvPr>
            <p:ph type="ftr" sz="quarter" idx="10"/>
          </p:nvPr>
        </p:nvSpPr>
        <p:spPr/>
        <p:txBody>
          <a:bodyPr/>
          <a:lstStyle/>
          <a:p>
            <a:pPr>
              <a:defRPr/>
            </a:pPr>
            <a:r>
              <a:rPr lang="en-US" smtClean="0"/>
              <a:t>Jonathan A. Blumberg, Tharrington Smith, LLP.</a:t>
            </a:r>
            <a:endParaRPr lang="en-US"/>
          </a:p>
        </p:txBody>
      </p:sp>
      <p:sp>
        <p:nvSpPr>
          <p:cNvPr id="6" name="Header Placeholder 5"/>
          <p:cNvSpPr>
            <a:spLocks noGrp="1"/>
          </p:cNvSpPr>
          <p:nvPr>
            <p:ph type="hdr" sz="quarter" idx="11"/>
          </p:nvPr>
        </p:nvSpPr>
        <p:spPr/>
        <p:txBody>
          <a:bodyPr/>
          <a:lstStyle/>
          <a:p>
            <a:pPr>
              <a:defRPr/>
            </a:pPr>
            <a:r>
              <a:rPr lang="en-US" smtClean="0"/>
              <a:t>Orange County Schools</a:t>
            </a:r>
            <a:endParaRPr lang="en-US"/>
          </a:p>
        </p:txBody>
      </p:sp>
      <p:sp>
        <p:nvSpPr>
          <p:cNvPr id="7" name="Date Placeholder 6"/>
          <p:cNvSpPr>
            <a:spLocks noGrp="1"/>
          </p:cNvSpPr>
          <p:nvPr>
            <p:ph type="dt" idx="12"/>
          </p:nvPr>
        </p:nvSpPr>
        <p:spPr/>
        <p:txBody>
          <a:bodyPr/>
          <a:lstStyle/>
          <a:p>
            <a:pPr>
              <a:defRPr/>
            </a:pPr>
            <a:r>
              <a:rPr lang="en-US" smtClean="0"/>
              <a:t>9/15/2010</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a:ln/>
        </p:spPr>
      </p:sp>
      <p:sp>
        <p:nvSpPr>
          <p:cNvPr id="23552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35524" name="Header Placeholder 3"/>
          <p:cNvSpPr>
            <a:spLocks noGrp="1"/>
          </p:cNvSpPr>
          <p:nvPr>
            <p:ph type="hdr" sz="quarter"/>
          </p:nvPr>
        </p:nvSpPr>
        <p:spPr>
          <a:noFill/>
        </p:spPr>
        <p:txBody>
          <a:bodyPr/>
          <a:lstStyle/>
          <a:p>
            <a:r>
              <a:rPr lang="en-US" smtClean="0"/>
              <a:t>PANC</a:t>
            </a:r>
          </a:p>
        </p:txBody>
      </p:sp>
      <p:sp>
        <p:nvSpPr>
          <p:cNvPr id="235525" name="Date Placeholder 4"/>
          <p:cNvSpPr>
            <a:spLocks noGrp="1"/>
          </p:cNvSpPr>
          <p:nvPr>
            <p:ph type="dt" sz="quarter" idx="1"/>
          </p:nvPr>
        </p:nvSpPr>
        <p:spPr>
          <a:noFill/>
        </p:spPr>
        <p:txBody>
          <a:bodyPr/>
          <a:lstStyle/>
          <a:p>
            <a:r>
              <a:rPr lang="en-US" smtClean="0"/>
              <a:t>October 6, 2014</a:t>
            </a:r>
          </a:p>
        </p:txBody>
      </p:sp>
      <p:sp>
        <p:nvSpPr>
          <p:cNvPr id="235526" name="Footer Placeholder 5"/>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35527" name="Slide Number Placeholder 6"/>
          <p:cNvSpPr>
            <a:spLocks noGrp="1"/>
          </p:cNvSpPr>
          <p:nvPr>
            <p:ph type="sldNum" sz="quarter" idx="5"/>
          </p:nvPr>
        </p:nvSpPr>
        <p:spPr>
          <a:noFill/>
        </p:spPr>
        <p:txBody>
          <a:bodyPr/>
          <a:lstStyle/>
          <a:p>
            <a:fld id="{97D148ED-5654-4B0E-B956-11B8DD24CFBB}" type="slidenum">
              <a:rPr lang="en-US" smtClean="0"/>
              <a:pPr/>
              <a:t>46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a:ln/>
        </p:spPr>
      </p:sp>
      <p:sp>
        <p:nvSpPr>
          <p:cNvPr id="236547" name="Notes Placeholder 2"/>
          <p:cNvSpPr>
            <a:spLocks noGrp="1"/>
          </p:cNvSpPr>
          <p:nvPr>
            <p:ph type="body" idx="1"/>
          </p:nvPr>
        </p:nvSpPr>
        <p:spPr>
          <a:noFill/>
          <a:ln/>
        </p:spPr>
        <p:txBody>
          <a:bodyPr/>
          <a:lstStyle/>
          <a:p>
            <a:endParaRPr lang="en-US" dirty="0" smtClean="0">
              <a:latin typeface="Times New Roman" pitchFamily="18" charset="0"/>
            </a:endParaRPr>
          </a:p>
        </p:txBody>
      </p:sp>
      <p:sp>
        <p:nvSpPr>
          <p:cNvPr id="236548" name="Header Placeholder 3"/>
          <p:cNvSpPr>
            <a:spLocks noGrp="1"/>
          </p:cNvSpPr>
          <p:nvPr>
            <p:ph type="hdr" sz="quarter"/>
          </p:nvPr>
        </p:nvSpPr>
        <p:spPr>
          <a:noFill/>
        </p:spPr>
        <p:txBody>
          <a:bodyPr/>
          <a:lstStyle/>
          <a:p>
            <a:r>
              <a:rPr lang="en-US" smtClean="0"/>
              <a:t>PANC</a:t>
            </a:r>
          </a:p>
        </p:txBody>
      </p:sp>
      <p:sp>
        <p:nvSpPr>
          <p:cNvPr id="236549" name="Date Placeholder 4"/>
          <p:cNvSpPr>
            <a:spLocks noGrp="1"/>
          </p:cNvSpPr>
          <p:nvPr>
            <p:ph type="dt" sz="quarter" idx="1"/>
          </p:nvPr>
        </p:nvSpPr>
        <p:spPr>
          <a:noFill/>
        </p:spPr>
        <p:txBody>
          <a:bodyPr/>
          <a:lstStyle/>
          <a:p>
            <a:r>
              <a:rPr lang="en-US" smtClean="0"/>
              <a:t>October 6, 2014</a:t>
            </a:r>
          </a:p>
        </p:txBody>
      </p:sp>
      <p:sp>
        <p:nvSpPr>
          <p:cNvPr id="236550" name="Footer Placeholder 5"/>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36551" name="Slide Number Placeholder 6"/>
          <p:cNvSpPr>
            <a:spLocks noGrp="1"/>
          </p:cNvSpPr>
          <p:nvPr>
            <p:ph type="sldNum" sz="quarter" idx="5"/>
          </p:nvPr>
        </p:nvSpPr>
        <p:spPr>
          <a:noFill/>
        </p:spPr>
        <p:txBody>
          <a:bodyPr/>
          <a:lstStyle/>
          <a:p>
            <a:fld id="{AF5671B2-2CBD-4B15-A484-62C7D348F636}" type="slidenum">
              <a:rPr lang="en-US" smtClean="0"/>
              <a:pPr/>
              <a:t>47</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04804" name="Slide Number Placeholder 3"/>
          <p:cNvSpPr>
            <a:spLocks noGrp="1"/>
          </p:cNvSpPr>
          <p:nvPr>
            <p:ph type="sldNum" sz="quarter" idx="5"/>
          </p:nvPr>
        </p:nvSpPr>
        <p:spPr>
          <a:noFill/>
        </p:spPr>
        <p:txBody>
          <a:bodyPr/>
          <a:lstStyle/>
          <a:p>
            <a:endParaRPr lang="en-US" smtClean="0"/>
          </a:p>
        </p:txBody>
      </p:sp>
      <p:sp>
        <p:nvSpPr>
          <p:cNvPr id="204805"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4806" name="Header Placeholder 5"/>
          <p:cNvSpPr>
            <a:spLocks noGrp="1"/>
          </p:cNvSpPr>
          <p:nvPr>
            <p:ph type="hdr" sz="quarter"/>
          </p:nvPr>
        </p:nvSpPr>
        <p:spPr>
          <a:noFill/>
        </p:spPr>
        <p:txBody>
          <a:bodyPr/>
          <a:lstStyle/>
          <a:p>
            <a:r>
              <a:rPr lang="en-US" smtClean="0"/>
              <a:t>PANC</a:t>
            </a:r>
          </a:p>
        </p:txBody>
      </p:sp>
      <p:sp>
        <p:nvSpPr>
          <p:cNvPr id="204807"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a:ln/>
        </p:spPr>
      </p:sp>
      <p:sp>
        <p:nvSpPr>
          <p:cNvPr id="20889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08900" name="Slide Number Placeholder 3"/>
          <p:cNvSpPr>
            <a:spLocks noGrp="1"/>
          </p:cNvSpPr>
          <p:nvPr>
            <p:ph type="sldNum" sz="quarter" idx="5"/>
          </p:nvPr>
        </p:nvSpPr>
        <p:spPr>
          <a:noFill/>
        </p:spPr>
        <p:txBody>
          <a:bodyPr/>
          <a:lstStyle/>
          <a:p>
            <a:endParaRPr lang="en-US" smtClean="0"/>
          </a:p>
        </p:txBody>
      </p:sp>
      <p:sp>
        <p:nvSpPr>
          <p:cNvPr id="208901"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8902" name="Header Placeholder 5"/>
          <p:cNvSpPr>
            <a:spLocks noGrp="1"/>
          </p:cNvSpPr>
          <p:nvPr>
            <p:ph type="hdr" sz="quarter"/>
          </p:nvPr>
        </p:nvSpPr>
        <p:spPr>
          <a:noFill/>
        </p:spPr>
        <p:txBody>
          <a:bodyPr/>
          <a:lstStyle/>
          <a:p>
            <a:r>
              <a:rPr lang="en-US" smtClean="0"/>
              <a:t>PANC</a:t>
            </a:r>
          </a:p>
        </p:txBody>
      </p:sp>
      <p:sp>
        <p:nvSpPr>
          <p:cNvPr id="208903"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05828" name="Slide Number Placeholder 3"/>
          <p:cNvSpPr>
            <a:spLocks noGrp="1"/>
          </p:cNvSpPr>
          <p:nvPr>
            <p:ph type="sldNum" sz="quarter" idx="5"/>
          </p:nvPr>
        </p:nvSpPr>
        <p:spPr>
          <a:noFill/>
        </p:spPr>
        <p:txBody>
          <a:bodyPr/>
          <a:lstStyle/>
          <a:p>
            <a:endParaRPr lang="en-US" smtClean="0"/>
          </a:p>
        </p:txBody>
      </p:sp>
      <p:sp>
        <p:nvSpPr>
          <p:cNvPr id="205829"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5830" name="Header Placeholder 5"/>
          <p:cNvSpPr>
            <a:spLocks noGrp="1"/>
          </p:cNvSpPr>
          <p:nvPr>
            <p:ph type="hdr" sz="quarter"/>
          </p:nvPr>
        </p:nvSpPr>
        <p:spPr>
          <a:noFill/>
        </p:spPr>
        <p:txBody>
          <a:bodyPr/>
          <a:lstStyle/>
          <a:p>
            <a:r>
              <a:rPr lang="en-US" smtClean="0"/>
              <a:t>PANC</a:t>
            </a:r>
          </a:p>
        </p:txBody>
      </p:sp>
      <p:sp>
        <p:nvSpPr>
          <p:cNvPr id="205831"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05828" name="Slide Number Placeholder 3"/>
          <p:cNvSpPr>
            <a:spLocks noGrp="1"/>
          </p:cNvSpPr>
          <p:nvPr>
            <p:ph type="sldNum" sz="quarter" idx="5"/>
          </p:nvPr>
        </p:nvSpPr>
        <p:spPr>
          <a:noFill/>
        </p:spPr>
        <p:txBody>
          <a:bodyPr/>
          <a:lstStyle/>
          <a:p>
            <a:endParaRPr lang="en-US" smtClean="0"/>
          </a:p>
        </p:txBody>
      </p:sp>
      <p:sp>
        <p:nvSpPr>
          <p:cNvPr id="205829"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5830" name="Header Placeholder 5"/>
          <p:cNvSpPr>
            <a:spLocks noGrp="1"/>
          </p:cNvSpPr>
          <p:nvPr>
            <p:ph type="hdr" sz="quarter"/>
          </p:nvPr>
        </p:nvSpPr>
        <p:spPr>
          <a:noFill/>
        </p:spPr>
        <p:txBody>
          <a:bodyPr/>
          <a:lstStyle/>
          <a:p>
            <a:r>
              <a:rPr lang="en-US" smtClean="0"/>
              <a:t>PANC</a:t>
            </a:r>
          </a:p>
        </p:txBody>
      </p:sp>
      <p:sp>
        <p:nvSpPr>
          <p:cNvPr id="205831"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05828" name="Slide Number Placeholder 3"/>
          <p:cNvSpPr>
            <a:spLocks noGrp="1"/>
          </p:cNvSpPr>
          <p:nvPr>
            <p:ph type="sldNum" sz="quarter" idx="5"/>
          </p:nvPr>
        </p:nvSpPr>
        <p:spPr>
          <a:noFill/>
        </p:spPr>
        <p:txBody>
          <a:bodyPr/>
          <a:lstStyle/>
          <a:p>
            <a:endParaRPr lang="en-US" smtClean="0"/>
          </a:p>
        </p:txBody>
      </p:sp>
      <p:sp>
        <p:nvSpPr>
          <p:cNvPr id="205829"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5830" name="Header Placeholder 5"/>
          <p:cNvSpPr>
            <a:spLocks noGrp="1"/>
          </p:cNvSpPr>
          <p:nvPr>
            <p:ph type="hdr" sz="quarter"/>
          </p:nvPr>
        </p:nvSpPr>
        <p:spPr>
          <a:noFill/>
        </p:spPr>
        <p:txBody>
          <a:bodyPr/>
          <a:lstStyle/>
          <a:p>
            <a:r>
              <a:rPr lang="en-US" smtClean="0"/>
              <a:t>PANC</a:t>
            </a:r>
          </a:p>
        </p:txBody>
      </p:sp>
      <p:sp>
        <p:nvSpPr>
          <p:cNvPr id="205831"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p:spPr>
        <p:txBody>
          <a:bodyPr/>
          <a:lstStyle/>
          <a:p>
            <a:endParaRPr lang="en-US" dirty="0" smtClean="0">
              <a:latin typeface="Times New Roman" pitchFamily="18" charset="0"/>
            </a:endParaRPr>
          </a:p>
        </p:txBody>
      </p:sp>
      <p:sp>
        <p:nvSpPr>
          <p:cNvPr id="205828" name="Slide Number Placeholder 3"/>
          <p:cNvSpPr>
            <a:spLocks noGrp="1"/>
          </p:cNvSpPr>
          <p:nvPr>
            <p:ph type="sldNum" sz="quarter" idx="5"/>
          </p:nvPr>
        </p:nvSpPr>
        <p:spPr>
          <a:noFill/>
        </p:spPr>
        <p:txBody>
          <a:bodyPr/>
          <a:lstStyle/>
          <a:p>
            <a:endParaRPr lang="en-US" smtClean="0"/>
          </a:p>
        </p:txBody>
      </p:sp>
      <p:sp>
        <p:nvSpPr>
          <p:cNvPr id="205829"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5830" name="Header Placeholder 5"/>
          <p:cNvSpPr>
            <a:spLocks noGrp="1"/>
          </p:cNvSpPr>
          <p:nvPr>
            <p:ph type="hdr" sz="quarter"/>
          </p:nvPr>
        </p:nvSpPr>
        <p:spPr>
          <a:noFill/>
        </p:spPr>
        <p:txBody>
          <a:bodyPr/>
          <a:lstStyle/>
          <a:p>
            <a:r>
              <a:rPr lang="en-US" smtClean="0"/>
              <a:t>PANC</a:t>
            </a:r>
          </a:p>
        </p:txBody>
      </p:sp>
      <p:sp>
        <p:nvSpPr>
          <p:cNvPr id="205831"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p:spPr>
        <p:txBody>
          <a:bodyPr/>
          <a:lstStyle/>
          <a:p>
            <a:endParaRPr lang="en-US" dirty="0" smtClean="0">
              <a:latin typeface="Times New Roman" pitchFamily="18" charset="0"/>
            </a:endParaRPr>
          </a:p>
        </p:txBody>
      </p:sp>
      <p:sp>
        <p:nvSpPr>
          <p:cNvPr id="205828" name="Slide Number Placeholder 3"/>
          <p:cNvSpPr>
            <a:spLocks noGrp="1"/>
          </p:cNvSpPr>
          <p:nvPr>
            <p:ph type="sldNum" sz="quarter" idx="5"/>
          </p:nvPr>
        </p:nvSpPr>
        <p:spPr>
          <a:noFill/>
        </p:spPr>
        <p:txBody>
          <a:bodyPr/>
          <a:lstStyle/>
          <a:p>
            <a:endParaRPr lang="en-US" smtClean="0"/>
          </a:p>
        </p:txBody>
      </p:sp>
      <p:sp>
        <p:nvSpPr>
          <p:cNvPr id="205829"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5830" name="Header Placeholder 5"/>
          <p:cNvSpPr>
            <a:spLocks noGrp="1"/>
          </p:cNvSpPr>
          <p:nvPr>
            <p:ph type="hdr" sz="quarter"/>
          </p:nvPr>
        </p:nvSpPr>
        <p:spPr>
          <a:noFill/>
        </p:spPr>
        <p:txBody>
          <a:bodyPr/>
          <a:lstStyle/>
          <a:p>
            <a:r>
              <a:rPr lang="en-US" smtClean="0"/>
              <a:t>PANC</a:t>
            </a:r>
          </a:p>
        </p:txBody>
      </p:sp>
      <p:sp>
        <p:nvSpPr>
          <p:cNvPr id="205831"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endParaRPr lang="en-US" smtClean="0"/>
          </a:p>
        </p:txBody>
      </p:sp>
      <p:sp>
        <p:nvSpPr>
          <p:cNvPr id="5" name="Footer Placeholder 4"/>
          <p:cNvSpPr>
            <a:spLocks noGrp="1"/>
          </p:cNvSpPr>
          <p:nvPr>
            <p:ph type="ftr" sz="quarter" idx="10"/>
          </p:nvPr>
        </p:nvSpPr>
        <p:spPr/>
        <p:txBody>
          <a:bodyPr/>
          <a:lstStyle/>
          <a:p>
            <a:pPr>
              <a:defRPr/>
            </a:pPr>
            <a:r>
              <a:rPr lang="en-US" smtClean="0"/>
              <a:t>Jonathan A. Blumberg, Tharrington Smith, LLP.</a:t>
            </a:r>
            <a:endParaRPr lang="en-US"/>
          </a:p>
        </p:txBody>
      </p:sp>
      <p:sp>
        <p:nvSpPr>
          <p:cNvPr id="6" name="Header Placeholder 5"/>
          <p:cNvSpPr>
            <a:spLocks noGrp="1"/>
          </p:cNvSpPr>
          <p:nvPr>
            <p:ph type="hdr" sz="quarter" idx="11"/>
          </p:nvPr>
        </p:nvSpPr>
        <p:spPr/>
        <p:txBody>
          <a:bodyPr/>
          <a:lstStyle/>
          <a:p>
            <a:pPr>
              <a:defRPr/>
            </a:pPr>
            <a:r>
              <a:rPr lang="en-US" smtClean="0"/>
              <a:t>Orange County Schools</a:t>
            </a:r>
            <a:endParaRPr lang="en-US"/>
          </a:p>
        </p:txBody>
      </p:sp>
      <p:sp>
        <p:nvSpPr>
          <p:cNvPr id="7" name="Date Placeholder 6"/>
          <p:cNvSpPr>
            <a:spLocks noGrp="1"/>
          </p:cNvSpPr>
          <p:nvPr>
            <p:ph type="dt" idx="12"/>
          </p:nvPr>
        </p:nvSpPr>
        <p:spPr/>
        <p:txBody>
          <a:bodyPr/>
          <a:lstStyle/>
          <a:p>
            <a:pPr>
              <a:defRPr/>
            </a:pPr>
            <a:r>
              <a:rPr lang="en-US" smtClean="0"/>
              <a:t>9/15/2010</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ln/>
        </p:spPr>
      </p:sp>
      <p:sp>
        <p:nvSpPr>
          <p:cNvPr id="20787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07876" name="Slide Number Placeholder 3"/>
          <p:cNvSpPr>
            <a:spLocks noGrp="1"/>
          </p:cNvSpPr>
          <p:nvPr>
            <p:ph type="sldNum" sz="quarter" idx="5"/>
          </p:nvPr>
        </p:nvSpPr>
        <p:spPr>
          <a:noFill/>
        </p:spPr>
        <p:txBody>
          <a:bodyPr/>
          <a:lstStyle/>
          <a:p>
            <a:endParaRPr lang="en-US" smtClean="0"/>
          </a:p>
        </p:txBody>
      </p:sp>
      <p:sp>
        <p:nvSpPr>
          <p:cNvPr id="207877"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7878" name="Header Placeholder 5"/>
          <p:cNvSpPr>
            <a:spLocks noGrp="1"/>
          </p:cNvSpPr>
          <p:nvPr>
            <p:ph type="hdr" sz="quarter"/>
          </p:nvPr>
        </p:nvSpPr>
        <p:spPr>
          <a:noFill/>
        </p:spPr>
        <p:txBody>
          <a:bodyPr/>
          <a:lstStyle/>
          <a:p>
            <a:r>
              <a:rPr lang="en-US" smtClean="0"/>
              <a:t>PANC</a:t>
            </a:r>
          </a:p>
        </p:txBody>
      </p:sp>
      <p:sp>
        <p:nvSpPr>
          <p:cNvPr id="207879"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ln/>
        </p:spPr>
      </p:sp>
      <p:sp>
        <p:nvSpPr>
          <p:cNvPr id="20685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06852" name="Slide Number Placeholder 3"/>
          <p:cNvSpPr>
            <a:spLocks noGrp="1"/>
          </p:cNvSpPr>
          <p:nvPr>
            <p:ph type="sldNum" sz="quarter" idx="5"/>
          </p:nvPr>
        </p:nvSpPr>
        <p:spPr>
          <a:noFill/>
        </p:spPr>
        <p:txBody>
          <a:bodyPr/>
          <a:lstStyle/>
          <a:p>
            <a:endParaRPr lang="en-US" smtClean="0"/>
          </a:p>
        </p:txBody>
      </p:sp>
      <p:sp>
        <p:nvSpPr>
          <p:cNvPr id="206853"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6854" name="Header Placeholder 5"/>
          <p:cNvSpPr>
            <a:spLocks noGrp="1"/>
          </p:cNvSpPr>
          <p:nvPr>
            <p:ph type="hdr" sz="quarter"/>
          </p:nvPr>
        </p:nvSpPr>
        <p:spPr>
          <a:noFill/>
        </p:spPr>
        <p:txBody>
          <a:bodyPr/>
          <a:lstStyle/>
          <a:p>
            <a:r>
              <a:rPr lang="en-US" smtClean="0"/>
              <a:t>PANC</a:t>
            </a:r>
          </a:p>
        </p:txBody>
      </p:sp>
      <p:sp>
        <p:nvSpPr>
          <p:cNvPr id="206855"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a:ln/>
        </p:spPr>
      </p:sp>
      <p:sp>
        <p:nvSpPr>
          <p:cNvPr id="23757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37572" name="Slide Number Placeholder 3"/>
          <p:cNvSpPr>
            <a:spLocks noGrp="1"/>
          </p:cNvSpPr>
          <p:nvPr>
            <p:ph type="sldNum" sz="quarter" idx="5"/>
          </p:nvPr>
        </p:nvSpPr>
        <p:spPr>
          <a:noFill/>
        </p:spPr>
        <p:txBody>
          <a:bodyPr/>
          <a:lstStyle/>
          <a:p>
            <a:endParaRPr lang="en-US" smtClean="0"/>
          </a:p>
        </p:txBody>
      </p:sp>
      <p:sp>
        <p:nvSpPr>
          <p:cNvPr id="237573"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37574" name="Header Placeholder 5"/>
          <p:cNvSpPr>
            <a:spLocks noGrp="1"/>
          </p:cNvSpPr>
          <p:nvPr>
            <p:ph type="hdr" sz="quarter"/>
          </p:nvPr>
        </p:nvSpPr>
        <p:spPr>
          <a:noFill/>
        </p:spPr>
        <p:txBody>
          <a:bodyPr/>
          <a:lstStyle/>
          <a:p>
            <a:r>
              <a:rPr lang="en-US" smtClean="0"/>
              <a:t>PANC</a:t>
            </a:r>
          </a:p>
        </p:txBody>
      </p:sp>
      <p:sp>
        <p:nvSpPr>
          <p:cNvPr id="237575"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04804" name="Slide Number Placeholder 3"/>
          <p:cNvSpPr>
            <a:spLocks noGrp="1"/>
          </p:cNvSpPr>
          <p:nvPr>
            <p:ph type="sldNum" sz="quarter" idx="5"/>
          </p:nvPr>
        </p:nvSpPr>
        <p:spPr>
          <a:noFill/>
        </p:spPr>
        <p:txBody>
          <a:bodyPr/>
          <a:lstStyle/>
          <a:p>
            <a:endParaRPr lang="en-US" smtClean="0"/>
          </a:p>
        </p:txBody>
      </p:sp>
      <p:sp>
        <p:nvSpPr>
          <p:cNvPr id="204805"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4806" name="Header Placeholder 5"/>
          <p:cNvSpPr>
            <a:spLocks noGrp="1"/>
          </p:cNvSpPr>
          <p:nvPr>
            <p:ph type="hdr" sz="quarter"/>
          </p:nvPr>
        </p:nvSpPr>
        <p:spPr>
          <a:noFill/>
        </p:spPr>
        <p:txBody>
          <a:bodyPr/>
          <a:lstStyle/>
          <a:p>
            <a:r>
              <a:rPr lang="en-US" smtClean="0"/>
              <a:t>PANC</a:t>
            </a:r>
          </a:p>
        </p:txBody>
      </p:sp>
      <p:sp>
        <p:nvSpPr>
          <p:cNvPr id="204807"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99684" name="Slide Number Placeholder 3"/>
          <p:cNvSpPr>
            <a:spLocks noGrp="1"/>
          </p:cNvSpPr>
          <p:nvPr>
            <p:ph type="sldNum" sz="quarter" idx="5"/>
          </p:nvPr>
        </p:nvSpPr>
        <p:spPr>
          <a:noFill/>
        </p:spPr>
        <p:txBody>
          <a:bodyPr/>
          <a:lstStyle/>
          <a:p>
            <a:endParaRPr lang="en-US" smtClean="0"/>
          </a:p>
        </p:txBody>
      </p:sp>
      <p:sp>
        <p:nvSpPr>
          <p:cNvPr id="199685"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199686" name="Header Placeholder 5"/>
          <p:cNvSpPr>
            <a:spLocks noGrp="1"/>
          </p:cNvSpPr>
          <p:nvPr>
            <p:ph type="hdr" sz="quarter"/>
          </p:nvPr>
        </p:nvSpPr>
        <p:spPr>
          <a:noFill/>
        </p:spPr>
        <p:txBody>
          <a:bodyPr/>
          <a:lstStyle/>
          <a:p>
            <a:r>
              <a:rPr lang="en-US" smtClean="0"/>
              <a:t>PANC</a:t>
            </a:r>
          </a:p>
        </p:txBody>
      </p:sp>
      <p:sp>
        <p:nvSpPr>
          <p:cNvPr id="199687"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20275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02756" name="Slide Number Placeholder 3"/>
          <p:cNvSpPr>
            <a:spLocks noGrp="1"/>
          </p:cNvSpPr>
          <p:nvPr>
            <p:ph type="sldNum" sz="quarter" idx="5"/>
          </p:nvPr>
        </p:nvSpPr>
        <p:spPr>
          <a:noFill/>
        </p:spPr>
        <p:txBody>
          <a:bodyPr/>
          <a:lstStyle/>
          <a:p>
            <a:endParaRPr lang="en-US" smtClean="0"/>
          </a:p>
        </p:txBody>
      </p:sp>
      <p:sp>
        <p:nvSpPr>
          <p:cNvPr id="202757"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2758" name="Header Placeholder 5"/>
          <p:cNvSpPr>
            <a:spLocks noGrp="1"/>
          </p:cNvSpPr>
          <p:nvPr>
            <p:ph type="hdr" sz="quarter"/>
          </p:nvPr>
        </p:nvSpPr>
        <p:spPr>
          <a:noFill/>
        </p:spPr>
        <p:txBody>
          <a:bodyPr/>
          <a:lstStyle/>
          <a:p>
            <a:r>
              <a:rPr lang="en-US" smtClean="0"/>
              <a:t>PANC</a:t>
            </a:r>
          </a:p>
        </p:txBody>
      </p:sp>
      <p:sp>
        <p:nvSpPr>
          <p:cNvPr id="202759"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03780" name="Slide Number Placeholder 3"/>
          <p:cNvSpPr>
            <a:spLocks noGrp="1"/>
          </p:cNvSpPr>
          <p:nvPr>
            <p:ph type="sldNum" sz="quarter" idx="5"/>
          </p:nvPr>
        </p:nvSpPr>
        <p:spPr>
          <a:noFill/>
        </p:spPr>
        <p:txBody>
          <a:bodyPr/>
          <a:lstStyle/>
          <a:p>
            <a:endParaRPr lang="en-US" smtClean="0"/>
          </a:p>
        </p:txBody>
      </p:sp>
      <p:sp>
        <p:nvSpPr>
          <p:cNvPr id="203781" name="Footer Placeholder 4"/>
          <p:cNvSpPr>
            <a:spLocks noGrp="1"/>
          </p:cNvSpPr>
          <p:nvPr>
            <p:ph type="ftr" sz="quarter" idx="4"/>
          </p:nvPr>
        </p:nvSpPr>
        <p:spPr>
          <a:noFill/>
        </p:spPr>
        <p:txBody>
          <a:bodyPr/>
          <a:lstStyle/>
          <a:p>
            <a:r>
              <a:rPr lang="en-US" smtClean="0"/>
              <a:t>Jonathan A. Blumberg</a:t>
            </a:r>
          </a:p>
          <a:p>
            <a:r>
              <a:rPr lang="en-US" smtClean="0"/>
              <a:t>Tharrington Smith, LLP.</a:t>
            </a:r>
          </a:p>
        </p:txBody>
      </p:sp>
      <p:sp>
        <p:nvSpPr>
          <p:cNvPr id="203782" name="Header Placeholder 5"/>
          <p:cNvSpPr>
            <a:spLocks noGrp="1"/>
          </p:cNvSpPr>
          <p:nvPr>
            <p:ph type="hdr" sz="quarter"/>
          </p:nvPr>
        </p:nvSpPr>
        <p:spPr>
          <a:noFill/>
        </p:spPr>
        <p:txBody>
          <a:bodyPr/>
          <a:lstStyle/>
          <a:p>
            <a:r>
              <a:rPr lang="en-US" smtClean="0"/>
              <a:t>PANC</a:t>
            </a:r>
          </a:p>
        </p:txBody>
      </p:sp>
      <p:sp>
        <p:nvSpPr>
          <p:cNvPr id="203783" name="Date Placeholder 6"/>
          <p:cNvSpPr>
            <a:spLocks noGrp="1"/>
          </p:cNvSpPr>
          <p:nvPr>
            <p:ph type="dt" sz="quarter" idx="1"/>
          </p:nvPr>
        </p:nvSpPr>
        <p:spPr>
          <a:noFill/>
        </p:spPr>
        <p:txBody>
          <a:bodyPr/>
          <a:lstStyle/>
          <a:p>
            <a:r>
              <a:rPr lang="en-US" smtClean="0"/>
              <a:t>October 6, 2014</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endParaRPr lang="en-US" smtClean="0"/>
          </a:p>
        </p:txBody>
      </p:sp>
      <p:sp>
        <p:nvSpPr>
          <p:cNvPr id="5" name="Footer Placeholder 4"/>
          <p:cNvSpPr>
            <a:spLocks noGrp="1"/>
          </p:cNvSpPr>
          <p:nvPr>
            <p:ph type="ftr" sz="quarter" idx="10"/>
          </p:nvPr>
        </p:nvSpPr>
        <p:spPr/>
        <p:txBody>
          <a:bodyPr/>
          <a:lstStyle/>
          <a:p>
            <a:pPr>
              <a:defRPr/>
            </a:pPr>
            <a:r>
              <a:rPr lang="en-US" smtClean="0"/>
              <a:t>Jonathan A. Blumberg, Tharrington Smith, LLP.</a:t>
            </a:r>
            <a:endParaRPr lang="en-US"/>
          </a:p>
        </p:txBody>
      </p:sp>
      <p:sp>
        <p:nvSpPr>
          <p:cNvPr id="6" name="Header Placeholder 5"/>
          <p:cNvSpPr>
            <a:spLocks noGrp="1"/>
          </p:cNvSpPr>
          <p:nvPr>
            <p:ph type="hdr" sz="quarter" idx="11"/>
          </p:nvPr>
        </p:nvSpPr>
        <p:spPr/>
        <p:txBody>
          <a:bodyPr/>
          <a:lstStyle/>
          <a:p>
            <a:pPr>
              <a:defRPr/>
            </a:pPr>
            <a:r>
              <a:rPr lang="en-US" smtClean="0"/>
              <a:t>Orange County Schools</a:t>
            </a:r>
            <a:endParaRPr lang="en-US"/>
          </a:p>
        </p:txBody>
      </p:sp>
      <p:sp>
        <p:nvSpPr>
          <p:cNvPr id="7" name="Date Placeholder 6"/>
          <p:cNvSpPr>
            <a:spLocks noGrp="1"/>
          </p:cNvSpPr>
          <p:nvPr>
            <p:ph type="dt" idx="12"/>
          </p:nvPr>
        </p:nvSpPr>
        <p:spPr/>
        <p:txBody>
          <a:bodyPr/>
          <a:lstStyle/>
          <a:p>
            <a:pPr>
              <a:defRPr/>
            </a:pPr>
            <a:r>
              <a:rPr lang="en-US" smtClean="0"/>
              <a:t>9/15/2010</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endParaRPr lang="en-US" smtClean="0"/>
          </a:p>
        </p:txBody>
      </p:sp>
      <p:sp>
        <p:nvSpPr>
          <p:cNvPr id="5" name="Footer Placeholder 4"/>
          <p:cNvSpPr>
            <a:spLocks noGrp="1"/>
          </p:cNvSpPr>
          <p:nvPr>
            <p:ph type="ftr" sz="quarter" idx="10"/>
          </p:nvPr>
        </p:nvSpPr>
        <p:spPr/>
        <p:txBody>
          <a:bodyPr/>
          <a:lstStyle/>
          <a:p>
            <a:pPr>
              <a:defRPr/>
            </a:pPr>
            <a:r>
              <a:rPr lang="en-US" smtClean="0"/>
              <a:t>Jonathan A. Blumberg, Tharrington Smith, LLP.</a:t>
            </a:r>
            <a:endParaRPr lang="en-US"/>
          </a:p>
        </p:txBody>
      </p:sp>
      <p:sp>
        <p:nvSpPr>
          <p:cNvPr id="6" name="Header Placeholder 5"/>
          <p:cNvSpPr>
            <a:spLocks noGrp="1"/>
          </p:cNvSpPr>
          <p:nvPr>
            <p:ph type="hdr" sz="quarter" idx="11"/>
          </p:nvPr>
        </p:nvSpPr>
        <p:spPr/>
        <p:txBody>
          <a:bodyPr/>
          <a:lstStyle/>
          <a:p>
            <a:pPr>
              <a:defRPr/>
            </a:pPr>
            <a:r>
              <a:rPr lang="en-US" smtClean="0"/>
              <a:t>Orange County Schools</a:t>
            </a:r>
            <a:endParaRPr lang="en-US"/>
          </a:p>
        </p:txBody>
      </p:sp>
      <p:sp>
        <p:nvSpPr>
          <p:cNvPr id="7" name="Date Placeholder 6"/>
          <p:cNvSpPr>
            <a:spLocks noGrp="1"/>
          </p:cNvSpPr>
          <p:nvPr>
            <p:ph type="dt" idx="12"/>
          </p:nvPr>
        </p:nvSpPr>
        <p:spPr/>
        <p:txBody>
          <a:bodyPr/>
          <a:lstStyle/>
          <a:p>
            <a:pPr>
              <a:defRPr/>
            </a:pPr>
            <a:r>
              <a:rPr lang="en-US" smtClean="0"/>
              <a:t>9/15/2010</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endParaRPr lang="en-US" smtClean="0"/>
          </a:p>
        </p:txBody>
      </p:sp>
      <p:sp>
        <p:nvSpPr>
          <p:cNvPr id="5" name="Footer Placeholder 4"/>
          <p:cNvSpPr>
            <a:spLocks noGrp="1"/>
          </p:cNvSpPr>
          <p:nvPr>
            <p:ph type="ftr" sz="quarter" idx="10"/>
          </p:nvPr>
        </p:nvSpPr>
        <p:spPr/>
        <p:txBody>
          <a:bodyPr/>
          <a:lstStyle/>
          <a:p>
            <a:pPr>
              <a:defRPr/>
            </a:pPr>
            <a:r>
              <a:rPr lang="en-US" smtClean="0"/>
              <a:t>Jonathan A. Blumberg, Tharrington Smith, LLP.</a:t>
            </a:r>
            <a:endParaRPr lang="en-US"/>
          </a:p>
        </p:txBody>
      </p:sp>
      <p:sp>
        <p:nvSpPr>
          <p:cNvPr id="6" name="Header Placeholder 5"/>
          <p:cNvSpPr>
            <a:spLocks noGrp="1"/>
          </p:cNvSpPr>
          <p:nvPr>
            <p:ph type="hdr" sz="quarter" idx="11"/>
          </p:nvPr>
        </p:nvSpPr>
        <p:spPr/>
        <p:txBody>
          <a:bodyPr/>
          <a:lstStyle/>
          <a:p>
            <a:pPr>
              <a:defRPr/>
            </a:pPr>
            <a:r>
              <a:rPr lang="en-US" smtClean="0"/>
              <a:t>Orange County Schools</a:t>
            </a:r>
            <a:endParaRPr lang="en-US"/>
          </a:p>
        </p:txBody>
      </p:sp>
      <p:sp>
        <p:nvSpPr>
          <p:cNvPr id="7" name="Date Placeholder 6"/>
          <p:cNvSpPr>
            <a:spLocks noGrp="1"/>
          </p:cNvSpPr>
          <p:nvPr>
            <p:ph type="dt" idx="12"/>
          </p:nvPr>
        </p:nvSpPr>
        <p:spPr/>
        <p:txBody>
          <a:bodyPr/>
          <a:lstStyle/>
          <a:p>
            <a:pPr>
              <a:defRPr/>
            </a:pPr>
            <a:r>
              <a:rPr lang="en-US" smtClean="0"/>
              <a:t>9/15/2010</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endParaRPr lang="en-US" smtClean="0"/>
          </a:p>
        </p:txBody>
      </p:sp>
      <p:sp>
        <p:nvSpPr>
          <p:cNvPr id="5" name="Footer Placeholder 4"/>
          <p:cNvSpPr>
            <a:spLocks noGrp="1"/>
          </p:cNvSpPr>
          <p:nvPr>
            <p:ph type="ftr" sz="quarter" idx="10"/>
          </p:nvPr>
        </p:nvSpPr>
        <p:spPr/>
        <p:txBody>
          <a:bodyPr/>
          <a:lstStyle/>
          <a:p>
            <a:pPr>
              <a:defRPr/>
            </a:pPr>
            <a:r>
              <a:rPr lang="en-US" smtClean="0"/>
              <a:t>Jonathan A. Blumberg, Tharrington Smith, LLP.</a:t>
            </a:r>
            <a:endParaRPr lang="en-US"/>
          </a:p>
        </p:txBody>
      </p:sp>
      <p:sp>
        <p:nvSpPr>
          <p:cNvPr id="6" name="Header Placeholder 5"/>
          <p:cNvSpPr>
            <a:spLocks noGrp="1"/>
          </p:cNvSpPr>
          <p:nvPr>
            <p:ph type="hdr" sz="quarter" idx="11"/>
          </p:nvPr>
        </p:nvSpPr>
        <p:spPr/>
        <p:txBody>
          <a:bodyPr/>
          <a:lstStyle/>
          <a:p>
            <a:pPr>
              <a:defRPr/>
            </a:pPr>
            <a:r>
              <a:rPr lang="en-US" smtClean="0"/>
              <a:t>Orange County Schools</a:t>
            </a:r>
            <a:endParaRPr lang="en-US"/>
          </a:p>
        </p:txBody>
      </p:sp>
      <p:sp>
        <p:nvSpPr>
          <p:cNvPr id="7" name="Date Placeholder 6"/>
          <p:cNvSpPr>
            <a:spLocks noGrp="1"/>
          </p:cNvSpPr>
          <p:nvPr>
            <p:ph type="dt" idx="12"/>
          </p:nvPr>
        </p:nvSpPr>
        <p:spPr/>
        <p:txBody>
          <a:bodyPr/>
          <a:lstStyle/>
          <a:p>
            <a:pPr>
              <a:defRPr/>
            </a:pPr>
            <a:r>
              <a:rPr lang="en-US" smtClean="0"/>
              <a:t>9/15/2010</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endParaRPr lang="en-US" smtClean="0"/>
          </a:p>
        </p:txBody>
      </p:sp>
      <p:sp>
        <p:nvSpPr>
          <p:cNvPr id="5" name="Footer Placeholder 4"/>
          <p:cNvSpPr>
            <a:spLocks noGrp="1"/>
          </p:cNvSpPr>
          <p:nvPr>
            <p:ph type="ftr" sz="quarter" idx="10"/>
          </p:nvPr>
        </p:nvSpPr>
        <p:spPr/>
        <p:txBody>
          <a:bodyPr/>
          <a:lstStyle/>
          <a:p>
            <a:pPr>
              <a:defRPr/>
            </a:pPr>
            <a:r>
              <a:rPr lang="en-US" smtClean="0"/>
              <a:t>Jonathan A. Blumberg, Tharrington Smith, LLP.</a:t>
            </a:r>
            <a:endParaRPr lang="en-US"/>
          </a:p>
        </p:txBody>
      </p:sp>
      <p:sp>
        <p:nvSpPr>
          <p:cNvPr id="6" name="Header Placeholder 5"/>
          <p:cNvSpPr>
            <a:spLocks noGrp="1"/>
          </p:cNvSpPr>
          <p:nvPr>
            <p:ph type="hdr" sz="quarter" idx="11"/>
          </p:nvPr>
        </p:nvSpPr>
        <p:spPr/>
        <p:txBody>
          <a:bodyPr/>
          <a:lstStyle/>
          <a:p>
            <a:pPr>
              <a:defRPr/>
            </a:pPr>
            <a:r>
              <a:rPr lang="en-US" smtClean="0"/>
              <a:t>Orange County Schools</a:t>
            </a:r>
            <a:endParaRPr lang="en-US"/>
          </a:p>
        </p:txBody>
      </p:sp>
      <p:sp>
        <p:nvSpPr>
          <p:cNvPr id="7" name="Date Placeholder 6"/>
          <p:cNvSpPr>
            <a:spLocks noGrp="1"/>
          </p:cNvSpPr>
          <p:nvPr>
            <p:ph type="dt" idx="12"/>
          </p:nvPr>
        </p:nvSpPr>
        <p:spPr/>
        <p:txBody>
          <a:bodyPr/>
          <a:lstStyle/>
          <a:p>
            <a:pPr>
              <a:defRPr/>
            </a:pPr>
            <a:r>
              <a:rPr lang="en-US" smtClean="0"/>
              <a:t>9/15/2010</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endParaRPr lang="en-US" smtClean="0"/>
          </a:p>
        </p:txBody>
      </p:sp>
      <p:sp>
        <p:nvSpPr>
          <p:cNvPr id="5" name="Footer Placeholder 4"/>
          <p:cNvSpPr>
            <a:spLocks noGrp="1"/>
          </p:cNvSpPr>
          <p:nvPr>
            <p:ph type="ftr" sz="quarter" idx="10"/>
          </p:nvPr>
        </p:nvSpPr>
        <p:spPr/>
        <p:txBody>
          <a:bodyPr/>
          <a:lstStyle/>
          <a:p>
            <a:pPr>
              <a:defRPr/>
            </a:pPr>
            <a:r>
              <a:rPr lang="en-US" smtClean="0"/>
              <a:t>Jonathan A. Blumberg, Tharrington Smith, LLP.</a:t>
            </a:r>
            <a:endParaRPr lang="en-US"/>
          </a:p>
        </p:txBody>
      </p:sp>
      <p:sp>
        <p:nvSpPr>
          <p:cNvPr id="6" name="Header Placeholder 5"/>
          <p:cNvSpPr>
            <a:spLocks noGrp="1"/>
          </p:cNvSpPr>
          <p:nvPr>
            <p:ph type="hdr" sz="quarter" idx="11"/>
          </p:nvPr>
        </p:nvSpPr>
        <p:spPr/>
        <p:txBody>
          <a:bodyPr/>
          <a:lstStyle/>
          <a:p>
            <a:pPr>
              <a:defRPr/>
            </a:pPr>
            <a:r>
              <a:rPr lang="en-US" smtClean="0"/>
              <a:t>Orange County Schools</a:t>
            </a:r>
            <a:endParaRPr lang="en-US"/>
          </a:p>
        </p:txBody>
      </p:sp>
      <p:sp>
        <p:nvSpPr>
          <p:cNvPr id="7" name="Date Placeholder 6"/>
          <p:cNvSpPr>
            <a:spLocks noGrp="1"/>
          </p:cNvSpPr>
          <p:nvPr>
            <p:ph type="dt" idx="12"/>
          </p:nvPr>
        </p:nvSpPr>
        <p:spPr/>
        <p:txBody>
          <a:bodyPr/>
          <a:lstStyle/>
          <a:p>
            <a:pPr>
              <a:defRPr/>
            </a:pPr>
            <a:r>
              <a:rPr lang="en-US" smtClean="0"/>
              <a:t>9/15/2010</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endParaRPr lang="en-US" smtClean="0"/>
          </a:p>
        </p:txBody>
      </p:sp>
      <p:sp>
        <p:nvSpPr>
          <p:cNvPr id="5" name="Footer Placeholder 4"/>
          <p:cNvSpPr>
            <a:spLocks noGrp="1"/>
          </p:cNvSpPr>
          <p:nvPr>
            <p:ph type="ftr" sz="quarter" idx="10"/>
          </p:nvPr>
        </p:nvSpPr>
        <p:spPr/>
        <p:txBody>
          <a:bodyPr/>
          <a:lstStyle/>
          <a:p>
            <a:pPr>
              <a:defRPr/>
            </a:pPr>
            <a:r>
              <a:rPr lang="en-US" smtClean="0"/>
              <a:t>Jonathan A. Blumberg, Tharrington Smith, LLP.</a:t>
            </a:r>
            <a:endParaRPr lang="en-US"/>
          </a:p>
        </p:txBody>
      </p:sp>
      <p:sp>
        <p:nvSpPr>
          <p:cNvPr id="6" name="Header Placeholder 5"/>
          <p:cNvSpPr>
            <a:spLocks noGrp="1"/>
          </p:cNvSpPr>
          <p:nvPr>
            <p:ph type="hdr" sz="quarter" idx="11"/>
          </p:nvPr>
        </p:nvSpPr>
        <p:spPr/>
        <p:txBody>
          <a:bodyPr/>
          <a:lstStyle/>
          <a:p>
            <a:pPr>
              <a:defRPr/>
            </a:pPr>
            <a:r>
              <a:rPr lang="en-US" smtClean="0"/>
              <a:t>Orange County Schools</a:t>
            </a:r>
            <a:endParaRPr lang="en-US"/>
          </a:p>
        </p:txBody>
      </p:sp>
      <p:sp>
        <p:nvSpPr>
          <p:cNvPr id="7" name="Date Placeholder 6"/>
          <p:cNvSpPr>
            <a:spLocks noGrp="1"/>
          </p:cNvSpPr>
          <p:nvPr>
            <p:ph type="dt" idx="12"/>
          </p:nvPr>
        </p:nvSpPr>
        <p:spPr/>
        <p:txBody>
          <a:bodyPr/>
          <a:lstStyle/>
          <a:p>
            <a:pPr>
              <a:defRPr/>
            </a:pPr>
            <a:r>
              <a:rPr lang="en-US" smtClean="0"/>
              <a:t>9/15/2010</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0FA7AE05-1321-420A-A328-BDEB681AB66D}" type="slidenum">
              <a:rPr lang="en-US" smtClean="0"/>
              <a:pPr>
                <a:defRPr/>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AD2C92-6524-4ACB-BC24-4F7ED5A5440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BEAADE-5394-4913-9F83-6DE7BD33B2C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A070CE-0EA2-4915-AC00-9C78B881C22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C41444A-EE26-4FD9-B66C-6975CB5971FB}" type="slidenum">
              <a:rPr lang="en-US" smtClean="0"/>
              <a:pPr>
                <a:defRPr/>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BC751F-3B55-4B78-9205-270413DAC15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F20CA8B-4187-4825-BE1E-84110921299F}" type="slidenum">
              <a:rPr lang="en-US" smtClean="0"/>
              <a:pPr>
                <a:defRPr/>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9EE7A21-95DC-4B98-8AFE-163013D5517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3113679-6C87-4B52-BAE1-0D1EDFF6594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B013578-E149-48ED-B446-986FE1A3637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pPr>
              <a:defRPr/>
            </a:pPr>
            <a:endParaRPr lang="en-US"/>
          </a:p>
        </p:txBody>
      </p:sp>
      <p:sp>
        <p:nvSpPr>
          <p:cNvPr id="6" name="Footer Placeholder 5"/>
          <p:cNvSpPr>
            <a:spLocks noGrp="1"/>
          </p:cNvSpPr>
          <p:nvPr>
            <p:ph type="ftr" sz="quarter" idx="11"/>
          </p:nvPr>
        </p:nvSpPr>
        <p:spPr>
          <a:xfrm>
            <a:off x="914400" y="55499"/>
            <a:ext cx="5562600" cy="365125"/>
          </a:xfrm>
        </p:spPr>
        <p:txBody>
          <a:bodyPr/>
          <a:lstStyle/>
          <a:p>
            <a:pPr>
              <a:defRPr/>
            </a:pPr>
            <a:endParaRPr lang="en-US"/>
          </a:p>
        </p:txBody>
      </p:sp>
      <p:sp>
        <p:nvSpPr>
          <p:cNvPr id="7" name="Slide Number Placeholder 6"/>
          <p:cNvSpPr>
            <a:spLocks noGrp="1"/>
          </p:cNvSpPr>
          <p:nvPr>
            <p:ph type="sldNum" sz="quarter" idx="12"/>
          </p:nvPr>
        </p:nvSpPr>
        <p:spPr>
          <a:xfrm>
            <a:off x="8610600" y="55499"/>
            <a:ext cx="457200" cy="365125"/>
          </a:xfrm>
        </p:spPr>
        <p:txBody>
          <a:bodyPr/>
          <a:lstStyle/>
          <a:p>
            <a:pPr>
              <a:defRPr/>
            </a:pPr>
            <a:fld id="{7D51C35A-EA36-41FD-AF2B-67E98FA65A3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25AE2AF5-E8A5-4312-8984-E5D705753D24}"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R1431576.PDF" TargetMode="External"/><Relationship Id="rId2" Type="http://schemas.openxmlformats.org/officeDocument/2006/relationships/hyperlink" Target="R1431574.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TCP-C-004%20Updated.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TCP-C-004%20Updated.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R1436726.PDF"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hyperlink" Target="R1431531.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images.google.com/imgres?imgurl=http://www.nmsu.edu/~safety/images/fire_meaney2.gif&amp;imgrefurl=http://www.nmsu.edu/~safety/programs/fire_safety/fire_saf_prog.htm&amp;h=541&amp;w=455&amp;sz=15&amp;hl=en&amp;start=3&amp;tbnid=6ddYLDq5-cNxgM:&amp;tbnh=132&amp;tbnw=111&amp;prev=/images?q=fire&amp;gbv=2&amp;svnum=10&amp;hl=en&amp;sa=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381000"/>
            <a:ext cx="8229600" cy="1981200"/>
          </a:xfrm>
        </p:spPr>
        <p:txBody>
          <a:bodyPr>
            <a:normAutofit fontScale="90000"/>
          </a:bodyPr>
          <a:lstStyle/>
          <a:p>
            <a:pPr algn="ctr" eaLnBrk="1" hangingPunct="1"/>
            <a:r>
              <a:rPr lang="en-US" sz="3200" b="1" dirty="0" smtClean="0"/>
              <a:t>PERSONNEL WORKSHOP:</a:t>
            </a:r>
            <a:r>
              <a:rPr lang="en-US" sz="2800" b="1" dirty="0" smtClean="0"/>
              <a:t/>
            </a:r>
            <a:br>
              <a:rPr lang="en-US" sz="2800" b="1" dirty="0" smtClean="0"/>
            </a:br>
            <a:r>
              <a:rPr lang="en-US" sz="2800" b="1" dirty="0" smtClean="0"/>
              <a:t>The Future of Teacher Contracts, and Best Practices for Addressing Employee Performance</a:t>
            </a:r>
            <a:br>
              <a:rPr lang="en-US" sz="2800" b="1" dirty="0" smtClean="0"/>
            </a:br>
            <a:r>
              <a:rPr lang="en-US" sz="2800" b="1" dirty="0" smtClean="0"/>
              <a:t>&amp; Conduct Concerns </a:t>
            </a:r>
          </a:p>
        </p:txBody>
      </p:sp>
      <p:sp>
        <p:nvSpPr>
          <p:cNvPr id="3075" name="Rectangle 3"/>
          <p:cNvSpPr>
            <a:spLocks noGrp="1" noChangeArrowheads="1"/>
          </p:cNvSpPr>
          <p:nvPr>
            <p:ph type="subTitle" idx="1"/>
          </p:nvPr>
        </p:nvSpPr>
        <p:spPr>
          <a:xfrm>
            <a:off x="1143000" y="2743200"/>
            <a:ext cx="7772400" cy="4114800"/>
          </a:xfrm>
        </p:spPr>
        <p:txBody>
          <a:bodyPr>
            <a:normAutofit/>
          </a:bodyPr>
          <a:lstStyle/>
          <a:p>
            <a:pPr algn="ctr" eaLnBrk="1" hangingPunct="1">
              <a:lnSpc>
                <a:spcPct val="80000"/>
              </a:lnSpc>
            </a:pPr>
            <a:endParaRPr lang="en-US" sz="2800" dirty="0" smtClean="0"/>
          </a:p>
          <a:p>
            <a:pPr algn="ctr" eaLnBrk="1" hangingPunct="1">
              <a:lnSpc>
                <a:spcPct val="80000"/>
              </a:lnSpc>
            </a:pPr>
            <a:r>
              <a:rPr lang="en-US" sz="2800" dirty="0" smtClean="0"/>
              <a:t>Presented to</a:t>
            </a:r>
          </a:p>
          <a:p>
            <a:pPr algn="ctr" eaLnBrk="1" hangingPunct="1">
              <a:lnSpc>
                <a:spcPct val="80000"/>
              </a:lnSpc>
            </a:pPr>
            <a:r>
              <a:rPr lang="en-US" sz="2800" dirty="0" smtClean="0"/>
              <a:t>PANC</a:t>
            </a:r>
          </a:p>
          <a:p>
            <a:pPr algn="ctr" eaLnBrk="1" hangingPunct="1">
              <a:lnSpc>
                <a:spcPct val="80000"/>
              </a:lnSpc>
            </a:pPr>
            <a:r>
              <a:rPr lang="en-US" sz="2800" dirty="0" smtClean="0"/>
              <a:t>April 4, 2017</a:t>
            </a:r>
          </a:p>
          <a:p>
            <a:pPr algn="ctr" eaLnBrk="1" hangingPunct="1">
              <a:lnSpc>
                <a:spcPct val="80000"/>
              </a:lnSpc>
            </a:pPr>
            <a:endParaRPr lang="en-US" sz="2400" dirty="0" smtClean="0"/>
          </a:p>
          <a:p>
            <a:pPr algn="ctr" eaLnBrk="1" hangingPunct="1">
              <a:lnSpc>
                <a:spcPct val="80000"/>
              </a:lnSpc>
            </a:pPr>
            <a:r>
              <a:rPr lang="en-US" sz="2400" dirty="0" smtClean="0"/>
              <a:t>Adam S. Mitchell</a:t>
            </a:r>
          </a:p>
          <a:p>
            <a:pPr algn="ctr" eaLnBrk="1" hangingPunct="1">
              <a:lnSpc>
                <a:spcPct val="80000"/>
              </a:lnSpc>
            </a:pPr>
            <a:r>
              <a:rPr lang="en-US" sz="2400" dirty="0" smtClean="0"/>
              <a:t>Tharrington Smith, LLP</a:t>
            </a:r>
          </a:p>
          <a:p>
            <a:pPr algn="ctr" eaLnBrk="1" hangingPunct="1">
              <a:lnSpc>
                <a:spcPct val="80000"/>
              </a:lnSpc>
            </a:pPr>
            <a:endParaRPr lang="en-US" sz="2400" dirty="0" smtClean="0"/>
          </a:p>
          <a:p>
            <a:pPr algn="ctr" eaLnBrk="1" hangingPunct="1">
              <a:lnSpc>
                <a:spcPct val="80000"/>
              </a:lnSpc>
            </a:pPr>
            <a:endParaRPr lang="en-US" sz="2400" dirty="0" smtClean="0"/>
          </a:p>
          <a:p>
            <a:pPr algn="ctr" eaLnBrk="1" hangingPunct="1">
              <a:lnSpc>
                <a:spcPct val="80000"/>
              </a:lnSpc>
            </a:pPr>
            <a:endParaRPr lang="en-US" sz="2400" dirty="0" smtClean="0"/>
          </a:p>
          <a:p>
            <a:pPr eaLnBrk="1" hangingPunct="1">
              <a:lnSpc>
                <a:spcPct val="80000"/>
              </a:lnSpc>
            </a:pPr>
            <a:r>
              <a:rPr lang="en-US" sz="1400" dirty="0" smtClean="0">
                <a:cs typeface="Times New Roman" pitchFamily="18" charset="0"/>
              </a:rPr>
              <a:t>© 2017 Tharrington Smith, LLP</a:t>
            </a:r>
            <a:endParaRPr lang="en-US" sz="1400" dirty="0" smtClean="0"/>
          </a:p>
        </p:txBody>
      </p:sp>
      <p:cxnSp>
        <p:nvCxnSpPr>
          <p:cNvPr id="5" name="Straight Connector 4"/>
          <p:cNvCxnSpPr/>
          <p:nvPr/>
        </p:nvCxnSpPr>
        <p:spPr>
          <a:xfrm>
            <a:off x="2133600" y="28194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Contract Teachers under EPSA: Considerations and Best Practices</a:t>
            </a:r>
            <a:r>
              <a:rPr lang="en-US" dirty="0" smtClean="0"/>
              <a:t>	</a:t>
            </a:r>
            <a:endParaRPr lang="en-US" dirty="0"/>
          </a:p>
        </p:txBody>
      </p:sp>
      <p:sp>
        <p:nvSpPr>
          <p:cNvPr id="3" name="Content Placeholder 2"/>
          <p:cNvSpPr>
            <a:spLocks noGrp="1"/>
          </p:cNvSpPr>
          <p:nvPr>
            <p:ph idx="1"/>
          </p:nvPr>
        </p:nvSpPr>
        <p:spPr>
          <a:xfrm>
            <a:off x="914400" y="2286000"/>
            <a:ext cx="7772400" cy="4572000"/>
          </a:xfrm>
        </p:spPr>
        <p:txBody>
          <a:bodyPr/>
          <a:lstStyle/>
          <a:p>
            <a:r>
              <a:rPr lang="en-US" dirty="0" smtClean="0"/>
              <a:t>Option 3 (continued) </a:t>
            </a:r>
          </a:p>
          <a:p>
            <a:pPr lvl="1"/>
            <a:r>
              <a:rPr lang="en-US" dirty="0" smtClean="0"/>
              <a:t>Pro—consistent approach that is easy to administer; built in “check” system for teacher whose performance languishes</a:t>
            </a:r>
          </a:p>
          <a:p>
            <a:pPr lvl="1"/>
            <a:r>
              <a:rPr lang="en-US" dirty="0" smtClean="0"/>
              <a:t>Con—there may be some pushback from teachers looking for the stability of four year contracts </a:t>
            </a:r>
          </a:p>
          <a:p>
            <a:pPr lvl="1"/>
            <a:endParaRPr lang="en-US" dirty="0"/>
          </a:p>
        </p:txBody>
      </p:sp>
      <p:cxnSp>
        <p:nvCxnSpPr>
          <p:cNvPr id="4" name="Straight Connector 3"/>
          <p:cNvCxnSpPr/>
          <p:nvPr/>
        </p:nvCxnSpPr>
        <p:spPr>
          <a:xfrm>
            <a:off x="1066800" y="20574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81075" y="304800"/>
            <a:ext cx="8162925" cy="571500"/>
          </a:xfrm>
        </p:spPr>
        <p:txBody>
          <a:bodyPr>
            <a:noAutofit/>
          </a:bodyPr>
          <a:lstStyle/>
          <a:p>
            <a:pPr eaLnBrk="1" hangingPunct="1"/>
            <a:r>
              <a:rPr lang="en-US" sz="3200" dirty="0" smtClean="0"/>
              <a:t>Addressing Employee Conduct and Performance Concerns: </a:t>
            </a:r>
            <a:br>
              <a:rPr lang="en-US" sz="3200" dirty="0" smtClean="0"/>
            </a:br>
            <a:r>
              <a:rPr lang="en-US" sz="3200" dirty="0" smtClean="0"/>
              <a:t>Performance Cases</a:t>
            </a:r>
          </a:p>
        </p:txBody>
      </p:sp>
      <p:sp>
        <p:nvSpPr>
          <p:cNvPr id="14339" name="Rectangle 3"/>
          <p:cNvSpPr>
            <a:spLocks noGrp="1" noChangeArrowheads="1"/>
          </p:cNvSpPr>
          <p:nvPr>
            <p:ph idx="1"/>
          </p:nvPr>
        </p:nvSpPr>
        <p:spPr>
          <a:xfrm>
            <a:off x="1033463" y="2286000"/>
            <a:ext cx="8110537" cy="4572000"/>
          </a:xfrm>
        </p:spPr>
        <p:txBody>
          <a:bodyPr/>
          <a:lstStyle/>
          <a:p>
            <a:pPr eaLnBrk="1" hangingPunct="1"/>
            <a:r>
              <a:rPr lang="en-US" dirty="0" smtClean="0"/>
              <a:t>Part of spotting the issue is knowing the rights of the employee:</a:t>
            </a:r>
          </a:p>
          <a:p>
            <a:pPr lvl="1" eaLnBrk="1" hangingPunct="1"/>
            <a:r>
              <a:rPr lang="en-US" dirty="0" smtClean="0"/>
              <a:t>procedural rights and substantive job protections.</a:t>
            </a:r>
          </a:p>
          <a:p>
            <a:pPr lvl="1" eaLnBrk="1" hangingPunct="1"/>
            <a:r>
              <a:rPr lang="en-US" dirty="0" smtClean="0"/>
              <a:t>at will in the private sector versus at will in the public sector  </a:t>
            </a:r>
          </a:p>
          <a:p>
            <a:pPr lvl="1" eaLnBrk="1" hangingPunct="1"/>
            <a:r>
              <a:rPr lang="en-US" dirty="0" smtClean="0"/>
              <a:t>employee during contract, after contract</a:t>
            </a:r>
          </a:p>
          <a:p>
            <a:pPr lvl="1" eaLnBrk="1" hangingPunct="1"/>
            <a:r>
              <a:rPr lang="en-US" dirty="0" smtClean="0"/>
              <a:t>career status</a:t>
            </a:r>
          </a:p>
        </p:txBody>
      </p:sp>
      <p:cxnSp>
        <p:nvCxnSpPr>
          <p:cNvPr id="4" name="Straight Connector 3"/>
          <p:cNvCxnSpPr/>
          <p:nvPr/>
        </p:nvCxnSpPr>
        <p:spPr>
          <a:xfrm>
            <a:off x="1066800" y="2055812"/>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dirty="0" smtClean="0"/>
              <a:t>Performance Cases (continued)</a:t>
            </a:r>
          </a:p>
        </p:txBody>
      </p:sp>
      <p:sp>
        <p:nvSpPr>
          <p:cNvPr id="15363" name="Rectangle 3"/>
          <p:cNvSpPr>
            <a:spLocks noGrp="1" noChangeArrowheads="1"/>
          </p:cNvSpPr>
          <p:nvPr>
            <p:ph idx="1"/>
          </p:nvPr>
        </p:nvSpPr>
        <p:spPr>
          <a:xfrm>
            <a:off x="762000" y="2286000"/>
            <a:ext cx="8110537" cy="4038600"/>
          </a:xfrm>
        </p:spPr>
        <p:txBody>
          <a:bodyPr/>
          <a:lstStyle/>
          <a:p>
            <a:pPr lvl="1" eaLnBrk="1" hangingPunct="1"/>
            <a:r>
              <a:rPr lang="en-US" dirty="0" smtClean="0"/>
              <a:t>Handle cases so employee will improve -- we want to retain employees with potential</a:t>
            </a:r>
          </a:p>
          <a:p>
            <a:pPr lvl="1" eaLnBrk="1" hangingPunct="1"/>
            <a:r>
              <a:rPr lang="en-US" dirty="0" smtClean="0"/>
              <a:t>Handle cases so that, if the employee doesn't improve we have proactively negated the typical arguments</a:t>
            </a:r>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title"/>
          </p:nvPr>
        </p:nvSpPr>
        <p:spPr/>
        <p:txBody>
          <a:bodyPr>
            <a:normAutofit fontScale="90000"/>
          </a:bodyPr>
          <a:lstStyle/>
          <a:p>
            <a:pPr eaLnBrk="1" hangingPunct="1"/>
            <a:r>
              <a:rPr lang="en-US" dirty="0" smtClean="0"/>
              <a:t>Performance Cases (continued)</a:t>
            </a:r>
          </a:p>
        </p:txBody>
      </p:sp>
      <p:sp>
        <p:nvSpPr>
          <p:cNvPr id="16387" name="Rectangle 7"/>
          <p:cNvSpPr>
            <a:spLocks noGrp="1" noChangeArrowheads="1"/>
          </p:cNvSpPr>
          <p:nvPr>
            <p:ph idx="1"/>
          </p:nvPr>
        </p:nvSpPr>
        <p:spPr>
          <a:xfrm>
            <a:off x="228600" y="2133600"/>
            <a:ext cx="8413750" cy="4495800"/>
          </a:xfrm>
        </p:spPr>
        <p:txBody>
          <a:bodyPr/>
          <a:lstStyle/>
          <a:p>
            <a:pPr lvl="2" eaLnBrk="1" hangingPunct="1">
              <a:buFontTx/>
              <a:buNone/>
            </a:pPr>
            <a:r>
              <a:rPr lang="en-US" sz="3200" dirty="0" smtClean="0">
                <a:solidFill>
                  <a:schemeClr val="folHlink"/>
                </a:solidFill>
              </a:rPr>
              <a:t>THE FORMULA:</a:t>
            </a:r>
          </a:p>
          <a:p>
            <a:pPr lvl="2" eaLnBrk="1" hangingPunct="1">
              <a:buFontTx/>
              <a:buNone/>
            </a:pPr>
            <a:endParaRPr lang="en-US" sz="3200" dirty="0" smtClean="0"/>
          </a:p>
          <a:p>
            <a:pPr lvl="2" eaLnBrk="1" hangingPunct="1">
              <a:buFontTx/>
              <a:buNone/>
            </a:pPr>
            <a:r>
              <a:rPr lang="en-US" dirty="0" smtClean="0"/>
              <a:t>   </a:t>
            </a:r>
            <a:r>
              <a:rPr lang="en-US" sz="2800" dirty="0" smtClean="0"/>
              <a:t>Clear, written, timely notice of performance deficiency; fair opportunity to improve with assistance; compliance with evaluation procedures; continued documented deficiencies as observed by more than one eye = appropriate personnel outcome.  Resignations.</a:t>
            </a:r>
          </a:p>
          <a:p>
            <a:pPr eaLnBrk="1" hangingPunct="1"/>
            <a:endParaRPr lang="en-US" sz="2800" dirty="0" smtClean="0"/>
          </a:p>
          <a:p>
            <a:pPr eaLnBrk="1" hangingPunct="1">
              <a:buFont typeface="Wingdings" pitchFamily="2" charset="2"/>
              <a:buNone/>
            </a:pPr>
            <a:endParaRPr lang="en-US" sz="2800" dirty="0" smtClean="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638288" cy="1143000"/>
          </a:xfrm>
        </p:spPr>
        <p:txBody>
          <a:bodyPr>
            <a:normAutofit fontScale="90000"/>
          </a:bodyPr>
          <a:lstStyle/>
          <a:p>
            <a:r>
              <a:rPr lang="en-US" dirty="0" smtClean="0"/>
              <a:t>At-Will School Employees </a:t>
            </a:r>
            <a:br>
              <a:rPr lang="en-US" dirty="0" smtClean="0"/>
            </a:br>
            <a:r>
              <a:rPr lang="en-US" dirty="0" smtClean="0"/>
              <a:t>NC Statutory Rights</a:t>
            </a:r>
            <a:endParaRPr lang="en-US" dirty="0"/>
          </a:p>
        </p:txBody>
      </p:sp>
      <p:sp>
        <p:nvSpPr>
          <p:cNvPr id="3" name="Content Placeholder 2"/>
          <p:cNvSpPr>
            <a:spLocks noGrp="1"/>
          </p:cNvSpPr>
          <p:nvPr>
            <p:ph idx="1"/>
          </p:nvPr>
        </p:nvSpPr>
        <p:spPr/>
        <p:txBody>
          <a:bodyPr>
            <a:noAutofit/>
          </a:bodyPr>
          <a:lstStyle/>
          <a:p>
            <a:pPr lvl="0"/>
            <a:r>
              <a:rPr lang="en-US" sz="2800" dirty="0" smtClean="0"/>
              <a:t>Job Protections for Non-Certified Employees</a:t>
            </a:r>
          </a:p>
          <a:p>
            <a:pPr lvl="1"/>
            <a:r>
              <a:rPr lang="en-US" sz="2400" dirty="0" smtClean="0"/>
              <a:t>Non-certified employees no longer have the right to receive in writing the specific reasons for the employee’s dismissal, demotion, or suspension without pay and do not have the right to appeal these decisions to Superior Court. </a:t>
            </a:r>
          </a:p>
          <a:p>
            <a:pPr lvl="1"/>
            <a:r>
              <a:rPr lang="en-US" sz="2400" dirty="0" smtClean="0"/>
              <a:t>Non-certified employees do retain the right to appeal these decisions to the Board of Education.</a:t>
            </a:r>
          </a:p>
        </p:txBody>
      </p:sp>
      <p:cxnSp>
        <p:nvCxnSpPr>
          <p:cNvPr id="4" name="Straight Connector 3"/>
          <p:cNvCxnSpPr/>
          <p:nvPr/>
        </p:nvCxnSpPr>
        <p:spPr>
          <a:xfrm>
            <a:off x="1066800" y="1447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498080" cy="1143000"/>
          </a:xfrm>
        </p:spPr>
        <p:txBody>
          <a:bodyPr>
            <a:normAutofit/>
          </a:bodyPr>
          <a:lstStyle/>
          <a:p>
            <a:r>
              <a:rPr lang="en-US" sz="3200" dirty="0" smtClean="0"/>
              <a:t>Effectively Addressing Deficient Performance of At-Will Employees</a:t>
            </a:r>
            <a:endParaRPr lang="en-US" sz="3200" dirty="0"/>
          </a:p>
        </p:txBody>
      </p:sp>
      <p:sp>
        <p:nvSpPr>
          <p:cNvPr id="3" name="Content Placeholder 2"/>
          <p:cNvSpPr>
            <a:spLocks noGrp="1"/>
          </p:cNvSpPr>
          <p:nvPr>
            <p:ph idx="1"/>
          </p:nvPr>
        </p:nvSpPr>
        <p:spPr>
          <a:xfrm>
            <a:off x="1143000" y="1828800"/>
            <a:ext cx="7498080" cy="4800600"/>
          </a:xfrm>
        </p:spPr>
        <p:txBody>
          <a:bodyPr>
            <a:noAutofit/>
          </a:bodyPr>
          <a:lstStyle/>
          <a:p>
            <a:pPr>
              <a:buNone/>
            </a:pPr>
            <a:endParaRPr lang="en-US" sz="2800" dirty="0" smtClean="0"/>
          </a:p>
          <a:p>
            <a:r>
              <a:rPr lang="en-US" sz="2800" dirty="0" smtClean="0"/>
              <a:t>Clear, written, timely notice of performance deficiency</a:t>
            </a:r>
          </a:p>
          <a:p>
            <a:r>
              <a:rPr lang="en-US" sz="2800" dirty="0" smtClean="0"/>
              <a:t>Fair opportunity to improve with assistance</a:t>
            </a:r>
          </a:p>
          <a:p>
            <a:r>
              <a:rPr lang="en-US" sz="2800" dirty="0" smtClean="0"/>
              <a:t>Compliance with evaluation procedures</a:t>
            </a:r>
          </a:p>
          <a:p>
            <a:r>
              <a:rPr lang="en-US" sz="2800" dirty="0" smtClean="0"/>
              <a:t>Continued documented deficiencies as observed by more than one eye</a:t>
            </a:r>
          </a:p>
          <a:p>
            <a:r>
              <a:rPr lang="en-US" sz="2800" dirty="0" smtClean="0"/>
              <a:t> Uniform and consistent application of these guidelines is critical</a:t>
            </a:r>
          </a:p>
          <a:p>
            <a:endParaRPr lang="en-US" sz="2800" dirty="0"/>
          </a:p>
        </p:txBody>
      </p:sp>
      <p:cxnSp>
        <p:nvCxnSpPr>
          <p:cNvPr id="4" name="Straight Connector 3"/>
          <p:cNvCxnSpPr/>
          <p:nvPr/>
        </p:nvCxnSpPr>
        <p:spPr>
          <a:xfrm>
            <a:off x="1066800" y="1905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98080" cy="1143000"/>
          </a:xfrm>
        </p:spPr>
        <p:txBody>
          <a:bodyPr>
            <a:normAutofit/>
          </a:bodyPr>
          <a:lstStyle/>
          <a:p>
            <a:r>
              <a:rPr lang="en-US" sz="3200" dirty="0" smtClean="0"/>
              <a:t>Effectively Addressing Deficient Performance of At-Will Employees</a:t>
            </a:r>
            <a:endParaRPr lang="en-US" sz="3200" dirty="0"/>
          </a:p>
        </p:txBody>
      </p:sp>
      <p:sp>
        <p:nvSpPr>
          <p:cNvPr id="3" name="Content Placeholder 2"/>
          <p:cNvSpPr>
            <a:spLocks noGrp="1"/>
          </p:cNvSpPr>
          <p:nvPr>
            <p:ph idx="1"/>
          </p:nvPr>
        </p:nvSpPr>
        <p:spPr>
          <a:xfrm>
            <a:off x="914400" y="1447800"/>
            <a:ext cx="7467600" cy="4724400"/>
          </a:xfrm>
        </p:spPr>
        <p:txBody>
          <a:bodyPr>
            <a:noAutofit/>
          </a:bodyPr>
          <a:lstStyle/>
          <a:p>
            <a:pPr>
              <a:buNone/>
            </a:pPr>
            <a:endParaRPr lang="en-US" sz="2800" dirty="0" smtClean="0"/>
          </a:p>
          <a:p>
            <a:r>
              <a:rPr lang="en-US" sz="1900" dirty="0" smtClean="0"/>
              <a:t>Don’t assume at-will employees have no rights.</a:t>
            </a:r>
          </a:p>
          <a:p>
            <a:r>
              <a:rPr lang="en-US" sz="1900" dirty="0" smtClean="0"/>
              <a:t>When a new employee is hired, the evaluator should conduct a “probationary” evaluation within the employee’s first three months.</a:t>
            </a:r>
          </a:p>
          <a:p>
            <a:r>
              <a:rPr lang="en-US" sz="1900" dirty="0" smtClean="0"/>
              <a:t>The evaluator may conduct a probationary evaluation on an employee who transfers to a position. </a:t>
            </a:r>
          </a:p>
          <a:p>
            <a:r>
              <a:rPr lang="en-US" sz="1900" dirty="0" smtClean="0"/>
              <a:t>Employees retained after the probationary period should be evaluated on a yearly basis, unless performance or conduct concerns warrant more frequent review. </a:t>
            </a:r>
          </a:p>
          <a:p>
            <a:r>
              <a:rPr lang="en-US" sz="1900" dirty="0" smtClean="0"/>
              <a:t>In the event of performance concerns, the employee should be notified in writing of placement on a conditional evaluation cycle and evaluated on the applicable evaluation instrument within 3 months.   This evaluation should be a joint evaluation involving more than one evaluator, if possible.   Again, if there is misconduct, more immediate action may be taken. </a:t>
            </a:r>
          </a:p>
          <a:p>
            <a:pPr>
              <a:buNone/>
            </a:pPr>
            <a:endParaRPr lang="en-US" sz="2800" dirty="0"/>
          </a:p>
        </p:txBody>
      </p:sp>
      <p:cxnSp>
        <p:nvCxnSpPr>
          <p:cNvPr id="4" name="Straight Connector 3"/>
          <p:cNvCxnSpPr/>
          <p:nvPr/>
        </p:nvCxnSpPr>
        <p:spPr>
          <a:xfrm>
            <a:off x="990600" y="16764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98080" cy="1143000"/>
          </a:xfrm>
        </p:spPr>
        <p:txBody>
          <a:bodyPr>
            <a:normAutofit/>
          </a:bodyPr>
          <a:lstStyle/>
          <a:p>
            <a:r>
              <a:rPr lang="en-US" sz="3200" dirty="0" smtClean="0"/>
              <a:t>Effectively Addressing Deficient Performance of Contract Teachers</a:t>
            </a:r>
            <a:endParaRPr lang="en-US" sz="3200" dirty="0"/>
          </a:p>
        </p:txBody>
      </p:sp>
      <p:sp>
        <p:nvSpPr>
          <p:cNvPr id="3" name="Content Placeholder 2"/>
          <p:cNvSpPr>
            <a:spLocks noGrp="1"/>
          </p:cNvSpPr>
          <p:nvPr>
            <p:ph idx="4294967295"/>
          </p:nvPr>
        </p:nvSpPr>
        <p:spPr>
          <a:xfrm>
            <a:off x="1676400" y="1143000"/>
            <a:ext cx="7467600" cy="4724400"/>
          </a:xfrm>
        </p:spPr>
        <p:txBody>
          <a:bodyPr>
            <a:noAutofit/>
          </a:bodyPr>
          <a:lstStyle/>
          <a:p>
            <a:pPr>
              <a:buNone/>
            </a:pPr>
            <a:endParaRPr lang="en-US" sz="2800" dirty="0" smtClean="0"/>
          </a:p>
          <a:p>
            <a:pPr>
              <a:buNone/>
            </a:pPr>
            <a:endParaRPr lang="en-US" sz="2800" dirty="0"/>
          </a:p>
        </p:txBody>
      </p:sp>
      <p:cxnSp>
        <p:nvCxnSpPr>
          <p:cNvPr id="4" name="Straight Connector 3"/>
          <p:cNvCxnSpPr/>
          <p:nvPr/>
        </p:nvCxnSpPr>
        <p:spPr>
          <a:xfrm>
            <a:off x="838200" y="1905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838200" y="2362200"/>
            <a:ext cx="7924800" cy="2677656"/>
          </a:xfrm>
          <a:prstGeom prst="rect">
            <a:avLst/>
          </a:prstGeom>
        </p:spPr>
        <p:txBody>
          <a:bodyPr wrap="square">
            <a:spAutoFit/>
          </a:bodyPr>
          <a:lstStyle/>
          <a:p>
            <a:pPr lvl="0"/>
            <a:r>
              <a:rPr lang="en-US" sz="2800" dirty="0" smtClean="0">
                <a:latin typeface="+mn-lt"/>
              </a:rPr>
              <a:t>Job Protections – Contract Teachers</a:t>
            </a:r>
          </a:p>
          <a:p>
            <a:pPr lvl="0"/>
            <a:endParaRPr lang="en-US" sz="2800" dirty="0" smtClean="0">
              <a:latin typeface="+mn-lt"/>
            </a:endParaRPr>
          </a:p>
          <a:p>
            <a:pPr marL="231775" lvl="1" indent="450850">
              <a:buClr>
                <a:schemeClr val="accent1"/>
              </a:buClr>
              <a:buFont typeface="Courier New" pitchFamily="49" charset="0"/>
              <a:buChar char="o"/>
              <a:tabLst>
                <a:tab pos="914400" algn="l"/>
              </a:tabLst>
            </a:pPr>
            <a:r>
              <a:rPr lang="en-US" sz="2800" dirty="0" smtClean="0">
                <a:latin typeface="+mn-lt"/>
              </a:rPr>
              <a:t>During the term of a contract, teachers may be dismissed under a revised dismissal procedure that includes an appeal to the Board but eliminates the right to a hearing by an outside hearing officer.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z="3200" dirty="0" smtClean="0"/>
              <a:t>Effectively Addressing Deficient Performance of Contract Teachers</a:t>
            </a:r>
            <a:endParaRPr lang="en-US" sz="3200" dirty="0"/>
          </a:p>
        </p:txBody>
      </p:sp>
      <p:sp>
        <p:nvSpPr>
          <p:cNvPr id="3" name="Content Placeholder 2"/>
          <p:cNvSpPr>
            <a:spLocks noGrp="1"/>
          </p:cNvSpPr>
          <p:nvPr>
            <p:ph idx="1"/>
          </p:nvPr>
        </p:nvSpPr>
        <p:spPr>
          <a:xfrm>
            <a:off x="762000" y="2133600"/>
            <a:ext cx="7772400" cy="4572000"/>
          </a:xfrm>
        </p:spPr>
        <p:txBody>
          <a:bodyPr>
            <a:normAutofit fontScale="70000" lnSpcReduction="20000"/>
          </a:bodyPr>
          <a:lstStyle/>
          <a:p>
            <a:pPr marL="487807" lvl="2" indent="450850">
              <a:buClr>
                <a:schemeClr val="accent1"/>
              </a:buClr>
              <a:buFont typeface="Courier New" pitchFamily="49" charset="0"/>
              <a:buChar char="o"/>
              <a:tabLst>
                <a:tab pos="914400" algn="l"/>
              </a:tabLst>
            </a:pPr>
            <a:r>
              <a:rPr lang="en-US" sz="2900" dirty="0" smtClean="0">
                <a:ea typeface="Verdana" pitchFamily="34" charset="0"/>
                <a:cs typeface="Verdana" pitchFamily="34" charset="0"/>
              </a:rPr>
              <a:t>The definition of inadequate performance has been </a:t>
            </a:r>
          </a:p>
          <a:p>
            <a:pPr marL="231775" lvl="1" indent="450850">
              <a:buClr>
                <a:schemeClr val="accent1"/>
              </a:buClr>
              <a:buNone/>
              <a:tabLst>
                <a:tab pos="914400" algn="l"/>
              </a:tabLst>
            </a:pPr>
            <a:r>
              <a:rPr lang="en-US" sz="2900" dirty="0" smtClean="0">
                <a:ea typeface="Verdana" pitchFamily="34" charset="0"/>
                <a:cs typeface="Verdana" pitchFamily="34" charset="0"/>
              </a:rPr>
              <a:t>	amended for contract teachers to state as follows: </a:t>
            </a:r>
          </a:p>
          <a:p>
            <a:pPr marL="231775" lvl="1" indent="450850">
              <a:buClr>
                <a:schemeClr val="accent1"/>
              </a:buClr>
              <a:buNone/>
              <a:tabLst>
                <a:tab pos="914400" algn="l"/>
              </a:tabLst>
            </a:pPr>
            <a:endParaRPr lang="en-US" sz="2900" dirty="0" smtClean="0">
              <a:ea typeface="Verdana" pitchFamily="34" charset="0"/>
              <a:cs typeface="Verdana" pitchFamily="34" charset="0"/>
            </a:endParaRPr>
          </a:p>
          <a:p>
            <a:pPr marL="231775" lvl="1" indent="450850">
              <a:buClr>
                <a:schemeClr val="accent1"/>
              </a:buClr>
              <a:buNone/>
              <a:tabLst>
                <a:tab pos="914400" algn="l"/>
              </a:tabLst>
            </a:pPr>
            <a:r>
              <a:rPr lang="en-US" sz="2900" dirty="0" smtClean="0">
                <a:ea typeface="Verdana" pitchFamily="34" charset="0"/>
                <a:cs typeface="Verdana" pitchFamily="34" charset="0"/>
              </a:rPr>
              <a:t>	“Inadequate performance for a teacher shall mean (</a:t>
            </a:r>
            <a:r>
              <a:rPr lang="en-US" sz="2900" dirty="0" err="1" smtClean="0">
                <a:ea typeface="Verdana" pitchFamily="34" charset="0"/>
                <a:cs typeface="Verdana" pitchFamily="34" charset="0"/>
              </a:rPr>
              <a:t>i</a:t>
            </a:r>
            <a:r>
              <a:rPr lang="en-US" sz="2900" dirty="0" smtClean="0">
                <a:ea typeface="Verdana" pitchFamily="34" charset="0"/>
                <a:cs typeface="Verdana" pitchFamily="34" charset="0"/>
              </a:rPr>
              <a:t>) the </a:t>
            </a:r>
          </a:p>
          <a:p>
            <a:pPr marL="231775" lvl="1" indent="450850">
              <a:buClr>
                <a:schemeClr val="accent1"/>
              </a:buClr>
              <a:buNone/>
              <a:tabLst>
                <a:tab pos="914400" algn="l"/>
              </a:tabLst>
            </a:pPr>
            <a:r>
              <a:rPr lang="en-US" sz="2900" dirty="0" smtClean="0">
                <a:ea typeface="Verdana" pitchFamily="34" charset="0"/>
                <a:cs typeface="Verdana" pitchFamily="34" charset="0"/>
              </a:rPr>
              <a:t>	failure to perform at a proficient level on any standard of </a:t>
            </a:r>
          </a:p>
          <a:p>
            <a:pPr marL="231775" lvl="1" indent="450850">
              <a:buClr>
                <a:schemeClr val="accent1"/>
              </a:buClr>
              <a:buNone/>
              <a:tabLst>
                <a:tab pos="914400" algn="l"/>
              </a:tabLst>
            </a:pPr>
            <a:r>
              <a:rPr lang="en-US" sz="2900" dirty="0" smtClean="0">
                <a:ea typeface="Verdana" pitchFamily="34" charset="0"/>
                <a:cs typeface="Verdana" pitchFamily="34" charset="0"/>
              </a:rPr>
              <a:t>	the evaluation instrument or (ii) otherwise performing in a 	manner 	that is below standard.” For contract teachers, if the 	principal notes on the evaluation instrument that the teacher is 	making adequate progress toward proficiency given the 	circumstances,  this notation will no longer insulate the teacher 	from dismissal. The amended definition also eliminates the 	statement that “[f]</a:t>
            </a:r>
            <a:r>
              <a:rPr lang="en-US" sz="2900" dirty="0" err="1" smtClean="0">
                <a:ea typeface="Verdana" pitchFamily="34" charset="0"/>
                <a:cs typeface="Verdana" pitchFamily="34" charset="0"/>
              </a:rPr>
              <a:t>ailure</a:t>
            </a:r>
            <a:r>
              <a:rPr lang="en-US" sz="2900" dirty="0" smtClean="0">
                <a:ea typeface="Verdana" pitchFamily="34" charset="0"/>
                <a:cs typeface="Verdana" pitchFamily="34" charset="0"/>
              </a:rPr>
              <a:t> to notify [the teacher] of an 	inadequacy or deficiency in performance shall be conclusive 	evidence of satisfactory performance.”</a:t>
            </a:r>
          </a:p>
          <a:p>
            <a:pPr marL="231775" lvl="1" indent="450850">
              <a:buClr>
                <a:schemeClr val="accent1"/>
              </a:buClr>
              <a:buNone/>
              <a:tabLst>
                <a:tab pos="914400" algn="l"/>
              </a:tabLst>
            </a:pPr>
            <a:r>
              <a:rPr lang="en-US" sz="2900" dirty="0" smtClean="0">
                <a:ea typeface="Verdana" pitchFamily="34" charset="0"/>
                <a:cs typeface="Verdana" pitchFamily="34" charset="0"/>
              </a:rPr>
              <a:t>	</a:t>
            </a:r>
          </a:p>
          <a:p>
            <a:endParaRPr lang="en-US" dirty="0"/>
          </a:p>
        </p:txBody>
      </p:sp>
      <p:cxnSp>
        <p:nvCxnSpPr>
          <p:cNvPr id="4" name="Straight Connector 3"/>
          <p:cNvCxnSpPr/>
          <p:nvPr/>
        </p:nvCxnSpPr>
        <p:spPr>
          <a:xfrm>
            <a:off x="762000" y="1905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498080" cy="1371600"/>
          </a:xfrm>
        </p:spPr>
        <p:txBody>
          <a:bodyPr>
            <a:normAutofit/>
          </a:bodyPr>
          <a:lstStyle/>
          <a:p>
            <a:r>
              <a:rPr lang="en-US" sz="3200" dirty="0" smtClean="0"/>
              <a:t>Effectively Addressing Deficient Performance of Contract Teachers</a:t>
            </a:r>
            <a:endParaRPr lang="en-US" sz="3200" dirty="0"/>
          </a:p>
        </p:txBody>
      </p:sp>
      <p:sp>
        <p:nvSpPr>
          <p:cNvPr id="3" name="Content Placeholder 2"/>
          <p:cNvSpPr>
            <a:spLocks noGrp="1"/>
          </p:cNvSpPr>
          <p:nvPr>
            <p:ph idx="1"/>
          </p:nvPr>
        </p:nvSpPr>
        <p:spPr>
          <a:xfrm>
            <a:off x="914400" y="2057400"/>
            <a:ext cx="7498080" cy="4343400"/>
          </a:xfrm>
        </p:spPr>
        <p:txBody>
          <a:bodyPr>
            <a:noAutofit/>
          </a:bodyPr>
          <a:lstStyle/>
          <a:p>
            <a:pPr lvl="1"/>
            <a:r>
              <a:rPr lang="en-US" sz="2400" dirty="0" smtClean="0"/>
              <a:t>Accordingly, if a contract teacher receives a below proficient rating on any standard then the teacher may be dismissed for cause during the term of a contract.  </a:t>
            </a:r>
          </a:p>
          <a:p>
            <a:pPr lvl="1"/>
            <a:r>
              <a:rPr lang="en-US" sz="2400" dirty="0" smtClean="0"/>
              <a:t>While this will not have much impact before 2018 (when contract teachers will only be on one year contracts and therefore may be subject to non-renewal at the end of every school year), the new definition will be more meaningful after 2018 when contract teachers may be employed on two or four years contracts.  </a:t>
            </a:r>
          </a:p>
          <a:p>
            <a:pPr lvl="1"/>
            <a:endParaRPr lang="en-US" dirty="0" smtClean="0"/>
          </a:p>
          <a:p>
            <a:pPr lvl="1"/>
            <a:endParaRPr lang="en-US" sz="2000" dirty="0"/>
          </a:p>
        </p:txBody>
      </p:sp>
      <p:cxnSp>
        <p:nvCxnSpPr>
          <p:cNvPr id="4" name="Straight Connector 3"/>
          <p:cNvCxnSpPr/>
          <p:nvPr/>
        </p:nvCxnSpPr>
        <p:spPr>
          <a:xfrm>
            <a:off x="990600" y="19812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lstStyle/>
          <a:p>
            <a:r>
              <a:rPr lang="en-US" dirty="0" smtClean="0"/>
              <a:t>Managing Teacher Contracts starting in 2018;</a:t>
            </a:r>
          </a:p>
          <a:p>
            <a:r>
              <a:rPr lang="en-US" dirty="0" smtClean="0"/>
              <a:t>Best Practices for Addressing Employee Performance and Conduct Concerns:</a:t>
            </a:r>
          </a:p>
          <a:p>
            <a:pPr lvl="1"/>
            <a:r>
              <a:rPr lang="en-US" dirty="0" smtClean="0"/>
              <a:t>Performance Cases:</a:t>
            </a:r>
          </a:p>
          <a:p>
            <a:pPr lvl="2"/>
            <a:r>
              <a:rPr lang="en-US" dirty="0" smtClean="0"/>
              <a:t>Classified Employees; </a:t>
            </a:r>
          </a:p>
          <a:p>
            <a:pPr lvl="2"/>
            <a:r>
              <a:rPr lang="en-US" dirty="0" smtClean="0"/>
              <a:t>Contract Teachers; and</a:t>
            </a:r>
          </a:p>
          <a:p>
            <a:pPr lvl="2"/>
            <a:r>
              <a:rPr lang="en-US" dirty="0" smtClean="0"/>
              <a:t>Career status teachers</a:t>
            </a:r>
          </a:p>
          <a:p>
            <a:pPr lvl="1"/>
            <a:r>
              <a:rPr lang="en-US" dirty="0" smtClean="0"/>
              <a:t>Misconduct Cases</a:t>
            </a:r>
          </a:p>
          <a:p>
            <a:pPr lvl="1"/>
            <a:r>
              <a:rPr lang="en-US" dirty="0" smtClean="0"/>
              <a:t>Questions</a:t>
            </a:r>
          </a:p>
          <a:p>
            <a:pPr lvl="2">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467600" cy="914400"/>
          </a:xfrm>
        </p:spPr>
        <p:txBody>
          <a:bodyPr>
            <a:normAutofit fontScale="90000"/>
          </a:bodyPr>
          <a:lstStyle/>
          <a:p>
            <a:pPr algn="ctr"/>
            <a:r>
              <a:rPr lang="en-US" dirty="0" smtClean="0"/>
              <a:t>Contract Teacher </a:t>
            </a:r>
            <a:r>
              <a:rPr lang="en-US" dirty="0" err="1" smtClean="0"/>
              <a:t>Nonrenewals</a:t>
            </a:r>
            <a:r>
              <a:rPr lang="en-US" dirty="0" smtClean="0"/>
              <a:t/>
            </a:r>
            <a:br>
              <a:rPr lang="en-US" dirty="0" smtClean="0"/>
            </a:br>
            <a:r>
              <a:rPr lang="en-US" dirty="0" smtClean="0"/>
              <a:t>The Legal Standard</a:t>
            </a:r>
            <a:endParaRPr lang="en-US" dirty="0"/>
          </a:p>
        </p:txBody>
      </p:sp>
      <p:sp>
        <p:nvSpPr>
          <p:cNvPr id="3" name="Content Placeholder 2"/>
          <p:cNvSpPr>
            <a:spLocks noGrp="1"/>
          </p:cNvSpPr>
          <p:nvPr>
            <p:ph idx="1"/>
          </p:nvPr>
        </p:nvSpPr>
        <p:spPr>
          <a:xfrm>
            <a:off x="1066800" y="2133600"/>
            <a:ext cx="7498080" cy="3886200"/>
          </a:xfrm>
        </p:spPr>
        <p:txBody>
          <a:bodyPr>
            <a:normAutofit/>
          </a:bodyPr>
          <a:lstStyle/>
          <a:p>
            <a:r>
              <a:rPr lang="en-US" dirty="0" smtClean="0"/>
              <a:t>G.S. 115C-325.3(e)</a:t>
            </a:r>
          </a:p>
          <a:p>
            <a:pPr>
              <a:buNone/>
            </a:pPr>
            <a:r>
              <a:rPr lang="en-US" dirty="0" smtClean="0"/>
              <a:t>	“A decision not to offer a teacher a renewed contract shall not be arbitrary, capricious, discriminatory, for personal or political reasons, or on any basis prohibited by State or federal law.”</a:t>
            </a:r>
          </a:p>
          <a:p>
            <a:pPr>
              <a:buNone/>
            </a:pPr>
            <a:endParaRPr lang="en-US" dirty="0"/>
          </a:p>
        </p:txBody>
      </p:sp>
      <p:cxnSp>
        <p:nvCxnSpPr>
          <p:cNvPr id="5" name="Straight Connector 4"/>
          <p:cNvCxnSpPr/>
          <p:nvPr/>
        </p:nvCxnSpPr>
        <p:spPr>
          <a:xfrm>
            <a:off x="1143000" y="19812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EPSA Provisions Still in Place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2800" dirty="0" smtClean="0"/>
              <a:t>Nonrenewal Revisions and Job Protections for Contract Teachers</a:t>
            </a:r>
          </a:p>
          <a:p>
            <a:pPr lvl="1"/>
            <a:r>
              <a:rPr lang="en-US" dirty="0" smtClean="0"/>
              <a:t>June 1 is the new May 15 for nonrenewal recommendation</a:t>
            </a:r>
          </a:p>
          <a:p>
            <a:pPr lvl="1"/>
            <a:r>
              <a:rPr lang="en-US" dirty="0" smtClean="0"/>
              <a:t>No more reasons and records, BUT in most cases we would still recommend providing the records along with the nonrenewal recommendation and allowing the teacher an opportunity to submit documents for the Board’s consideration</a:t>
            </a:r>
          </a:p>
          <a:p>
            <a:pPr lvl="1"/>
            <a:r>
              <a:rPr lang="en-US" dirty="0" smtClean="0"/>
              <a:t> After receiving notice of the recommendation, teacher has 10 days to request a hearing before the Board</a:t>
            </a:r>
          </a:p>
          <a:p>
            <a:pPr lvl="1"/>
            <a:r>
              <a:rPr lang="en-US" u="sng" dirty="0" smtClean="0"/>
              <a:t>Hearing is discretionary</a:t>
            </a:r>
            <a:r>
              <a:rPr lang="en-US" dirty="0" smtClean="0"/>
              <a:t> (How does the Board decide?)</a:t>
            </a:r>
            <a:endParaRPr lang="en-US" u="sng" dirty="0"/>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EPSA Provisions Still in Place</a:t>
            </a:r>
            <a:endParaRPr lang="en-US" dirty="0"/>
          </a:p>
        </p:txBody>
      </p:sp>
      <p:sp>
        <p:nvSpPr>
          <p:cNvPr id="3" name="Content Placeholder 2"/>
          <p:cNvSpPr>
            <a:spLocks noGrp="1"/>
          </p:cNvSpPr>
          <p:nvPr>
            <p:ph idx="1"/>
          </p:nvPr>
        </p:nvSpPr>
        <p:spPr/>
        <p:txBody>
          <a:bodyPr>
            <a:noAutofit/>
          </a:bodyPr>
          <a:lstStyle/>
          <a:p>
            <a:pPr lvl="0"/>
            <a:r>
              <a:rPr lang="en-US" sz="2400" dirty="0" smtClean="0"/>
              <a:t>Nonrenewal Revisions and Job Protections for Contract Teachers</a:t>
            </a:r>
          </a:p>
          <a:p>
            <a:pPr lvl="1"/>
            <a:r>
              <a:rPr lang="en-US" sz="2400" dirty="0" smtClean="0"/>
              <a:t>Board’s nonrenewal decision must be made by June 15 unless the teacher was granted a discretionary hearing, then must be within ten (10) days of the hearing or at such later date by agreement of the parties.  </a:t>
            </a:r>
          </a:p>
          <a:p>
            <a:pPr lvl="1"/>
            <a:r>
              <a:rPr lang="en-US" sz="2400" dirty="0" smtClean="0"/>
              <a:t>No right to appeal to Superior Court, BUT</a:t>
            </a:r>
          </a:p>
          <a:p>
            <a:pPr lvl="1"/>
            <a:r>
              <a:rPr lang="en-US" sz="2400" dirty="0" smtClean="0"/>
              <a:t>Note extremely tight timeline for nonrenewal decisions.  We would advise providing notice to employees of the superintendent’s nonrenewal recommendation in advance of the June 1 deadline, preferably on or before May 15. </a:t>
            </a:r>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Nonrenewal Best Practices</a:t>
            </a:r>
            <a:endParaRPr lang="en-US" dirty="0"/>
          </a:p>
        </p:txBody>
      </p:sp>
      <p:sp>
        <p:nvSpPr>
          <p:cNvPr id="3" name="Content Placeholder 2"/>
          <p:cNvSpPr>
            <a:spLocks noGrp="1"/>
          </p:cNvSpPr>
          <p:nvPr>
            <p:ph idx="1"/>
          </p:nvPr>
        </p:nvSpPr>
        <p:spPr>
          <a:xfrm>
            <a:off x="914400" y="2057400"/>
            <a:ext cx="7772400" cy="4343400"/>
          </a:xfrm>
        </p:spPr>
        <p:txBody>
          <a:bodyPr>
            <a:noAutofit/>
          </a:bodyPr>
          <a:lstStyle/>
          <a:p>
            <a:r>
              <a:rPr lang="en-US" sz="2800" dirty="0" smtClean="0">
                <a:cs typeface="Tahoma" pitchFamily="34" charset="0"/>
              </a:rPr>
              <a:t>Comply with the procedures and requirements of the New Teacher Evaluation System</a:t>
            </a:r>
          </a:p>
          <a:p>
            <a:r>
              <a:rPr lang="en-US" sz="2800" dirty="0" smtClean="0">
                <a:cs typeface="Tahoma" pitchFamily="34" charset="0"/>
              </a:rPr>
              <a:t>Board Policy creating high standards for performance and renewals</a:t>
            </a:r>
          </a:p>
          <a:p>
            <a:r>
              <a:rPr lang="en-US" sz="2800" dirty="0" smtClean="0">
                <a:cs typeface="Tahoma" pitchFamily="34" charset="0"/>
              </a:rPr>
              <a:t>Multiple observers with observations spread throughout the school year in accordance with the school evaluation calendar</a:t>
            </a:r>
          </a:p>
          <a:p>
            <a:r>
              <a:rPr lang="en-US" sz="2800" dirty="0" smtClean="0">
                <a:ea typeface="Tahoma" pitchFamily="34" charset="0"/>
                <a:cs typeface="Tahoma" pitchFamily="34" charset="0"/>
              </a:rPr>
              <a:t>A rigorous peer observer</a:t>
            </a:r>
          </a:p>
          <a:p>
            <a:endParaRPr lang="en-US" sz="2800" dirty="0" smtClean="0">
              <a:latin typeface="Tahoma" pitchFamily="34" charset="0"/>
              <a:cs typeface="Tahoma" pitchFamily="34" charset="0"/>
            </a:endParaRPr>
          </a:p>
        </p:txBody>
      </p:sp>
      <p:cxnSp>
        <p:nvCxnSpPr>
          <p:cNvPr id="4" name="Straight Connector 3"/>
          <p:cNvCxnSpPr/>
          <p:nvPr/>
        </p:nvCxnSpPr>
        <p:spPr>
          <a:xfrm>
            <a:off x="838200" y="1752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Nonrenewal Best Practices</a:t>
            </a:r>
            <a:endParaRPr lang="en-US" dirty="0"/>
          </a:p>
        </p:txBody>
      </p:sp>
      <p:sp>
        <p:nvSpPr>
          <p:cNvPr id="3" name="Content Placeholder 2"/>
          <p:cNvSpPr>
            <a:spLocks noGrp="1"/>
          </p:cNvSpPr>
          <p:nvPr>
            <p:ph idx="1"/>
          </p:nvPr>
        </p:nvSpPr>
        <p:spPr>
          <a:xfrm>
            <a:off x="1066800" y="1981200"/>
            <a:ext cx="8077200" cy="4495800"/>
          </a:xfrm>
        </p:spPr>
        <p:txBody>
          <a:bodyPr>
            <a:noAutofit/>
          </a:bodyPr>
          <a:lstStyle/>
          <a:p>
            <a:r>
              <a:rPr lang="en-US" sz="2000" dirty="0" smtClean="0">
                <a:ea typeface="Tahoma" pitchFamily="34" charset="0"/>
                <a:cs typeface="Tahoma" pitchFamily="34" charset="0"/>
              </a:rPr>
              <a:t>Adopt a </a:t>
            </a:r>
            <a:r>
              <a:rPr lang="en-US" sz="2000" dirty="0" smtClean="0">
                <a:ea typeface="Tahoma" pitchFamily="34" charset="0"/>
                <a:cs typeface="Tahoma" pitchFamily="34" charset="0"/>
                <a:hlinkClick r:id="rId2" action="ppaction://hlinkfile"/>
              </a:rPr>
              <a:t>policy</a:t>
            </a:r>
            <a:r>
              <a:rPr lang="en-US" sz="2000" dirty="0" smtClean="0">
                <a:ea typeface="Tahoma" pitchFamily="34" charset="0"/>
                <a:cs typeface="Tahoma" pitchFamily="34" charset="0"/>
              </a:rPr>
              <a:t> creating high standards for performance and renewals</a:t>
            </a:r>
          </a:p>
          <a:p>
            <a:r>
              <a:rPr lang="en-US" sz="2000" dirty="0" smtClean="0">
                <a:ea typeface="Tahoma" pitchFamily="34" charset="0"/>
                <a:cs typeface="Tahoma" pitchFamily="34" charset="0"/>
                <a:hlinkClick r:id="rId3" action="ppaction://hlinkfile"/>
              </a:rPr>
              <a:t>Pre-Not Proficient Memo</a:t>
            </a:r>
            <a:endParaRPr lang="en-US" sz="2000" dirty="0" smtClean="0">
              <a:ea typeface="Tahoma" pitchFamily="34" charset="0"/>
              <a:cs typeface="Tahoma" pitchFamily="34" charset="0"/>
            </a:endParaRPr>
          </a:p>
          <a:p>
            <a:r>
              <a:rPr lang="en-US" sz="2000" dirty="0" smtClean="0">
                <a:cs typeface="Tahoma" pitchFamily="34" charset="0"/>
              </a:rPr>
              <a:t>Provide timely feedback/documentation throughout the year to address performance/conduct concerns not observable during observations</a:t>
            </a:r>
          </a:p>
          <a:p>
            <a:r>
              <a:rPr lang="en-US" sz="2000" dirty="0" smtClean="0">
                <a:cs typeface="Tahoma" pitchFamily="34" charset="0"/>
              </a:rPr>
              <a:t>Reflect any performance/conduct concerns on the final evaluation (the final rating form) whether the concerns fit perfectly or not under a specific performance descriptor on the rating form</a:t>
            </a:r>
          </a:p>
          <a:p>
            <a:r>
              <a:rPr lang="en-US" sz="2000" dirty="0" smtClean="0">
                <a:cs typeface="Tahoma" pitchFamily="34" charset="0"/>
              </a:rPr>
              <a:t>Joint evaluations by the principal and another administrator in the case of performance concerns (include a statement on the evaluation that both administrators participated and agree with ratings and comments)</a:t>
            </a:r>
          </a:p>
          <a:p>
            <a:endParaRPr lang="en-US" sz="2000" dirty="0" smtClean="0">
              <a:latin typeface="Tahoma" pitchFamily="34" charset="0"/>
              <a:cs typeface="Tahoma" pitchFamily="34" charset="0"/>
            </a:endParaRPr>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Nonrenewal Best Practices</a:t>
            </a:r>
            <a:endParaRPr lang="en-US" dirty="0"/>
          </a:p>
        </p:txBody>
      </p:sp>
      <p:sp>
        <p:nvSpPr>
          <p:cNvPr id="3" name="Content Placeholder 2"/>
          <p:cNvSpPr>
            <a:spLocks noGrp="1"/>
          </p:cNvSpPr>
          <p:nvPr>
            <p:ph idx="1"/>
          </p:nvPr>
        </p:nvSpPr>
        <p:spPr/>
        <p:txBody>
          <a:bodyPr>
            <a:noAutofit/>
          </a:bodyPr>
          <a:lstStyle/>
          <a:p>
            <a:r>
              <a:rPr lang="en-US" sz="2200" dirty="0" smtClean="0">
                <a:cs typeface="Tahoma" pitchFamily="34" charset="0"/>
              </a:rPr>
              <a:t>Provide teachers subject to a nonrenewal with an opportunity to resign effective at the end of the school year and provide this opportunity prior to the written nonrenewal recommendation</a:t>
            </a:r>
          </a:p>
          <a:p>
            <a:r>
              <a:rPr lang="en-US" sz="2200" dirty="0" smtClean="0">
                <a:cs typeface="Tahoma" pitchFamily="34" charset="0"/>
              </a:rPr>
              <a:t>Provide the teachers with the records in support of the nonrenewal recommendation and allow the teacher an opportunity to submit records for the board’s consideration</a:t>
            </a:r>
          </a:p>
          <a:p>
            <a:r>
              <a:rPr lang="en-US" sz="2200" dirty="0" smtClean="0">
                <a:cs typeface="Tahoma" pitchFamily="34" charset="0"/>
              </a:rPr>
              <a:t>Ensure that the Board only considers documents that have been placed in the teacher’s personnel file in accordance with N.C. Gen. Stat. 115-325.2 (a five day letter)</a:t>
            </a:r>
          </a:p>
          <a:p>
            <a:r>
              <a:rPr lang="en-US" sz="2200" dirty="0" smtClean="0">
                <a:cs typeface="Tahoma" pitchFamily="34" charset="0"/>
              </a:rPr>
              <a:t>The Board should provide timely notice of its nonrenewal decision </a:t>
            </a:r>
          </a:p>
          <a:p>
            <a:endParaRPr lang="en-US" sz="2800" dirty="0" smtClean="0">
              <a:latin typeface="Tahoma" pitchFamily="34" charset="0"/>
              <a:cs typeface="Tahoma" pitchFamily="34" charset="0"/>
            </a:endParaRPr>
          </a:p>
        </p:txBody>
      </p:sp>
      <p:cxnSp>
        <p:nvCxnSpPr>
          <p:cNvPr id="4" name="Straight Connector 3"/>
          <p:cNvCxnSpPr/>
          <p:nvPr/>
        </p:nvCxnSpPr>
        <p:spPr>
          <a:xfrm>
            <a:off x="838200" y="16764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Recent Court Rulings Affecting Nonrenewal Decisions</a:t>
            </a:r>
            <a:endParaRPr lang="en-US" sz="3200" dirty="0"/>
          </a:p>
        </p:txBody>
      </p:sp>
      <p:sp>
        <p:nvSpPr>
          <p:cNvPr id="3" name="Content Placeholder 2"/>
          <p:cNvSpPr>
            <a:spLocks noGrp="1"/>
          </p:cNvSpPr>
          <p:nvPr>
            <p:ph idx="1"/>
          </p:nvPr>
        </p:nvSpPr>
        <p:spPr/>
        <p:txBody>
          <a:bodyPr>
            <a:noAutofit/>
          </a:bodyPr>
          <a:lstStyle/>
          <a:p>
            <a:r>
              <a:rPr lang="en-US" sz="2300" dirty="0" smtClean="0"/>
              <a:t>Two recent Court of Appeals decisions, </a:t>
            </a:r>
            <a:r>
              <a:rPr lang="en-US" sz="2300" u="sng" dirty="0" err="1" smtClean="0"/>
              <a:t>Tobe</a:t>
            </a:r>
            <a:r>
              <a:rPr lang="en-US" sz="2300" u="sng" dirty="0" smtClean="0"/>
              <a:t>-Williams v. New Hanover </a:t>
            </a:r>
            <a:r>
              <a:rPr lang="en-US" sz="2300" u="sng" dirty="0" err="1" smtClean="0"/>
              <a:t>Cnty</a:t>
            </a:r>
            <a:r>
              <a:rPr lang="en-US" sz="2300" u="sng" dirty="0" smtClean="0"/>
              <a:t>. Bd. of Educ.</a:t>
            </a:r>
            <a:r>
              <a:rPr lang="en-US" sz="2300" dirty="0" smtClean="0"/>
              <a:t>, 759 S.E.2d 680 (N.C. Ct. App. 2014) and </a:t>
            </a:r>
            <a:r>
              <a:rPr lang="en-US" sz="2300" u="sng" dirty="0" smtClean="0"/>
              <a:t>Joyner v. Perquimans County</a:t>
            </a:r>
            <a:r>
              <a:rPr lang="en-US" sz="2300" dirty="0" smtClean="0"/>
              <a:t>, 752 S.E.2d 517 (N.C. Ct. App. 2014), highlight the importance of ensuring the Board follows proper procedures and best practices when voting to </a:t>
            </a:r>
            <a:r>
              <a:rPr lang="en-US" sz="2300" dirty="0" err="1" smtClean="0"/>
              <a:t>nonrenew</a:t>
            </a:r>
            <a:r>
              <a:rPr lang="en-US" sz="2300" dirty="0" smtClean="0"/>
              <a:t> a contract teacher or school administrator.  </a:t>
            </a:r>
          </a:p>
          <a:p>
            <a:r>
              <a:rPr lang="en-US" sz="2300" dirty="0" smtClean="0"/>
              <a:t>In both of these cases, the Board of Education voted not to renew an employee’s contract despite the superintendent’s recommendation that the contract be renewed.  </a:t>
            </a:r>
            <a:endParaRPr lang="en-US" sz="2300" dirty="0"/>
          </a:p>
        </p:txBody>
      </p:sp>
      <p:cxnSp>
        <p:nvCxnSpPr>
          <p:cNvPr id="4" name="Straight Connector 3"/>
          <p:cNvCxnSpPr/>
          <p:nvPr/>
        </p:nvCxnSpPr>
        <p:spPr>
          <a:xfrm>
            <a:off x="990600" y="16002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Recent Court Rulings Affecting Nonrenewal Decisions</a:t>
            </a:r>
            <a:endParaRPr lang="en-US" sz="3200" dirty="0"/>
          </a:p>
        </p:txBody>
      </p:sp>
      <p:sp>
        <p:nvSpPr>
          <p:cNvPr id="3" name="Content Placeholder 2"/>
          <p:cNvSpPr>
            <a:spLocks noGrp="1"/>
          </p:cNvSpPr>
          <p:nvPr>
            <p:ph idx="1"/>
          </p:nvPr>
        </p:nvSpPr>
        <p:spPr/>
        <p:txBody>
          <a:bodyPr>
            <a:noAutofit/>
          </a:bodyPr>
          <a:lstStyle/>
          <a:p>
            <a:r>
              <a:rPr lang="en-US" sz="2400" dirty="0" smtClean="0"/>
              <a:t>Courts will likely give added scrutiny to instances when a Board votes not to renew a teacher’s contract despite the superintendent’s recommendation for renewal.</a:t>
            </a:r>
          </a:p>
          <a:p>
            <a:r>
              <a:rPr lang="en-US" sz="2400" dirty="0" smtClean="0"/>
              <a:t>The cases also highlight the importance of having a clear and detailed record for every non-renewal decision and for ensuring that any documents used to support a non-renewal have been placed in the employee’s personnel file in accordance with 115C-325.2, which provides that employees must be given five days notice before documents concerning their performance may be placed in the personnel file. </a:t>
            </a:r>
            <a:endParaRPr lang="en-US" sz="2400" dirty="0"/>
          </a:p>
        </p:txBody>
      </p:sp>
      <p:cxnSp>
        <p:nvCxnSpPr>
          <p:cNvPr id="4" name="Straight Connector 3"/>
          <p:cNvCxnSpPr/>
          <p:nvPr/>
        </p:nvCxnSpPr>
        <p:spPr>
          <a:xfrm>
            <a:off x="1066800" y="16002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Status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EPSA sought to retroactively eliminate career status in 2018 for all teachers who currently hold career status.  </a:t>
            </a:r>
          </a:p>
          <a:p>
            <a:r>
              <a:rPr lang="en-US" dirty="0" smtClean="0"/>
              <a:t>The North Carolina Supreme Court upheld a lower court ruling that this provision violated the Constitution.</a:t>
            </a:r>
          </a:p>
          <a:p>
            <a:r>
              <a:rPr lang="en-US" dirty="0" smtClean="0"/>
              <a:t>T</a:t>
            </a:r>
            <a:r>
              <a:rPr lang="en-US" u="sng" dirty="0" smtClean="0"/>
              <a:t>eachers who held career status as of August 1, 2013 and have not relinquished the status will be allowed to keep it</a:t>
            </a:r>
            <a:r>
              <a:rPr lang="en-US" dirty="0" smtClean="0"/>
              <a:t>.</a:t>
            </a:r>
          </a:p>
          <a:p>
            <a:r>
              <a:rPr lang="en-US" dirty="0" smtClean="0"/>
              <a:t>If, however, a career status teacher becomes part-time or moves to a new school district, they will lose career status and, unlike in the past, will no longer be able to regain it.</a:t>
            </a:r>
          </a:p>
          <a:p>
            <a:endParaRPr lang="en-US" dirty="0" smtClean="0"/>
          </a:p>
          <a:p>
            <a:pPr lvl="1">
              <a:buNone/>
            </a:pPr>
            <a:endParaRPr lang="en-US" dirty="0" smtClean="0"/>
          </a:p>
          <a:p>
            <a:pPr lvl="1"/>
            <a:endParaRPr lang="en-US" dirty="0"/>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Status</a:t>
            </a:r>
            <a:endParaRPr lang="en-US" dirty="0"/>
          </a:p>
        </p:txBody>
      </p:sp>
      <p:sp>
        <p:nvSpPr>
          <p:cNvPr id="3" name="Content Placeholder 2"/>
          <p:cNvSpPr>
            <a:spLocks noGrp="1"/>
          </p:cNvSpPr>
          <p:nvPr>
            <p:ph idx="1"/>
          </p:nvPr>
        </p:nvSpPr>
        <p:spPr/>
        <p:txBody>
          <a:bodyPr>
            <a:normAutofit/>
          </a:bodyPr>
          <a:lstStyle/>
          <a:p>
            <a:r>
              <a:rPr lang="en-US" dirty="0" smtClean="0"/>
              <a:t>Teachers who retain career status will continue to be entitled to all of the job protections that career status teachers held prior to passage of the EPSA, including the right to a hearing before an independent hearing officer to challenge a superintendent’s dismissal recommendation. </a:t>
            </a:r>
          </a:p>
          <a:p>
            <a:r>
              <a:rPr lang="en-US" dirty="0" smtClean="0"/>
              <a:t>Career status teachers will continue to be evaluated as in the past. </a:t>
            </a:r>
            <a:endParaRPr lang="en-US" dirty="0"/>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498080" cy="1143000"/>
          </a:xfrm>
        </p:spPr>
        <p:txBody>
          <a:bodyPr>
            <a:normAutofit fontScale="90000"/>
          </a:bodyPr>
          <a:lstStyle/>
          <a:p>
            <a:r>
              <a:rPr lang="en-US" dirty="0" smtClean="0"/>
              <a:t>Contract Teachers under EPSA</a:t>
            </a:r>
            <a:endParaRPr lang="en-US" dirty="0"/>
          </a:p>
        </p:txBody>
      </p:sp>
      <p:sp>
        <p:nvSpPr>
          <p:cNvPr id="3" name="Content Placeholder 2"/>
          <p:cNvSpPr>
            <a:spLocks noGrp="1"/>
          </p:cNvSpPr>
          <p:nvPr>
            <p:ph idx="1"/>
          </p:nvPr>
        </p:nvSpPr>
        <p:spPr/>
        <p:txBody>
          <a:bodyPr>
            <a:normAutofit/>
          </a:bodyPr>
          <a:lstStyle/>
          <a:p>
            <a:r>
              <a:rPr lang="en-US" dirty="0" smtClean="0"/>
              <a:t>Contract Teachers</a:t>
            </a:r>
          </a:p>
          <a:p>
            <a:pPr lvl="1"/>
            <a:r>
              <a:rPr lang="en-US" dirty="0" smtClean="0"/>
              <a:t>Because teachers are no longer able to earn career status, going forward a greater percentage of teachers are going to be employed by contracts.  </a:t>
            </a:r>
          </a:p>
          <a:p>
            <a:pPr lvl="1"/>
            <a:r>
              <a:rPr lang="en-US" dirty="0" smtClean="0"/>
              <a:t>Under the EPSA, all teachers who do not have career status will be employed on one year contracts from now until 2018.</a:t>
            </a:r>
            <a:endParaRPr lang="en-US" u="sng" dirty="0" smtClean="0"/>
          </a:p>
          <a:p>
            <a:pPr lvl="1">
              <a:buNone/>
            </a:pPr>
            <a:endParaRPr lang="en-US" dirty="0" smtClean="0"/>
          </a:p>
          <a:p>
            <a:pPr lvl="1"/>
            <a:endParaRPr lang="en-US" dirty="0"/>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Status</a:t>
            </a:r>
            <a:endParaRPr lang="en-US" dirty="0"/>
          </a:p>
        </p:txBody>
      </p:sp>
      <p:sp>
        <p:nvSpPr>
          <p:cNvPr id="3" name="Content Placeholder 2"/>
          <p:cNvSpPr>
            <a:spLocks noGrp="1"/>
          </p:cNvSpPr>
          <p:nvPr>
            <p:ph idx="1"/>
          </p:nvPr>
        </p:nvSpPr>
        <p:spPr/>
        <p:txBody>
          <a:bodyPr>
            <a:noAutofit/>
          </a:bodyPr>
          <a:lstStyle/>
          <a:p>
            <a:r>
              <a:rPr lang="en-US" sz="2200" dirty="0" smtClean="0"/>
              <a:t>For career status teachers, inadequate performance is defined as follows: “a performance rating below proficient shall constitute inadequate performance unless the principal noted on the instrument that the teacher is making adequate progress toward proficiency given the circumstances.”</a:t>
            </a:r>
          </a:p>
          <a:p>
            <a:r>
              <a:rPr lang="en-US" sz="2200" dirty="0" smtClean="0"/>
              <a:t>Additionally, “[f]</a:t>
            </a:r>
            <a:r>
              <a:rPr lang="en-US" sz="2200" dirty="0" err="1" smtClean="0"/>
              <a:t>ailure</a:t>
            </a:r>
            <a:r>
              <a:rPr lang="en-US" sz="2200" dirty="0" smtClean="0"/>
              <a:t> to notify a career [teacher] of an inadequacy or deficiency in performance shall be conclusive evidence of satisfactory performance.”</a:t>
            </a:r>
            <a:endParaRPr lang="en-US" sz="2200" dirty="0"/>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Status</a:t>
            </a:r>
            <a:endParaRPr lang="en-US" dirty="0"/>
          </a:p>
        </p:txBody>
      </p:sp>
      <p:sp>
        <p:nvSpPr>
          <p:cNvPr id="3" name="Content Placeholder 2"/>
          <p:cNvSpPr>
            <a:spLocks noGrp="1"/>
          </p:cNvSpPr>
          <p:nvPr>
            <p:ph idx="1"/>
          </p:nvPr>
        </p:nvSpPr>
        <p:spPr/>
        <p:txBody>
          <a:bodyPr>
            <a:noAutofit/>
          </a:bodyPr>
          <a:lstStyle/>
          <a:p>
            <a:r>
              <a:rPr lang="en-US" sz="2600" dirty="0" smtClean="0"/>
              <a:t>Under these provisions, a career status teacher is subject to dismissal for inadequate performance if he or she receives a not demonstrated rating on at least one standard.  </a:t>
            </a:r>
          </a:p>
          <a:p>
            <a:r>
              <a:rPr lang="en-US" sz="2600" dirty="0" smtClean="0"/>
              <a:t>A career status teacher may be subject to dismissal if he or she receives a developing rating; however, the principal should include on the evaluation an affirmative statement that the teacher is </a:t>
            </a:r>
            <a:r>
              <a:rPr lang="en-US" sz="2600" u="sng" dirty="0" smtClean="0"/>
              <a:t>not</a:t>
            </a:r>
            <a:r>
              <a:rPr lang="en-US" sz="2600" dirty="0" smtClean="0"/>
              <a:t> making adequate progress toward proficiency given the circumstances.  </a:t>
            </a:r>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498080" cy="1143000"/>
          </a:xfrm>
        </p:spPr>
        <p:txBody>
          <a:bodyPr>
            <a:normAutofit fontScale="90000"/>
          </a:bodyPr>
          <a:lstStyle/>
          <a:p>
            <a:r>
              <a:rPr lang="en-US" sz="3200" dirty="0" smtClean="0"/>
              <a:t>Effectively Addressing Performance Concerns for Career Status Teachers</a:t>
            </a:r>
            <a:endParaRPr lang="en-US" sz="3200" dirty="0"/>
          </a:p>
        </p:txBody>
      </p:sp>
      <p:sp>
        <p:nvSpPr>
          <p:cNvPr id="3" name="Content Placeholder 2"/>
          <p:cNvSpPr>
            <a:spLocks noGrp="1"/>
          </p:cNvSpPr>
          <p:nvPr>
            <p:ph idx="1"/>
          </p:nvPr>
        </p:nvSpPr>
        <p:spPr/>
        <p:txBody>
          <a:bodyPr>
            <a:noAutofit/>
          </a:bodyPr>
          <a:lstStyle/>
          <a:p>
            <a:pPr lvl="0"/>
            <a:r>
              <a:rPr lang="en-US" sz="2800" dirty="0" smtClean="0"/>
              <a:t>Promptly address any performance issues</a:t>
            </a:r>
          </a:p>
          <a:p>
            <a:pPr lvl="0"/>
            <a:r>
              <a:rPr lang="en-US" sz="2800" dirty="0" smtClean="0"/>
              <a:t>Meet with teacher and relay concerns, keeping detailed notes of the meeting</a:t>
            </a:r>
          </a:p>
          <a:p>
            <a:pPr lvl="0"/>
            <a:r>
              <a:rPr lang="en-US" sz="2800" dirty="0" smtClean="0"/>
              <a:t>If the concerns persist, provide written notice to the teacher of the concerns, referencing in the notice the prior verbal warning</a:t>
            </a:r>
          </a:p>
          <a:p>
            <a:pPr lvl="0"/>
            <a:r>
              <a:rPr lang="en-US" sz="2800" dirty="0" smtClean="0"/>
              <a:t>This written notice should move the teacher to a monitored growth plan and the full evaluation cycle</a:t>
            </a:r>
          </a:p>
          <a:p>
            <a:pPr lvl="0">
              <a:buNone/>
            </a:pPr>
            <a:endParaRPr lang="en-US" sz="2800" dirty="0"/>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498080" cy="1143000"/>
          </a:xfrm>
        </p:spPr>
        <p:txBody>
          <a:bodyPr>
            <a:normAutofit fontScale="90000"/>
          </a:bodyPr>
          <a:lstStyle/>
          <a:p>
            <a:r>
              <a:rPr lang="en-US" sz="3200" dirty="0" smtClean="0"/>
              <a:t>Effectively Addressing Performance Concerns for Career Status Teachers</a:t>
            </a:r>
            <a:endParaRPr lang="en-US" sz="3200" dirty="0"/>
          </a:p>
        </p:txBody>
      </p:sp>
      <p:sp>
        <p:nvSpPr>
          <p:cNvPr id="3" name="Content Placeholder 2"/>
          <p:cNvSpPr>
            <a:spLocks noGrp="1"/>
          </p:cNvSpPr>
          <p:nvPr>
            <p:ph idx="1"/>
          </p:nvPr>
        </p:nvSpPr>
        <p:spPr/>
        <p:txBody>
          <a:bodyPr>
            <a:noAutofit/>
          </a:bodyPr>
          <a:lstStyle/>
          <a:p>
            <a:pPr lvl="0"/>
            <a:r>
              <a:rPr lang="en-US" sz="2800" dirty="0" smtClean="0"/>
              <a:t>If concerns continue, then the principal and at least one other administrator should be involved in the evaluation, which would reflect developing and/or not demonstrated ratings.</a:t>
            </a:r>
          </a:p>
          <a:p>
            <a:pPr lvl="0"/>
            <a:r>
              <a:rPr lang="en-US" sz="2800" dirty="0" smtClean="0"/>
              <a:t>If the teacher is retained, then the teacher should be placed on a directed growth plan and more than one administrator should be involved. </a:t>
            </a:r>
          </a:p>
          <a:p>
            <a:pPr lvl="0"/>
            <a:r>
              <a:rPr lang="en-US" sz="2800" dirty="0" smtClean="0"/>
              <a:t>As noted above, after notice and an opportunity to improve, a career teacher is subject to dismissal for inadequate performance (and possibly other grounds).   </a:t>
            </a:r>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smtClean="0"/>
              <a:t>Effectively Addressing Performance Concerns for Career Status Teachers</a:t>
            </a:r>
            <a:endParaRPr lang="en-US" sz="2900" dirty="0"/>
          </a:p>
        </p:txBody>
      </p:sp>
      <p:sp>
        <p:nvSpPr>
          <p:cNvPr id="3" name="Content Placeholder 2"/>
          <p:cNvSpPr>
            <a:spLocks noGrp="1"/>
          </p:cNvSpPr>
          <p:nvPr>
            <p:ph idx="1"/>
          </p:nvPr>
        </p:nvSpPr>
        <p:spPr>
          <a:xfrm>
            <a:off x="838200" y="2362200"/>
            <a:ext cx="7772400" cy="3855240"/>
          </a:xfrm>
        </p:spPr>
        <p:txBody>
          <a:bodyPr>
            <a:normAutofit fontScale="92500"/>
          </a:bodyPr>
          <a:lstStyle/>
          <a:p>
            <a:pPr lvl="0"/>
            <a:r>
              <a:rPr lang="en-US" sz="3200" dirty="0" smtClean="0"/>
              <a:t>This procedure goes above and beyond what the statute requires, but protects the district and provides fairness to the teacher.  Further, this process is designed to address performance concerns – misconduct cases must be reported immediately to human resources and could result in prompt disciplinary action following an investigation. </a:t>
            </a:r>
          </a:p>
          <a:p>
            <a:endParaRPr lang="en-US" dirty="0"/>
          </a:p>
        </p:txBody>
      </p:sp>
      <p:cxnSp>
        <p:nvCxnSpPr>
          <p:cNvPr id="4" name="Straight Connector 3"/>
          <p:cNvCxnSpPr/>
          <p:nvPr/>
        </p:nvCxnSpPr>
        <p:spPr>
          <a:xfrm>
            <a:off x="1066800" y="1752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228600"/>
            <a:ext cx="8162925" cy="1295400"/>
          </a:xfrm>
        </p:spPr>
        <p:txBody>
          <a:bodyPr/>
          <a:lstStyle/>
          <a:p>
            <a:pPr eaLnBrk="1" hangingPunct="1"/>
            <a:r>
              <a:rPr lang="en-US" dirty="0" smtClean="0"/>
              <a:t>Observations and Evaluations </a:t>
            </a:r>
            <a:br>
              <a:rPr lang="en-US" dirty="0" smtClean="0"/>
            </a:br>
            <a:r>
              <a:rPr lang="en-US" dirty="0" smtClean="0"/>
              <a:t>for Teachers </a:t>
            </a:r>
          </a:p>
        </p:txBody>
      </p:sp>
      <p:sp>
        <p:nvSpPr>
          <p:cNvPr id="17411" name="Rectangle 3"/>
          <p:cNvSpPr>
            <a:spLocks noGrp="1" noChangeArrowheads="1"/>
          </p:cNvSpPr>
          <p:nvPr>
            <p:ph idx="1"/>
          </p:nvPr>
        </p:nvSpPr>
        <p:spPr>
          <a:xfrm>
            <a:off x="1219200" y="2133600"/>
            <a:ext cx="8110537" cy="4114800"/>
          </a:xfrm>
        </p:spPr>
        <p:txBody>
          <a:bodyPr>
            <a:normAutofit/>
          </a:bodyPr>
          <a:lstStyle/>
          <a:p>
            <a:r>
              <a:rPr lang="en-US" sz="3600" dirty="0" smtClean="0"/>
              <a:t>Teacher evaluations under State Board Policy TCP-C-004</a:t>
            </a:r>
          </a:p>
          <a:p>
            <a:r>
              <a:rPr lang="en-US" sz="3600" dirty="0" smtClean="0"/>
              <a:t>Teacher observations </a:t>
            </a:r>
          </a:p>
          <a:p>
            <a:r>
              <a:rPr lang="en-US" sz="3600" dirty="0" smtClean="0"/>
              <a:t>Teacher Improvement Plans</a:t>
            </a:r>
          </a:p>
          <a:p>
            <a:pPr lvl="1"/>
            <a:endParaRPr lang="en-US" sz="2400" dirty="0" smtClean="0">
              <a:latin typeface="Tahoma" charset="0"/>
            </a:endParaRPr>
          </a:p>
          <a:p>
            <a:pPr eaLnBrk="1" hangingPunct="1"/>
            <a:endParaRPr lang="en-US" sz="2800" dirty="0" smtClean="0"/>
          </a:p>
        </p:txBody>
      </p:sp>
      <p:cxnSp>
        <p:nvCxnSpPr>
          <p:cNvPr id="4" name="Straight Connector 3"/>
          <p:cNvCxnSpPr/>
          <p:nvPr/>
        </p:nvCxnSpPr>
        <p:spPr>
          <a:xfrm>
            <a:off x="9144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Evaluation Issues</a:t>
            </a:r>
            <a:endParaRPr lang="en-US" dirty="0"/>
          </a:p>
        </p:txBody>
      </p:sp>
      <p:sp>
        <p:nvSpPr>
          <p:cNvPr id="3" name="Content Placeholder 2"/>
          <p:cNvSpPr>
            <a:spLocks noGrp="1"/>
          </p:cNvSpPr>
          <p:nvPr>
            <p:ph idx="1"/>
          </p:nvPr>
        </p:nvSpPr>
        <p:spPr/>
        <p:txBody>
          <a:bodyPr>
            <a:noAutofit/>
          </a:bodyPr>
          <a:lstStyle/>
          <a:p>
            <a:pPr lvl="0"/>
            <a:r>
              <a:rPr lang="en-US" sz="2800" dirty="0" smtClean="0"/>
              <a:t>EPSA Changes: </a:t>
            </a:r>
          </a:p>
          <a:p>
            <a:pPr lvl="1"/>
            <a:r>
              <a:rPr lang="en-US" dirty="0" smtClean="0"/>
              <a:t>Changes made in light of fact that teachers can no longer earn career status.  </a:t>
            </a:r>
          </a:p>
          <a:p>
            <a:pPr lvl="1"/>
            <a:r>
              <a:rPr lang="en-US" dirty="0" smtClean="0"/>
              <a:t>Teachers who have not been employed for three consecutive years shall follow the evaluation process as used in the past for probationary teachers. </a:t>
            </a:r>
          </a:p>
          <a:p>
            <a:pPr lvl="1"/>
            <a:r>
              <a:rPr lang="en-US" dirty="0" smtClean="0"/>
              <a:t>Career status teachers will continue to be evaluated as in the past. </a:t>
            </a:r>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Evaluation Issues</a:t>
            </a:r>
            <a:endParaRPr lang="en-US" dirty="0"/>
          </a:p>
        </p:txBody>
      </p:sp>
      <p:sp>
        <p:nvSpPr>
          <p:cNvPr id="3" name="Content Placeholder 2"/>
          <p:cNvSpPr>
            <a:spLocks noGrp="1"/>
          </p:cNvSpPr>
          <p:nvPr>
            <p:ph idx="1"/>
          </p:nvPr>
        </p:nvSpPr>
        <p:spPr/>
        <p:txBody>
          <a:bodyPr>
            <a:noAutofit/>
          </a:bodyPr>
          <a:lstStyle/>
          <a:p>
            <a:pPr lvl="0"/>
            <a:r>
              <a:rPr lang="en-US" sz="2600" u="sng" dirty="0" smtClean="0"/>
              <a:t>Evaluate non-career status teachers who have three or more consecutive years of service as you would a career status teacher or on the standard cycle</a:t>
            </a:r>
            <a:r>
              <a:rPr lang="en-US" sz="2600" dirty="0" smtClean="0"/>
              <a:t>.   However, either way move these teachers from the abbreviated to the standard evaluation cycle in the event of documented performance concerns. </a:t>
            </a:r>
          </a:p>
          <a:p>
            <a:r>
              <a:rPr lang="en-US" sz="2600" dirty="0" smtClean="0"/>
              <a:t>Teacher evaluations in low-performing schools follow the requirements at TCP-C-004 and your local evaluation calendar/guidelines.  </a:t>
            </a:r>
          </a:p>
          <a:p>
            <a:endParaRPr lang="en-US" sz="2600" dirty="0" smtClean="0"/>
          </a:p>
          <a:p>
            <a:pPr lvl="0"/>
            <a:endParaRPr lang="en-US" sz="2600" dirty="0" smtClean="0"/>
          </a:p>
          <a:p>
            <a:pPr lvl="1"/>
            <a:endParaRPr lang="en-US" dirty="0" smtClean="0"/>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Evaluation Issues</a:t>
            </a:r>
            <a:endParaRPr lang="en-US" dirty="0"/>
          </a:p>
        </p:txBody>
      </p:sp>
      <p:sp>
        <p:nvSpPr>
          <p:cNvPr id="3" name="Content Placeholder 2"/>
          <p:cNvSpPr>
            <a:spLocks noGrp="1"/>
          </p:cNvSpPr>
          <p:nvPr>
            <p:ph idx="1"/>
          </p:nvPr>
        </p:nvSpPr>
        <p:spPr/>
        <p:txBody>
          <a:bodyPr>
            <a:noAutofit/>
          </a:bodyPr>
          <a:lstStyle/>
          <a:p>
            <a:pPr lvl="0"/>
            <a:r>
              <a:rPr lang="en-US" sz="2600" dirty="0" smtClean="0"/>
              <a:t>EPSA Changes: </a:t>
            </a:r>
          </a:p>
          <a:p>
            <a:pPr lvl="1"/>
            <a:r>
              <a:rPr lang="en-US" sz="2400" dirty="0" smtClean="0"/>
              <a:t>The State Board has not developed an “abbreviated” evaluation for instructional support staff with career status.  </a:t>
            </a:r>
          </a:p>
          <a:p>
            <a:pPr lvl="1"/>
            <a:r>
              <a:rPr lang="en-US" sz="2400" dirty="0" smtClean="0"/>
              <a:t>Thus, regardless of whether an instructional support staff teacher with career status is in his or her license renewal year, the teacher will need to receive one full and two informal observations and an evaluation on all standards.  </a:t>
            </a:r>
            <a:endParaRPr lang="en-US" dirty="0" smtClean="0"/>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Evaluation Issues</a:t>
            </a:r>
            <a:endParaRPr lang="en-US" dirty="0"/>
          </a:p>
        </p:txBody>
      </p:sp>
      <p:sp>
        <p:nvSpPr>
          <p:cNvPr id="3" name="Content Placeholder 2"/>
          <p:cNvSpPr>
            <a:spLocks noGrp="1"/>
          </p:cNvSpPr>
          <p:nvPr>
            <p:ph idx="1"/>
          </p:nvPr>
        </p:nvSpPr>
        <p:spPr>
          <a:xfrm>
            <a:off x="1066800" y="1447800"/>
            <a:ext cx="7498080" cy="5181600"/>
          </a:xfrm>
        </p:spPr>
        <p:txBody>
          <a:bodyPr>
            <a:noAutofit/>
          </a:bodyPr>
          <a:lstStyle/>
          <a:p>
            <a:pPr lvl="0"/>
            <a:r>
              <a:rPr lang="en-US" sz="2600" dirty="0" smtClean="0"/>
              <a:t>EPSA Changes: </a:t>
            </a:r>
          </a:p>
          <a:p>
            <a:pPr lvl="1"/>
            <a:r>
              <a:rPr lang="en-US" sz="2400" dirty="0" smtClean="0"/>
              <a:t>Instructional support staff who do not have career status and who have not been with the district for three consecutive years must be given at least three full administrative observations and a peer observation, per general statute (N.C. Gen. Stat. § 115C-333.1) and guidance from counsel for the State Board of Education. </a:t>
            </a:r>
          </a:p>
          <a:p>
            <a:pPr lvl="1"/>
            <a:r>
              <a:rPr lang="en-US" sz="2400" dirty="0" smtClean="0"/>
              <a:t>As noted by counsel for the State Board of Education, the general statute requires that the peer observation be conducted by a “teacher,” and the statute does not use the word “peer.”</a:t>
            </a:r>
          </a:p>
          <a:p>
            <a:pPr lvl="1">
              <a:buNone/>
            </a:pPr>
            <a:endParaRPr lang="en-US" sz="1800" dirty="0" smtClean="0"/>
          </a:p>
          <a:p>
            <a:pPr lvl="1"/>
            <a:endParaRPr lang="en-US" sz="2400" dirty="0" smtClean="0"/>
          </a:p>
        </p:txBody>
      </p:sp>
      <p:cxnSp>
        <p:nvCxnSpPr>
          <p:cNvPr id="4" name="Straight Connector 3"/>
          <p:cNvCxnSpPr/>
          <p:nvPr/>
        </p:nvCxnSpPr>
        <p:spPr>
          <a:xfrm>
            <a:off x="10668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normAutofit fontScale="90000"/>
          </a:bodyPr>
          <a:lstStyle/>
          <a:p>
            <a:r>
              <a:rPr lang="en-US" dirty="0" smtClean="0"/>
              <a:t>Contract Teachers under EPSA: The Law</a:t>
            </a:r>
            <a:endParaRPr lang="en-US" dirty="0"/>
          </a:p>
        </p:txBody>
      </p:sp>
      <p:sp>
        <p:nvSpPr>
          <p:cNvPr id="3" name="Content Placeholder 2"/>
          <p:cNvSpPr>
            <a:spLocks noGrp="1"/>
          </p:cNvSpPr>
          <p:nvPr>
            <p:ph idx="1"/>
          </p:nvPr>
        </p:nvSpPr>
        <p:spPr/>
        <p:txBody>
          <a:bodyPr>
            <a:normAutofit/>
          </a:bodyPr>
          <a:lstStyle/>
          <a:p>
            <a:r>
              <a:rPr lang="en-US" dirty="0" smtClean="0"/>
              <a:t>Contract Teachers</a:t>
            </a:r>
          </a:p>
          <a:p>
            <a:pPr lvl="1"/>
            <a:r>
              <a:rPr lang="en-US" dirty="0" smtClean="0"/>
              <a:t>Beginning July 1, 2018, non-career status teachers may be offered a 1, 2, or 4 year contract.   </a:t>
            </a:r>
          </a:p>
          <a:p>
            <a:pPr lvl="1"/>
            <a:r>
              <a:rPr lang="en-US" dirty="0" smtClean="0"/>
              <a:t>Any teacher who has been employed by the district for less than three years can only receive a one-year contract.</a:t>
            </a:r>
          </a:p>
          <a:p>
            <a:pPr lvl="2"/>
            <a:r>
              <a:rPr lang="en-US" dirty="0" smtClean="0"/>
              <a:t>Query—does this mean the three years must be immediately preceding the time period in which the longer contract is offered</a:t>
            </a:r>
          </a:p>
          <a:p>
            <a:pPr lvl="1"/>
            <a:endParaRPr lang="en-US" dirty="0"/>
          </a:p>
        </p:txBody>
      </p:sp>
      <p:cxnSp>
        <p:nvCxnSpPr>
          <p:cNvPr id="4" name="Straight Connector 3"/>
          <p:cNvCxnSpPr/>
          <p:nvPr/>
        </p:nvCxnSpPr>
        <p:spPr>
          <a:xfrm>
            <a:off x="1066800" y="1524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Practices regarding Teacher Observations</a:t>
            </a:r>
            <a:endParaRPr lang="en-US" dirty="0"/>
          </a:p>
        </p:txBody>
      </p:sp>
      <p:sp>
        <p:nvSpPr>
          <p:cNvPr id="3" name="Content Placeholder 2"/>
          <p:cNvSpPr>
            <a:spLocks noGrp="1"/>
          </p:cNvSpPr>
          <p:nvPr>
            <p:ph idx="1"/>
          </p:nvPr>
        </p:nvSpPr>
        <p:spPr>
          <a:xfrm>
            <a:off x="914400" y="1828800"/>
            <a:ext cx="7498080" cy="4800600"/>
          </a:xfrm>
        </p:spPr>
        <p:txBody>
          <a:bodyPr>
            <a:normAutofit fontScale="70000" lnSpcReduction="20000"/>
          </a:bodyPr>
          <a:lstStyle/>
          <a:p>
            <a:r>
              <a:rPr lang="en-US" dirty="0" smtClean="0"/>
              <a:t>Rate only the “√’d” areas using comments to address other areas throughout the year</a:t>
            </a:r>
          </a:p>
          <a:p>
            <a:r>
              <a:rPr lang="en-US" dirty="0" smtClean="0"/>
              <a:t>Limit use of “not looked for” especially when the teacher failed to perform </a:t>
            </a:r>
          </a:p>
          <a:p>
            <a:r>
              <a:rPr lang="en-US" dirty="0" smtClean="0"/>
              <a:t>Include comments to allow a reader to visualize efficiencies</a:t>
            </a:r>
          </a:p>
          <a:p>
            <a:r>
              <a:rPr lang="en-US" dirty="0" smtClean="0"/>
              <a:t>Include comments for any not demonstrated ratings and ideally for also developing ratings</a:t>
            </a:r>
          </a:p>
          <a:p>
            <a:r>
              <a:rPr lang="en-US" dirty="0" smtClean="0"/>
              <a:t>Conduct timely post-observation conferences </a:t>
            </a:r>
          </a:p>
          <a:p>
            <a:r>
              <a:rPr lang="en-US" dirty="0" smtClean="0"/>
              <a:t>Select rigorous peers</a:t>
            </a:r>
          </a:p>
          <a:p>
            <a:r>
              <a:rPr lang="en-US" dirty="0" smtClean="0"/>
              <a:t>Use multiple observers</a:t>
            </a:r>
          </a:p>
          <a:p>
            <a:r>
              <a:rPr lang="en-US" dirty="0" smtClean="0"/>
              <a:t>Don’t neglect EVAAS data as an indicator to look more closely</a:t>
            </a:r>
          </a:p>
          <a:p>
            <a:r>
              <a:rPr lang="en-US" dirty="0" smtClean="0"/>
              <a:t>Require teachers to provide feedback/artifacts throughout the year</a:t>
            </a:r>
          </a:p>
          <a:p>
            <a:r>
              <a:rPr lang="en-US" dirty="0" smtClean="0"/>
              <a:t>Consider checking the teacher’s assignments and lesson plans as a part of a teacher observation</a:t>
            </a:r>
          </a:p>
          <a:p>
            <a:endParaRPr lang="en-US" dirty="0"/>
          </a:p>
        </p:txBody>
      </p:sp>
      <p:cxnSp>
        <p:nvCxnSpPr>
          <p:cNvPr id="4" name="Straight Connector 3"/>
          <p:cNvCxnSpPr/>
          <p:nvPr/>
        </p:nvCxnSpPr>
        <p:spPr>
          <a:xfrm>
            <a:off x="914400" y="1752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981075" y="228600"/>
            <a:ext cx="8162925" cy="1371600"/>
          </a:xfrm>
        </p:spPr>
        <p:txBody>
          <a:bodyPr/>
          <a:lstStyle/>
          <a:p>
            <a:pPr eaLnBrk="1" hangingPunct="1"/>
            <a:r>
              <a:rPr lang="en-US" sz="3600" dirty="0" smtClean="0"/>
              <a:t>Teacher Improvement Plans -</a:t>
            </a:r>
            <a:br>
              <a:rPr lang="en-US" sz="3600" dirty="0" smtClean="0"/>
            </a:br>
            <a:r>
              <a:rPr lang="en-US" sz="3600" dirty="0" smtClean="0"/>
              <a:t>Blunders and Best Practices</a:t>
            </a:r>
          </a:p>
        </p:txBody>
      </p:sp>
      <p:sp>
        <p:nvSpPr>
          <p:cNvPr id="18435" name="Rectangle 1027"/>
          <p:cNvSpPr>
            <a:spLocks noGrp="1" noChangeArrowheads="1"/>
          </p:cNvSpPr>
          <p:nvPr>
            <p:ph idx="1"/>
          </p:nvPr>
        </p:nvSpPr>
        <p:spPr>
          <a:xfrm>
            <a:off x="990600" y="2057400"/>
            <a:ext cx="7498080" cy="4267200"/>
          </a:xfrm>
        </p:spPr>
        <p:txBody>
          <a:bodyPr/>
          <a:lstStyle/>
          <a:p>
            <a:r>
              <a:rPr lang="en-US" sz="2500" dirty="0" smtClean="0"/>
              <a:t>Blunders with improvement plans </a:t>
            </a:r>
          </a:p>
          <a:p>
            <a:pPr lvl="1"/>
            <a:r>
              <a:rPr lang="en-US" sz="2100" dirty="0" smtClean="0"/>
              <a:t>not doing it all</a:t>
            </a:r>
          </a:p>
          <a:p>
            <a:pPr lvl="1"/>
            <a:r>
              <a:rPr lang="en-US" sz="2100" dirty="0" smtClean="0"/>
              <a:t>doing it late</a:t>
            </a:r>
          </a:p>
          <a:p>
            <a:pPr lvl="1"/>
            <a:r>
              <a:rPr lang="en-US" sz="2100" dirty="0" smtClean="0"/>
              <a:t>doing it alone</a:t>
            </a:r>
          </a:p>
          <a:p>
            <a:pPr lvl="1"/>
            <a:r>
              <a:rPr lang="en-US" sz="2100" dirty="0" smtClean="0"/>
              <a:t>not doing your part</a:t>
            </a:r>
          </a:p>
          <a:p>
            <a:pPr lvl="1"/>
            <a:r>
              <a:rPr lang="en-US" sz="2100" dirty="0" smtClean="0"/>
              <a:t>not seeking input from the teacher on the strategies</a:t>
            </a:r>
          </a:p>
          <a:p>
            <a:pPr lvl="1"/>
            <a:r>
              <a:rPr lang="en-US" sz="2100" dirty="0" smtClean="0"/>
              <a:t>not making strategies tied to implementation</a:t>
            </a:r>
          </a:p>
          <a:p>
            <a:pPr lvl="1"/>
            <a:r>
              <a:rPr lang="en-US" sz="2100" dirty="0" smtClean="0"/>
              <a:t>not making it outcomes - based</a:t>
            </a:r>
          </a:p>
          <a:p>
            <a:pPr lvl="1"/>
            <a:r>
              <a:rPr lang="en-US" sz="2100" dirty="0" smtClean="0"/>
              <a:t>jumping to an improvement plan when a letter of warning was more appropriate</a:t>
            </a:r>
          </a:p>
          <a:p>
            <a:pPr eaLnBrk="1" hangingPunct="1"/>
            <a:endParaRPr lang="en-US" dirty="0" smtClean="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981075" y="152400"/>
            <a:ext cx="8162925" cy="1576388"/>
          </a:xfrm>
        </p:spPr>
        <p:txBody>
          <a:bodyPr/>
          <a:lstStyle/>
          <a:p>
            <a:pPr eaLnBrk="1" hangingPunct="1"/>
            <a:r>
              <a:rPr lang="en-US" sz="3600" dirty="0" smtClean="0"/>
              <a:t>Teacher Improvement Plans -</a:t>
            </a:r>
            <a:br>
              <a:rPr lang="en-US" sz="3600" dirty="0" smtClean="0"/>
            </a:br>
            <a:r>
              <a:rPr lang="en-US" sz="3600" dirty="0" smtClean="0"/>
              <a:t>Blunders and Best Practices</a:t>
            </a:r>
          </a:p>
        </p:txBody>
      </p:sp>
      <p:sp>
        <p:nvSpPr>
          <p:cNvPr id="18435" name="Rectangle 1027"/>
          <p:cNvSpPr>
            <a:spLocks noGrp="1" noChangeArrowheads="1"/>
          </p:cNvSpPr>
          <p:nvPr>
            <p:ph idx="1"/>
          </p:nvPr>
        </p:nvSpPr>
        <p:spPr>
          <a:xfrm>
            <a:off x="1066800" y="2057400"/>
            <a:ext cx="7498080" cy="3657600"/>
          </a:xfrm>
        </p:spPr>
        <p:txBody>
          <a:bodyPr/>
          <a:lstStyle/>
          <a:p>
            <a:r>
              <a:rPr lang="en-US" sz="2500" dirty="0" smtClean="0"/>
              <a:t>Where possible, use SMART goals:</a:t>
            </a:r>
          </a:p>
          <a:p>
            <a:pPr lvl="1"/>
            <a:r>
              <a:rPr lang="en-US" sz="2500" dirty="0" smtClean="0"/>
              <a:t>Specific</a:t>
            </a:r>
          </a:p>
          <a:p>
            <a:pPr lvl="1"/>
            <a:r>
              <a:rPr lang="en-US" sz="2500" dirty="0" smtClean="0"/>
              <a:t>Measurable </a:t>
            </a:r>
          </a:p>
          <a:p>
            <a:pPr lvl="1"/>
            <a:r>
              <a:rPr lang="en-US" sz="2500" dirty="0" smtClean="0"/>
              <a:t>Achievable </a:t>
            </a:r>
          </a:p>
          <a:p>
            <a:pPr lvl="1"/>
            <a:r>
              <a:rPr lang="en-US" sz="2500" dirty="0" smtClean="0"/>
              <a:t>Relevant </a:t>
            </a:r>
          </a:p>
          <a:p>
            <a:pPr lvl="1"/>
            <a:r>
              <a:rPr lang="en-US" sz="2500" dirty="0" smtClean="0"/>
              <a:t>Time-Framed</a:t>
            </a:r>
          </a:p>
          <a:p>
            <a:pPr eaLnBrk="1" hangingPunct="1"/>
            <a:endParaRPr lang="en-US" dirty="0" smtClean="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81075" y="152400"/>
            <a:ext cx="8162925" cy="1576388"/>
          </a:xfrm>
        </p:spPr>
        <p:txBody>
          <a:bodyPr/>
          <a:lstStyle/>
          <a:p>
            <a:pPr eaLnBrk="1" hangingPunct="1"/>
            <a:r>
              <a:rPr lang="en-US" sz="3600" dirty="0" smtClean="0"/>
              <a:t>Performance Cases -</a:t>
            </a:r>
            <a:br>
              <a:rPr lang="en-US" sz="3600" dirty="0" smtClean="0"/>
            </a:br>
            <a:r>
              <a:rPr lang="en-US" sz="3600" dirty="0" smtClean="0"/>
              <a:t>Blunders by Evaluators</a:t>
            </a:r>
          </a:p>
        </p:txBody>
      </p:sp>
      <p:sp>
        <p:nvSpPr>
          <p:cNvPr id="17411" name="Rectangle 3"/>
          <p:cNvSpPr>
            <a:spLocks noGrp="1" noChangeArrowheads="1"/>
          </p:cNvSpPr>
          <p:nvPr>
            <p:ph idx="1"/>
          </p:nvPr>
        </p:nvSpPr>
        <p:spPr>
          <a:xfrm>
            <a:off x="1033463" y="2133600"/>
            <a:ext cx="8110537" cy="4114800"/>
          </a:xfrm>
        </p:spPr>
        <p:txBody>
          <a:bodyPr>
            <a:normAutofit/>
          </a:bodyPr>
          <a:lstStyle/>
          <a:p>
            <a:r>
              <a:rPr lang="en-US" sz="3200" dirty="0" smtClean="0"/>
              <a:t>Allowing a career teacher to languish on the abbreviated cycle</a:t>
            </a:r>
          </a:p>
          <a:p>
            <a:r>
              <a:rPr lang="en-US" sz="3200" dirty="0" smtClean="0"/>
              <a:t>Failure of the evaluator to demonstrate exemplary personal conduct</a:t>
            </a:r>
          </a:p>
          <a:p>
            <a:pPr eaLnBrk="1" hangingPunct="1"/>
            <a:endParaRPr lang="en-US" sz="2400" dirty="0" smtClean="0"/>
          </a:p>
          <a:p>
            <a:pPr lvl="1"/>
            <a:endParaRPr lang="en-US" sz="2400" dirty="0" smtClean="0">
              <a:latin typeface="Tahoma" charset="0"/>
            </a:endParaRPr>
          </a:p>
          <a:p>
            <a:pPr eaLnBrk="1" hangingPunct="1"/>
            <a:endParaRPr lang="en-US" sz="2800" dirty="0" smtClean="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90600" y="152400"/>
            <a:ext cx="8467725" cy="1576387"/>
          </a:xfrm>
        </p:spPr>
        <p:txBody>
          <a:bodyPr>
            <a:normAutofit/>
          </a:bodyPr>
          <a:lstStyle/>
          <a:p>
            <a:pPr eaLnBrk="1" hangingPunct="1"/>
            <a:r>
              <a:rPr lang="en-US" sz="3200" dirty="0" smtClean="0"/>
              <a:t>Performance Cases –</a:t>
            </a:r>
            <a:br>
              <a:rPr lang="en-US" sz="3200" dirty="0" smtClean="0"/>
            </a:br>
            <a:r>
              <a:rPr lang="en-US" sz="3200" dirty="0" smtClean="0"/>
              <a:t>Other Blunders Applicable to All Employees</a:t>
            </a:r>
          </a:p>
        </p:txBody>
      </p:sp>
      <p:sp>
        <p:nvSpPr>
          <p:cNvPr id="19459" name="Rectangle 3"/>
          <p:cNvSpPr>
            <a:spLocks noGrp="1" noChangeArrowheads="1"/>
          </p:cNvSpPr>
          <p:nvPr>
            <p:ph idx="1"/>
          </p:nvPr>
        </p:nvSpPr>
        <p:spPr>
          <a:xfrm>
            <a:off x="914400" y="2133600"/>
            <a:ext cx="8110537" cy="4495800"/>
          </a:xfrm>
        </p:spPr>
        <p:txBody>
          <a:bodyPr>
            <a:normAutofit fontScale="92500" lnSpcReduction="10000"/>
          </a:bodyPr>
          <a:lstStyle/>
          <a:p>
            <a:pPr eaLnBrk="1" hangingPunct="1"/>
            <a:r>
              <a:rPr lang="en-US" dirty="0" smtClean="0"/>
              <a:t>Being too nice (for example: inflated evaluation and disingenuous reference responses)</a:t>
            </a:r>
          </a:p>
          <a:p>
            <a:pPr eaLnBrk="1" hangingPunct="1"/>
            <a:r>
              <a:rPr lang="en-US" dirty="0" smtClean="0"/>
              <a:t>Being mean</a:t>
            </a:r>
          </a:p>
          <a:p>
            <a:pPr eaLnBrk="1" hangingPunct="1"/>
            <a:r>
              <a:rPr lang="en-US" dirty="0" smtClean="0"/>
              <a:t>Getting entangled in employee’s medical condition</a:t>
            </a:r>
          </a:p>
          <a:p>
            <a:pPr eaLnBrk="1" hangingPunct="1"/>
            <a:r>
              <a:rPr lang="en-US" dirty="0" smtClean="0"/>
              <a:t>Inadequate, inconsistent, or inaccurate documentation</a:t>
            </a:r>
          </a:p>
          <a:p>
            <a:pPr eaLnBrk="1" hangingPunct="1"/>
            <a:r>
              <a:rPr lang="en-US" dirty="0" smtClean="0"/>
              <a:t>Retaliation</a:t>
            </a:r>
          </a:p>
          <a:p>
            <a:pPr eaLnBrk="1" hangingPunct="1"/>
            <a:r>
              <a:rPr lang="en-US" dirty="0" smtClean="0"/>
              <a:t>Failure to set clear expectations and not consistently enforcing the expectations with all staff members</a:t>
            </a:r>
          </a:p>
        </p:txBody>
      </p:sp>
      <p:cxnSp>
        <p:nvCxnSpPr>
          <p:cNvPr id="4" name="Straight Connector 3"/>
          <p:cNvCxnSpPr/>
          <p:nvPr/>
        </p:nvCxnSpPr>
        <p:spPr>
          <a:xfrm>
            <a:off x="990600" y="19812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dirty="0" smtClean="0"/>
              <a:t>Other Blunders Applicable to All Employees (continued)</a:t>
            </a:r>
          </a:p>
        </p:txBody>
      </p:sp>
      <p:sp>
        <p:nvSpPr>
          <p:cNvPr id="20483" name="Rectangle 3"/>
          <p:cNvSpPr>
            <a:spLocks noGrp="1" noChangeArrowheads="1"/>
          </p:cNvSpPr>
          <p:nvPr>
            <p:ph idx="1"/>
          </p:nvPr>
        </p:nvSpPr>
        <p:spPr>
          <a:xfrm>
            <a:off x="1066800" y="2133600"/>
            <a:ext cx="7696200" cy="3962400"/>
          </a:xfrm>
        </p:spPr>
        <p:txBody>
          <a:bodyPr>
            <a:normAutofit/>
          </a:bodyPr>
          <a:lstStyle/>
          <a:p>
            <a:pPr eaLnBrk="1" hangingPunct="1"/>
            <a:r>
              <a:rPr lang="en-US" sz="3200" dirty="0" smtClean="0"/>
              <a:t>Not knowing how to respond to excessive absences cases  </a:t>
            </a:r>
          </a:p>
          <a:p>
            <a:pPr eaLnBrk="1" hangingPunct="1"/>
            <a:r>
              <a:rPr lang="en-US" sz="3200" dirty="0" smtClean="0"/>
              <a:t>Doing it alon</a:t>
            </a:r>
            <a:r>
              <a:rPr lang="en-US" sz="3200" dirty="0" smtClean="0">
                <a:cs typeface="Tahoma" pitchFamily="34" charset="0"/>
              </a:rPr>
              <a:t>e</a:t>
            </a:r>
          </a:p>
          <a:p>
            <a:pPr eaLnBrk="1" hangingPunct="1"/>
            <a:r>
              <a:rPr lang="en-US" sz="3200" dirty="0" smtClean="0">
                <a:cs typeface="Tahoma" pitchFamily="34" charset="0"/>
              </a:rPr>
              <a:t>Failure to implement an effective improvement plan when an improvement plan is used and warranted</a:t>
            </a:r>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497763" cy="1143000"/>
          </a:xfrm>
        </p:spPr>
        <p:txBody>
          <a:bodyPr>
            <a:noAutofit/>
          </a:bodyPr>
          <a:lstStyle/>
          <a:p>
            <a:pPr>
              <a:defRPr/>
            </a:pPr>
            <a:r>
              <a:rPr lang="en-US" sz="3600" dirty="0" smtClean="0"/>
              <a:t>Teacher Resignations:</a:t>
            </a:r>
            <a:br>
              <a:rPr lang="en-US" sz="3600" dirty="0" smtClean="0"/>
            </a:br>
            <a:r>
              <a:rPr lang="en-US" sz="3600" dirty="0" smtClean="0"/>
              <a:t>Best Practices</a:t>
            </a:r>
            <a:endParaRPr lang="en-US" sz="3600" dirty="0"/>
          </a:p>
        </p:txBody>
      </p:sp>
      <p:sp>
        <p:nvSpPr>
          <p:cNvPr id="3" name="Content Placeholder 2"/>
          <p:cNvSpPr>
            <a:spLocks noGrp="1"/>
          </p:cNvSpPr>
          <p:nvPr>
            <p:ph idx="1"/>
          </p:nvPr>
        </p:nvSpPr>
        <p:spPr>
          <a:xfrm>
            <a:off x="990600" y="2057400"/>
            <a:ext cx="8153400" cy="4800600"/>
          </a:xfrm>
        </p:spPr>
        <p:txBody>
          <a:bodyPr>
            <a:normAutofit fontScale="32500" lnSpcReduction="20000"/>
          </a:bodyPr>
          <a:lstStyle/>
          <a:p>
            <a:pPr>
              <a:buFont typeface="Wingdings 2" pitchFamily="18" charset="2"/>
              <a:buNone/>
              <a:defRPr/>
            </a:pPr>
            <a:r>
              <a:rPr lang="en-US" sz="8600" b="1" u="sng" dirty="0" smtClean="0">
                <a:cs typeface="Tahoma" pitchFamily="34" charset="0"/>
              </a:rPr>
              <a:t>DO’s</a:t>
            </a:r>
            <a:endParaRPr lang="en-US" sz="8600" dirty="0" smtClean="0">
              <a:cs typeface="Tahoma" pitchFamily="34" charset="0"/>
            </a:endParaRPr>
          </a:p>
          <a:p>
            <a:pPr>
              <a:defRPr/>
            </a:pPr>
            <a:r>
              <a:rPr lang="en-US" sz="7400" dirty="0" smtClean="0">
                <a:cs typeface="Tahoma" pitchFamily="34" charset="0"/>
              </a:rPr>
              <a:t>Let individual know it is an option, not a requirement.</a:t>
            </a:r>
          </a:p>
          <a:p>
            <a:pPr>
              <a:defRPr/>
            </a:pPr>
            <a:r>
              <a:rPr lang="en-US" sz="7400" dirty="0" smtClean="0">
                <a:cs typeface="Tahoma" pitchFamily="34" charset="0"/>
              </a:rPr>
              <a:t>Have a witness present, if possible.</a:t>
            </a:r>
          </a:p>
          <a:p>
            <a:pPr>
              <a:defRPr/>
            </a:pPr>
            <a:r>
              <a:rPr lang="en-US" sz="7400" dirty="0" smtClean="0">
                <a:cs typeface="Tahoma" pitchFamily="34" charset="0"/>
              </a:rPr>
              <a:t>With a resignation, a teacher is generally eligible to apply for future positions with the school system, but make no promise of re-employment. </a:t>
            </a:r>
          </a:p>
          <a:p>
            <a:pPr>
              <a:defRPr/>
            </a:pPr>
            <a:r>
              <a:rPr lang="en-US" sz="7400" dirty="0" smtClean="0">
                <a:cs typeface="Tahoma" pitchFamily="34" charset="0"/>
              </a:rPr>
              <a:t>Give the employee, if asked, additional time to consider options.</a:t>
            </a:r>
          </a:p>
          <a:p>
            <a:pPr>
              <a:defRPr/>
            </a:pPr>
            <a:r>
              <a:rPr lang="en-US" sz="7400" dirty="0" smtClean="0">
                <a:cs typeface="Tahoma" pitchFamily="34" charset="0"/>
              </a:rPr>
              <a:t>You may say, “Without a resignation, the school system intends to move forward with the termination process” and give a timeline.</a:t>
            </a:r>
          </a:p>
          <a:p>
            <a:pPr>
              <a:defRPr/>
            </a:pPr>
            <a:endParaRPr lang="en-US" dirty="0"/>
          </a:p>
        </p:txBody>
      </p:sp>
      <p:cxnSp>
        <p:nvCxnSpPr>
          <p:cNvPr id="5" name="Straight Connector 4"/>
          <p:cNvCxnSpPr/>
          <p:nvPr/>
        </p:nvCxnSpPr>
        <p:spPr>
          <a:xfrm>
            <a:off x="1066800" y="1905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497763" cy="1143000"/>
          </a:xfrm>
        </p:spPr>
        <p:txBody>
          <a:bodyPr>
            <a:noAutofit/>
          </a:bodyPr>
          <a:lstStyle/>
          <a:p>
            <a:pPr>
              <a:defRPr/>
            </a:pPr>
            <a:r>
              <a:rPr lang="en-US" sz="3600" dirty="0" smtClean="0"/>
              <a:t>Teacher Resignations:</a:t>
            </a:r>
            <a:br>
              <a:rPr lang="en-US" sz="3600" dirty="0" smtClean="0"/>
            </a:br>
            <a:r>
              <a:rPr lang="en-US" sz="3600" dirty="0" smtClean="0"/>
              <a:t>Best Practices</a:t>
            </a:r>
            <a:endParaRPr lang="en-US" sz="3600" dirty="0"/>
          </a:p>
        </p:txBody>
      </p:sp>
      <p:sp>
        <p:nvSpPr>
          <p:cNvPr id="3" name="Content Placeholder 2"/>
          <p:cNvSpPr>
            <a:spLocks noGrp="1"/>
          </p:cNvSpPr>
          <p:nvPr>
            <p:ph idx="1"/>
          </p:nvPr>
        </p:nvSpPr>
        <p:spPr>
          <a:xfrm>
            <a:off x="990600" y="2057400"/>
            <a:ext cx="8153400" cy="4800600"/>
          </a:xfrm>
        </p:spPr>
        <p:txBody>
          <a:bodyPr>
            <a:normAutofit fontScale="92500" lnSpcReduction="20000"/>
          </a:bodyPr>
          <a:lstStyle/>
          <a:p>
            <a:pPr>
              <a:buFont typeface="Wingdings 2" pitchFamily="18" charset="2"/>
              <a:buNone/>
              <a:defRPr/>
            </a:pPr>
            <a:r>
              <a:rPr lang="en-US" sz="2400" b="1" u="sng" dirty="0" smtClean="0">
                <a:cs typeface="Tahoma" pitchFamily="34" charset="0"/>
              </a:rPr>
              <a:t>DON’TS</a:t>
            </a:r>
            <a:endParaRPr lang="en-US" sz="2400" dirty="0" smtClean="0">
              <a:cs typeface="Tahoma" pitchFamily="34" charset="0"/>
            </a:endParaRPr>
          </a:p>
          <a:p>
            <a:pPr>
              <a:defRPr/>
            </a:pPr>
            <a:r>
              <a:rPr lang="en-US" sz="2400" dirty="0" smtClean="0"/>
              <a:t>Offer a favorable reference</a:t>
            </a:r>
          </a:p>
          <a:p>
            <a:pPr>
              <a:defRPr/>
            </a:pPr>
            <a:r>
              <a:rPr lang="en-US" sz="2400" dirty="0" smtClean="0"/>
              <a:t>Offer to change an evaluation</a:t>
            </a:r>
          </a:p>
          <a:p>
            <a:pPr>
              <a:defRPr/>
            </a:pPr>
            <a:r>
              <a:rPr lang="en-US" sz="2400" dirty="0" smtClean="0"/>
              <a:t>Tell the teacher he or she must decide immediately</a:t>
            </a:r>
          </a:p>
          <a:p>
            <a:pPr>
              <a:defRPr/>
            </a:pPr>
            <a:r>
              <a:rPr lang="en-US" sz="2400" dirty="0" smtClean="0"/>
              <a:t>Refuse a request to call someone for advice or time to consider options</a:t>
            </a:r>
          </a:p>
          <a:p>
            <a:pPr>
              <a:defRPr/>
            </a:pPr>
            <a:r>
              <a:rPr lang="en-US" sz="2400" dirty="0" smtClean="0"/>
              <a:t>Tell the teacher he or she will lose a teaching license if he/she doesn’t resign</a:t>
            </a:r>
          </a:p>
          <a:p>
            <a:pPr>
              <a:defRPr/>
            </a:pPr>
            <a:r>
              <a:rPr lang="en-US" sz="2400" dirty="0" smtClean="0"/>
              <a:t>Say or do anything to suggest an employee has no say-so or choice of options</a:t>
            </a:r>
          </a:p>
          <a:p>
            <a:pPr>
              <a:defRPr/>
            </a:pPr>
            <a:r>
              <a:rPr lang="en-US" sz="2400" dirty="0" smtClean="0"/>
              <a:t>Complete the entire resignation form for the individual</a:t>
            </a:r>
          </a:p>
          <a:p>
            <a:pPr>
              <a:defRPr/>
            </a:pPr>
            <a:r>
              <a:rPr lang="en-US" sz="2400" dirty="0" smtClean="0"/>
              <a:t>Negotiate other terms unless with the Superintendent’s approval</a:t>
            </a:r>
          </a:p>
          <a:p>
            <a:pPr>
              <a:defRPr/>
            </a:pPr>
            <a:r>
              <a:rPr lang="en-US" sz="2400" dirty="0" smtClean="0"/>
              <a:t>Make promises and representations to the teacher without the expressed approval of the Superintendent or designee.</a:t>
            </a:r>
          </a:p>
          <a:p>
            <a:pPr>
              <a:buNone/>
              <a:defRPr/>
            </a:pPr>
            <a:endParaRPr lang="en-US" sz="2400" dirty="0" smtClean="0"/>
          </a:p>
          <a:p>
            <a:pPr>
              <a:defRPr/>
            </a:pPr>
            <a:endParaRPr lang="en-US" dirty="0"/>
          </a:p>
        </p:txBody>
      </p:sp>
      <p:cxnSp>
        <p:nvCxnSpPr>
          <p:cNvPr id="5" name="Straight Connector 4"/>
          <p:cNvCxnSpPr/>
          <p:nvPr/>
        </p:nvCxnSpPr>
        <p:spPr>
          <a:xfrm>
            <a:off x="1066800" y="1905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Recent Developments</a:t>
            </a:r>
            <a:endParaRPr lang="en-US" dirty="0"/>
          </a:p>
        </p:txBody>
      </p:sp>
      <p:sp>
        <p:nvSpPr>
          <p:cNvPr id="3" name="Content Placeholder 2"/>
          <p:cNvSpPr>
            <a:spLocks noGrp="1"/>
          </p:cNvSpPr>
          <p:nvPr>
            <p:ph idx="1"/>
          </p:nvPr>
        </p:nvSpPr>
        <p:spPr/>
        <p:txBody>
          <a:bodyPr/>
          <a:lstStyle/>
          <a:p>
            <a:r>
              <a:rPr lang="en-US" dirty="0" smtClean="0"/>
              <a:t>Evaluations in Designated Low-Performing Schools (TCP-C-004)</a:t>
            </a:r>
          </a:p>
          <a:p>
            <a:r>
              <a:rPr lang="en-US" dirty="0" smtClean="0"/>
              <a:t>Test Scores and Teacher Evaluations</a:t>
            </a:r>
          </a:p>
          <a:p>
            <a:r>
              <a:rPr lang="en-US" dirty="0" smtClean="0"/>
              <a:t>Teachers with 3 or more consecutive years of service but without career status</a:t>
            </a:r>
          </a:p>
          <a:p>
            <a:pPr>
              <a:buNone/>
            </a:pPr>
            <a:endParaRPr lang="en-US" dirty="0" smtClean="0"/>
          </a:p>
          <a:p>
            <a:endParaRPr lang="en-US" dirty="0"/>
          </a:p>
        </p:txBody>
      </p:sp>
      <p:cxnSp>
        <p:nvCxnSpPr>
          <p:cNvPr id="4" name="Straight Connector 3"/>
          <p:cNvCxnSpPr/>
          <p:nvPr/>
        </p:nvCxnSpPr>
        <p:spPr>
          <a:xfrm>
            <a:off x="990600" y="1371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Evaluations in Designated</a:t>
            </a:r>
            <a:br>
              <a:rPr lang="en-US" sz="3200" dirty="0" smtClean="0"/>
            </a:br>
            <a:r>
              <a:rPr lang="en-US" sz="3200" dirty="0" smtClean="0"/>
              <a:t>Low-Performing Schools (</a:t>
            </a:r>
            <a:r>
              <a:rPr lang="en-US" sz="3200" dirty="0" smtClean="0">
                <a:hlinkClick r:id="rId2" action="ppaction://hlinkfile"/>
              </a:rPr>
              <a:t>TCP-C-004</a:t>
            </a:r>
            <a:r>
              <a:rPr lang="en-US" sz="3200" dirty="0" smtClean="0"/>
              <a:t>)</a:t>
            </a:r>
            <a:endParaRPr lang="en-US" sz="3200" dirty="0"/>
          </a:p>
        </p:txBody>
      </p:sp>
      <p:sp>
        <p:nvSpPr>
          <p:cNvPr id="3" name="Content Placeholder 2"/>
          <p:cNvSpPr>
            <a:spLocks noGrp="1"/>
          </p:cNvSpPr>
          <p:nvPr>
            <p:ph idx="1"/>
          </p:nvPr>
        </p:nvSpPr>
        <p:spPr>
          <a:xfrm>
            <a:off x="914400" y="2133600"/>
            <a:ext cx="7866888" cy="4724400"/>
          </a:xfrm>
        </p:spPr>
        <p:txBody>
          <a:bodyPr>
            <a:noAutofit/>
          </a:bodyPr>
          <a:lstStyle/>
          <a:p>
            <a:pPr marL="0" indent="0" algn="just"/>
            <a:r>
              <a:rPr lang="en-US" sz="2000" dirty="0" smtClean="0"/>
              <a:t>   For schools designated as low performing, school    </a:t>
            </a:r>
          </a:p>
          <a:p>
            <a:pPr marL="0" indent="0" algn="just">
              <a:buNone/>
            </a:pPr>
            <a:r>
              <a:rPr lang="en-US" sz="2000" dirty="0" smtClean="0"/>
              <a:t>administrators shall evaluate, as early in the school year as possible, all licensed employees for the purpose of providing adequate time for the development and implementation of a mandatory improvement plan.</a:t>
            </a:r>
          </a:p>
          <a:p>
            <a:pPr marL="0" indent="0" algn="just">
              <a:buNone/>
            </a:pPr>
            <a:endParaRPr lang="en-US" sz="2000" dirty="0" smtClean="0"/>
          </a:p>
          <a:p>
            <a:pPr marL="0" indent="0" algn="just"/>
            <a:r>
              <a:rPr lang="en-US" sz="2000" dirty="0" smtClean="0"/>
              <a:t>   The evaluation of licensed staff in a low-performing school shall consist of the prior year summative evaluation(where available), all available student-growth data (EVAAS or ASW, if applicable), the staff member’s Professional Development Plan (PDP), a pre-observation conference (as defined in Component 4 of this policy), a formal observation (as defined in Component 5 of this policy), and a post-observation conference (as defined in Component 6 of this policy).</a:t>
            </a:r>
          </a:p>
        </p:txBody>
      </p:sp>
      <p:cxnSp>
        <p:nvCxnSpPr>
          <p:cNvPr id="4" name="Straight Connector 3"/>
          <p:cNvCxnSpPr/>
          <p:nvPr/>
        </p:nvCxnSpPr>
        <p:spPr>
          <a:xfrm>
            <a:off x="9906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498080" cy="1143000"/>
          </a:xfrm>
        </p:spPr>
        <p:txBody>
          <a:bodyPr>
            <a:normAutofit fontScale="90000"/>
          </a:bodyPr>
          <a:lstStyle/>
          <a:p>
            <a:r>
              <a:rPr lang="en-US" dirty="0" smtClean="0"/>
              <a:t>Contract Teachers under EPSA: The Law </a:t>
            </a:r>
            <a:br>
              <a:rPr lang="en-US" dirty="0" smtClean="0"/>
            </a:br>
            <a:endParaRPr lang="en-US" dirty="0"/>
          </a:p>
        </p:txBody>
      </p:sp>
      <p:sp>
        <p:nvSpPr>
          <p:cNvPr id="3" name="Content Placeholder 2"/>
          <p:cNvSpPr>
            <a:spLocks noGrp="1"/>
          </p:cNvSpPr>
          <p:nvPr>
            <p:ph idx="1"/>
          </p:nvPr>
        </p:nvSpPr>
        <p:spPr>
          <a:xfrm>
            <a:off x="914400" y="2286000"/>
            <a:ext cx="7772400" cy="4069560"/>
          </a:xfrm>
        </p:spPr>
        <p:txBody>
          <a:bodyPr/>
          <a:lstStyle/>
          <a:p>
            <a:pPr marL="365760" lvl="1" indent="-283464">
              <a:spcBef>
                <a:spcPts val="600"/>
              </a:spcBef>
              <a:buSzPct val="80000"/>
            </a:pPr>
            <a:r>
              <a:rPr lang="en-US" dirty="0" smtClean="0"/>
              <a:t>The superintendent may only recommend a teacher for a contract of a term longer than one school year if the teacher “has shown effectiveness as demonstrated by proficiency on the evaluation instrument.” 	</a:t>
            </a:r>
          </a:p>
          <a:p>
            <a:pPr marL="365760" lvl="1" indent="-283464">
              <a:spcBef>
                <a:spcPts val="600"/>
              </a:spcBef>
              <a:buSzPct val="80000"/>
            </a:pPr>
            <a:r>
              <a:rPr lang="en-US" dirty="0" smtClean="0"/>
              <a:t>At least Proficient on all standards for the final evaluation preceding the decision to offer the contract</a:t>
            </a:r>
          </a:p>
          <a:p>
            <a:endParaRPr lang="en-US" dirty="0"/>
          </a:p>
        </p:txBody>
      </p:sp>
      <p:cxnSp>
        <p:nvCxnSpPr>
          <p:cNvPr id="4" name="Straight Connector 3"/>
          <p:cNvCxnSpPr/>
          <p:nvPr/>
        </p:nvCxnSpPr>
        <p:spPr>
          <a:xfrm>
            <a:off x="1066800" y="16764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Evaluations in Designated</a:t>
            </a:r>
            <a:br>
              <a:rPr lang="en-US" sz="3200" dirty="0" smtClean="0"/>
            </a:br>
            <a:r>
              <a:rPr lang="en-US" sz="3200" dirty="0" smtClean="0"/>
              <a:t>Low-Performing Schools (</a:t>
            </a:r>
            <a:r>
              <a:rPr lang="en-US" sz="3200" dirty="0" smtClean="0">
                <a:hlinkClick r:id="rId2" action="ppaction://hlinkfile"/>
              </a:rPr>
              <a:t>TCP-C-004</a:t>
            </a:r>
            <a:r>
              <a:rPr lang="en-US" sz="3200" dirty="0" smtClean="0"/>
              <a:t>)</a:t>
            </a:r>
            <a:r>
              <a:rPr lang="en-US" sz="3600" dirty="0" smtClean="0"/>
              <a:t/>
            </a:r>
            <a:br>
              <a:rPr lang="en-US" sz="3600" dirty="0" smtClean="0"/>
            </a:br>
            <a:endParaRPr lang="en-US" sz="3600" dirty="0"/>
          </a:p>
        </p:txBody>
      </p:sp>
      <p:sp>
        <p:nvSpPr>
          <p:cNvPr id="3" name="Content Placeholder 2"/>
          <p:cNvSpPr>
            <a:spLocks noGrp="1"/>
          </p:cNvSpPr>
          <p:nvPr>
            <p:ph idx="1"/>
          </p:nvPr>
        </p:nvSpPr>
        <p:spPr>
          <a:xfrm>
            <a:off x="914400" y="2362200"/>
            <a:ext cx="7772400" cy="4114800"/>
          </a:xfrm>
        </p:spPr>
        <p:txBody>
          <a:bodyPr>
            <a:normAutofit fontScale="55000" lnSpcReduction="20000"/>
          </a:bodyPr>
          <a:lstStyle/>
          <a:p>
            <a:pPr marL="0" indent="0" algn="just">
              <a:buNone/>
            </a:pPr>
            <a:r>
              <a:rPr lang="en-US" sz="3600" dirty="0" smtClean="0"/>
              <a:t>Based on the formal observation and other available evaluation data, the administrator shall assign performance ratings in accordance with Component 7 of this policy. If the licensed staff member is determined to have an area of deficiency (less than “Proficient” on Standards 1-5, then the evaluator shall recommend to the superintendent that:</a:t>
            </a:r>
          </a:p>
          <a:p>
            <a:pPr marL="0" indent="0">
              <a:buNone/>
              <a:tabLst>
                <a:tab pos="461963" algn="l"/>
                <a:tab pos="682625" algn="l"/>
              </a:tabLst>
            </a:pPr>
            <a:r>
              <a:rPr lang="en-US" sz="3600" dirty="0" smtClean="0"/>
              <a:t>	- 	the employee receive a mandatory improvement plan, or</a:t>
            </a:r>
          </a:p>
          <a:p>
            <a:pPr marL="0" indent="0">
              <a:buNone/>
              <a:tabLst>
                <a:tab pos="461963" algn="l"/>
                <a:tab pos="682625" algn="l"/>
              </a:tabLst>
            </a:pPr>
            <a:r>
              <a:rPr lang="en-US" sz="3600" dirty="0" smtClean="0"/>
              <a:t>	- 	the employee be dismissed, demoted, or not be recommended 			for contract  renewal, or</a:t>
            </a:r>
          </a:p>
          <a:p>
            <a:pPr marL="0" indent="0">
              <a:buNone/>
              <a:tabLst>
                <a:tab pos="461963" algn="l"/>
                <a:tab pos="682625" algn="l"/>
              </a:tabLst>
            </a:pPr>
            <a:r>
              <a:rPr lang="en-US" sz="3600" dirty="0" smtClean="0"/>
              <a:t>	- 	the employee be removed immediately for conduct that causes 		substantial harm to the educational environment, or</a:t>
            </a:r>
          </a:p>
          <a:p>
            <a:pPr marL="0" indent="0">
              <a:buNone/>
              <a:tabLst>
                <a:tab pos="461963" algn="l"/>
                <a:tab pos="682625" algn="l"/>
              </a:tabLst>
            </a:pPr>
            <a:r>
              <a:rPr lang="en-US" sz="3600" dirty="0" smtClean="0"/>
              <a:t>	-  no recommendation be made (with explanation to 				superintendent).</a:t>
            </a:r>
          </a:p>
          <a:p>
            <a:endParaRPr lang="en-US" dirty="0"/>
          </a:p>
        </p:txBody>
      </p:sp>
      <p:cxnSp>
        <p:nvCxnSpPr>
          <p:cNvPr id="4" name="Straight Connector 3"/>
          <p:cNvCxnSpPr/>
          <p:nvPr/>
        </p:nvCxnSpPr>
        <p:spPr>
          <a:xfrm>
            <a:off x="990600" y="19812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Evaluations in Designated</a:t>
            </a:r>
            <a:br>
              <a:rPr lang="en-US" sz="3200" dirty="0" smtClean="0"/>
            </a:br>
            <a:r>
              <a:rPr lang="en-US" sz="3200" dirty="0" smtClean="0"/>
              <a:t>Low-Performing Schools (</a:t>
            </a:r>
            <a:r>
              <a:rPr lang="en-US" sz="3200" u="sng" dirty="0" smtClean="0">
                <a:solidFill>
                  <a:srgbClr val="00B0F0"/>
                </a:solidFill>
              </a:rPr>
              <a:t>TCP-C-004</a:t>
            </a:r>
            <a:r>
              <a:rPr lang="en-US" sz="3200" dirty="0" smtClean="0"/>
              <a:t>)</a:t>
            </a:r>
            <a:endParaRPr lang="en-US" sz="3200" dirty="0"/>
          </a:p>
        </p:txBody>
      </p:sp>
      <p:sp>
        <p:nvSpPr>
          <p:cNvPr id="3" name="Content Placeholder 2"/>
          <p:cNvSpPr>
            <a:spLocks noGrp="1"/>
          </p:cNvSpPr>
          <p:nvPr>
            <p:ph idx="1"/>
          </p:nvPr>
        </p:nvSpPr>
        <p:spPr>
          <a:xfrm>
            <a:off x="838200" y="2209800"/>
            <a:ext cx="7714488" cy="4419600"/>
          </a:xfrm>
        </p:spPr>
        <p:txBody>
          <a:bodyPr>
            <a:noAutofit/>
          </a:bodyPr>
          <a:lstStyle/>
          <a:p>
            <a:pPr marL="0" indent="0" algn="just"/>
            <a:r>
              <a:rPr lang="en-US" sz="2000" dirty="0" smtClean="0"/>
              <a:t>    If a mandatory improvement plan is recommended for a licensed staff member, then the PDP may function as the mandatory improvement plan provided it addresses all areas of deficiency surfaced by the evaluation and contains recommendations and specific supports for satisfactorily resolving such deficiencies. A PDP that meets those criteria shall be deemed to satisfy the requirements of N.C. Gen. Stat. § 115C-333(b).</a:t>
            </a:r>
          </a:p>
          <a:p>
            <a:pPr marL="0" indent="0" algn="just"/>
            <a:endParaRPr lang="en-US" sz="2000" dirty="0" smtClean="0"/>
          </a:p>
          <a:p>
            <a:pPr marL="0" indent="0" algn="just"/>
            <a:r>
              <a:rPr lang="en-US" sz="2000" dirty="0" smtClean="0"/>
              <a:t>    Licensed staff with no deficiencies in practice documented in their evaluations may return to the appropriate evaluation plan type (Comprehensive, Standard, or Abbreviated) for the remainder of the school year. The evaluation process described above does not meet the requirements of an annual evaluation for licensed staff, but can be used to satisfy one observational requirement for an annual evaluation.</a:t>
            </a:r>
          </a:p>
          <a:p>
            <a:pPr marL="0" indent="0" algn="just">
              <a:buNone/>
            </a:pPr>
            <a:endParaRPr lang="en-US" sz="1600" dirty="0" smtClean="0">
              <a:latin typeface="+mj-lt"/>
            </a:endParaRPr>
          </a:p>
        </p:txBody>
      </p:sp>
      <p:cxnSp>
        <p:nvCxnSpPr>
          <p:cNvPr id="4" name="Straight Connector 3"/>
          <p:cNvCxnSpPr/>
          <p:nvPr/>
        </p:nvCxnSpPr>
        <p:spPr>
          <a:xfrm>
            <a:off x="990600" y="1905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Evaluations in Designated</a:t>
            </a:r>
            <a:br>
              <a:rPr lang="en-US" sz="3200" dirty="0" smtClean="0"/>
            </a:br>
            <a:r>
              <a:rPr lang="en-US" sz="3200" dirty="0" smtClean="0"/>
              <a:t>Low-Performing Schools (</a:t>
            </a:r>
            <a:r>
              <a:rPr lang="en-US" sz="3200" u="sng" dirty="0" smtClean="0">
                <a:solidFill>
                  <a:srgbClr val="00B0F0"/>
                </a:solidFill>
              </a:rPr>
              <a:t>TCP-C-004</a:t>
            </a:r>
            <a:r>
              <a:rPr lang="en-US" sz="3200" dirty="0" smtClean="0"/>
              <a:t>)</a:t>
            </a:r>
            <a:endParaRPr lang="en-US" sz="3200" dirty="0"/>
          </a:p>
        </p:txBody>
      </p:sp>
      <p:sp>
        <p:nvSpPr>
          <p:cNvPr id="3" name="Content Placeholder 2"/>
          <p:cNvSpPr>
            <a:spLocks noGrp="1"/>
          </p:cNvSpPr>
          <p:nvPr>
            <p:ph idx="1"/>
          </p:nvPr>
        </p:nvSpPr>
        <p:spPr>
          <a:xfrm>
            <a:off x="914400" y="2514600"/>
            <a:ext cx="7772400" cy="3536160"/>
          </a:xfrm>
        </p:spPr>
        <p:txBody>
          <a:bodyPr/>
          <a:lstStyle/>
          <a:p>
            <a:r>
              <a:rPr lang="en-US" sz="3200" dirty="0" smtClean="0"/>
              <a:t>LEAs that recommend a licensed staff member for dismissal or demotion should consult their local board attorney and follow the procedures outlined in N.C. Gen. Stat. § 115C-333(b)(2a).</a:t>
            </a:r>
          </a:p>
          <a:p>
            <a:endParaRPr lang="en-US" dirty="0"/>
          </a:p>
        </p:txBody>
      </p:sp>
      <p:cxnSp>
        <p:nvCxnSpPr>
          <p:cNvPr id="4" name="Straight Connector 3"/>
          <p:cNvCxnSpPr/>
          <p:nvPr/>
        </p:nvCxnSpPr>
        <p:spPr>
          <a:xfrm>
            <a:off x="914400" y="2133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Test Scores and Teacher Evaluations</a:t>
            </a:r>
            <a:endParaRPr lang="en-US" sz="3600" dirty="0"/>
          </a:p>
        </p:txBody>
      </p:sp>
      <p:sp>
        <p:nvSpPr>
          <p:cNvPr id="3" name="Content Placeholder 2"/>
          <p:cNvSpPr>
            <a:spLocks noGrp="1"/>
          </p:cNvSpPr>
          <p:nvPr>
            <p:ph idx="1"/>
          </p:nvPr>
        </p:nvSpPr>
        <p:spPr>
          <a:xfrm>
            <a:off x="990600" y="2209800"/>
            <a:ext cx="7714488" cy="4343400"/>
          </a:xfrm>
        </p:spPr>
        <p:txBody>
          <a:bodyPr>
            <a:noAutofit/>
          </a:bodyPr>
          <a:lstStyle/>
          <a:p>
            <a:pPr marL="0" indent="0" algn="just">
              <a:tabLst>
                <a:tab pos="231775" algn="l"/>
              </a:tabLst>
            </a:pPr>
            <a:r>
              <a:rPr lang="en-US" sz="2400" dirty="0" smtClean="0">
                <a:hlinkClick r:id="rId2" action="ppaction://hlinkfile"/>
              </a:rPr>
              <a:t>  DPI</a:t>
            </a:r>
            <a:r>
              <a:rPr lang="en-US" dirty="0" smtClean="0">
                <a:hlinkClick r:id="rId2" action="ppaction://hlinkfile"/>
              </a:rPr>
              <a:t> </a:t>
            </a:r>
            <a:r>
              <a:rPr lang="en-US" sz="2400" dirty="0" smtClean="0">
                <a:hlinkClick r:id="rId2" action="ppaction://hlinkfile"/>
              </a:rPr>
              <a:t>Memo to LEA Superintendents from July 11, 2016</a:t>
            </a:r>
            <a:endParaRPr lang="en-US" sz="2400" dirty="0" smtClean="0"/>
          </a:p>
          <a:p>
            <a:pPr marL="0" indent="0" algn="just">
              <a:tabLst>
                <a:tab pos="231775" algn="l"/>
              </a:tabLst>
            </a:pPr>
            <a:r>
              <a:rPr lang="en-US" sz="2400" dirty="0" smtClean="0"/>
              <a:t> 	 Elimination of teacher evaluations Standard 6 and school administrator Standard 8.  </a:t>
            </a:r>
          </a:p>
          <a:p>
            <a:pPr marL="0" indent="0" algn="just">
              <a:tabLst>
                <a:tab pos="231775" algn="l"/>
              </a:tabLst>
            </a:pPr>
            <a:r>
              <a:rPr lang="en-US" sz="2400" dirty="0" smtClean="0"/>
              <a:t>  Best Practice – Be aware of negative growth measures and use these measures to look more closely at a teacher’s performance and to determine the appropriate evaluation cycle and growth plan.  </a:t>
            </a:r>
          </a:p>
          <a:p>
            <a:pPr marL="0" indent="0" algn="just">
              <a:tabLst>
                <a:tab pos="231775" algn="l"/>
              </a:tabLst>
            </a:pPr>
            <a:r>
              <a:rPr lang="en-US" sz="2400" dirty="0" smtClean="0"/>
              <a:t>  Talking Points:</a:t>
            </a:r>
          </a:p>
          <a:p>
            <a:pPr marL="274320" lvl="1" indent="0" algn="just">
              <a:tabLst>
                <a:tab pos="231775" algn="l"/>
              </a:tabLst>
            </a:pPr>
            <a:r>
              <a:rPr lang="en-US" sz="2000" dirty="0" smtClean="0"/>
              <a:t>Should a teacher with negative growth be moved from an abbreviated to a standard evaluation cycle?</a:t>
            </a:r>
            <a:endParaRPr lang="en-US" sz="2000" dirty="0"/>
          </a:p>
        </p:txBody>
      </p:sp>
      <p:cxnSp>
        <p:nvCxnSpPr>
          <p:cNvPr id="4" name="Straight Connector 3"/>
          <p:cNvCxnSpPr/>
          <p:nvPr/>
        </p:nvCxnSpPr>
        <p:spPr>
          <a:xfrm>
            <a:off x="990600" y="19812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Teachers with 3 or more consecutive years of service but without career status</a:t>
            </a:r>
            <a:endParaRPr lang="en-US" sz="3200" dirty="0"/>
          </a:p>
        </p:txBody>
      </p:sp>
      <p:sp>
        <p:nvSpPr>
          <p:cNvPr id="3" name="Content Placeholder 2"/>
          <p:cNvSpPr>
            <a:spLocks noGrp="1"/>
          </p:cNvSpPr>
          <p:nvPr>
            <p:ph idx="1"/>
          </p:nvPr>
        </p:nvSpPr>
        <p:spPr>
          <a:xfrm>
            <a:off x="914400" y="2362200"/>
            <a:ext cx="7498080" cy="4267200"/>
          </a:xfrm>
        </p:spPr>
        <p:txBody>
          <a:bodyPr/>
          <a:lstStyle/>
          <a:p>
            <a:r>
              <a:rPr lang="en-US" dirty="0" smtClean="0"/>
              <a:t>Talking Point</a:t>
            </a:r>
          </a:p>
          <a:p>
            <a:pPr lvl="1"/>
            <a:r>
              <a:rPr lang="en-US" dirty="0" smtClean="0"/>
              <a:t>Should these teachers be on the abbreviated cycle?</a:t>
            </a:r>
          </a:p>
          <a:p>
            <a:pPr lvl="1"/>
            <a:r>
              <a:rPr lang="en-US" dirty="0" smtClean="0"/>
              <a:t>No, if the teacher is in license renewal year.  </a:t>
            </a:r>
          </a:p>
          <a:p>
            <a:pPr lvl="1"/>
            <a:r>
              <a:rPr lang="en-US" dirty="0" smtClean="0"/>
              <a:t>No, if teacher was not at least proficient in all standards.</a:t>
            </a:r>
          </a:p>
          <a:p>
            <a:pPr lvl="1"/>
            <a:r>
              <a:rPr lang="en-US" dirty="0" smtClean="0"/>
              <a:t>What about negative EVAAS data? (as discussed above)</a:t>
            </a:r>
          </a:p>
          <a:p>
            <a:pPr lvl="1"/>
            <a:r>
              <a:rPr lang="en-US" dirty="0" smtClean="0"/>
              <a:t>What about otherwise?</a:t>
            </a:r>
            <a:endParaRPr lang="en-US" dirty="0"/>
          </a:p>
        </p:txBody>
      </p:sp>
      <p:cxnSp>
        <p:nvCxnSpPr>
          <p:cNvPr id="4" name="Straight Connector 3"/>
          <p:cNvCxnSpPr/>
          <p:nvPr/>
        </p:nvCxnSpPr>
        <p:spPr>
          <a:xfrm>
            <a:off x="914400" y="2286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81075" y="609600"/>
            <a:ext cx="8162925" cy="1524000"/>
          </a:xfrm>
        </p:spPr>
        <p:txBody>
          <a:bodyPr>
            <a:noAutofit/>
          </a:bodyPr>
          <a:lstStyle/>
          <a:p>
            <a:pPr>
              <a:defRPr/>
            </a:pPr>
            <a:r>
              <a:rPr lang="en-US" sz="3600" dirty="0" smtClean="0"/>
              <a:t>Addressing Employee Conduct and </a:t>
            </a:r>
            <a:br>
              <a:rPr lang="en-US" sz="3600" dirty="0" smtClean="0"/>
            </a:br>
            <a:r>
              <a:rPr lang="en-US" sz="3600" dirty="0" smtClean="0"/>
              <a:t>Performance Concerns:  </a:t>
            </a:r>
            <a:br>
              <a:rPr lang="en-US" sz="3600" dirty="0" smtClean="0"/>
            </a:br>
            <a:r>
              <a:rPr lang="en-US" sz="3600" dirty="0" smtClean="0"/>
              <a:t>Misconduct Cases</a:t>
            </a:r>
          </a:p>
        </p:txBody>
      </p:sp>
      <p:sp>
        <p:nvSpPr>
          <p:cNvPr id="16387" name="Rectangle 3"/>
          <p:cNvSpPr>
            <a:spLocks noGrp="1" noChangeArrowheads="1"/>
          </p:cNvSpPr>
          <p:nvPr>
            <p:ph idx="1"/>
          </p:nvPr>
        </p:nvSpPr>
        <p:spPr>
          <a:xfrm>
            <a:off x="838200" y="2743200"/>
            <a:ext cx="7467600" cy="3505200"/>
          </a:xfrm>
        </p:spPr>
        <p:txBody>
          <a:bodyPr>
            <a:normAutofit/>
          </a:bodyPr>
          <a:lstStyle/>
          <a:p>
            <a:pPr eaLnBrk="1" hangingPunct="1">
              <a:buFont typeface="Wingdings" pitchFamily="2" charset="2"/>
              <a:buNone/>
            </a:pPr>
            <a:endParaRPr lang="en-US" sz="4000" dirty="0" smtClean="0"/>
          </a:p>
        </p:txBody>
      </p:sp>
      <p:cxnSp>
        <p:nvCxnSpPr>
          <p:cNvPr id="5" name="Straight Connector 4"/>
          <p:cNvCxnSpPr/>
          <p:nvPr/>
        </p:nvCxnSpPr>
        <p:spPr>
          <a:xfrm>
            <a:off x="914400" y="24384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79487" y="685800"/>
            <a:ext cx="8164513" cy="571500"/>
          </a:xfrm>
        </p:spPr>
        <p:txBody>
          <a:bodyPr>
            <a:noAutofit/>
          </a:bodyPr>
          <a:lstStyle/>
          <a:p>
            <a:pPr eaLnBrk="1" hangingPunct="1">
              <a:defRPr/>
            </a:pPr>
            <a:r>
              <a:rPr lang="en-US" dirty="0" smtClean="0"/>
              <a:t>Misconduct</a:t>
            </a:r>
          </a:p>
        </p:txBody>
      </p:sp>
      <p:sp>
        <p:nvSpPr>
          <p:cNvPr id="12291" name="Rectangle 3"/>
          <p:cNvSpPr>
            <a:spLocks noGrp="1" noChangeArrowheads="1"/>
          </p:cNvSpPr>
          <p:nvPr>
            <p:ph idx="1"/>
          </p:nvPr>
        </p:nvSpPr>
        <p:spPr>
          <a:xfrm>
            <a:off x="990600" y="1981200"/>
            <a:ext cx="7848600" cy="4419600"/>
          </a:xfrm>
        </p:spPr>
        <p:txBody>
          <a:bodyPr>
            <a:normAutofit fontScale="92500" lnSpcReduction="10000"/>
          </a:bodyPr>
          <a:lstStyle/>
          <a:p>
            <a:pPr eaLnBrk="1" hangingPunct="1">
              <a:lnSpc>
                <a:spcPct val="90000"/>
              </a:lnSpc>
              <a:defRPr/>
            </a:pPr>
            <a:r>
              <a:rPr lang="en-US" sz="2800" dirty="0" smtClean="0">
                <a:ea typeface="Tahoma" panose="020B0604030504040204" pitchFamily="34" charset="0"/>
                <a:cs typeface="Tahoma" panose="020B0604030504040204" pitchFamily="34" charset="0"/>
              </a:rPr>
              <a:t>Comes in many types and varieties</a:t>
            </a:r>
          </a:p>
          <a:p>
            <a:pPr lvl="1" eaLnBrk="1" hangingPunct="1">
              <a:lnSpc>
                <a:spcPct val="90000"/>
              </a:lnSpc>
              <a:defRPr/>
            </a:pPr>
            <a:r>
              <a:rPr lang="en-US" sz="2400" dirty="0" smtClean="0">
                <a:ea typeface="Tahoma" panose="020B0604030504040204" pitchFamily="34" charset="0"/>
                <a:cs typeface="Tahoma" panose="020B0604030504040204" pitchFamily="34" charset="0"/>
              </a:rPr>
              <a:t>Sexual misconduct</a:t>
            </a:r>
          </a:p>
          <a:p>
            <a:pPr lvl="1" eaLnBrk="1" hangingPunct="1">
              <a:lnSpc>
                <a:spcPct val="90000"/>
              </a:lnSpc>
              <a:defRPr/>
            </a:pPr>
            <a:r>
              <a:rPr lang="en-US" sz="2400" dirty="0" smtClean="0">
                <a:ea typeface="Tahoma" panose="020B0604030504040204" pitchFamily="34" charset="0"/>
                <a:cs typeface="Tahoma" panose="020B0604030504040204" pitchFamily="34" charset="0"/>
              </a:rPr>
              <a:t>Drugs and alcohol</a:t>
            </a:r>
          </a:p>
          <a:p>
            <a:pPr lvl="1" eaLnBrk="1" hangingPunct="1">
              <a:lnSpc>
                <a:spcPct val="90000"/>
              </a:lnSpc>
              <a:defRPr/>
            </a:pPr>
            <a:r>
              <a:rPr lang="en-US" sz="2400" dirty="0" smtClean="0">
                <a:ea typeface="Tahoma" panose="020B0604030504040204" pitchFamily="34" charset="0"/>
                <a:cs typeface="Tahoma" panose="020B0604030504040204" pitchFamily="34" charset="0"/>
              </a:rPr>
              <a:t>Violence/excessive force</a:t>
            </a:r>
          </a:p>
          <a:p>
            <a:pPr lvl="1" eaLnBrk="1" hangingPunct="1">
              <a:lnSpc>
                <a:spcPct val="90000"/>
              </a:lnSpc>
              <a:defRPr/>
            </a:pPr>
            <a:r>
              <a:rPr lang="en-US" sz="2400" dirty="0" smtClean="0">
                <a:ea typeface="Tahoma" panose="020B0604030504040204" pitchFamily="34" charset="0"/>
                <a:cs typeface="Tahoma" panose="020B0604030504040204" pitchFamily="34" charset="0"/>
              </a:rPr>
              <a:t>Criminal charges and records and other off-campus misconduct</a:t>
            </a:r>
          </a:p>
          <a:p>
            <a:pPr lvl="1" eaLnBrk="1" hangingPunct="1">
              <a:lnSpc>
                <a:spcPct val="90000"/>
              </a:lnSpc>
              <a:defRPr/>
            </a:pPr>
            <a:r>
              <a:rPr lang="en-US" sz="2400" dirty="0" smtClean="0">
                <a:ea typeface="Tahoma" panose="020B0604030504040204" pitchFamily="34" charset="0"/>
                <a:cs typeface="Tahoma" panose="020B0604030504040204" pitchFamily="34" charset="0"/>
              </a:rPr>
              <a:t>Internet and computer misconduct</a:t>
            </a:r>
          </a:p>
          <a:p>
            <a:pPr lvl="1" eaLnBrk="1" hangingPunct="1">
              <a:lnSpc>
                <a:spcPct val="90000"/>
              </a:lnSpc>
              <a:defRPr/>
            </a:pPr>
            <a:r>
              <a:rPr lang="en-US" sz="2400" dirty="0" smtClean="0">
                <a:ea typeface="Tahoma" panose="020B0604030504040204" pitchFamily="34" charset="0"/>
                <a:cs typeface="Tahoma" panose="020B0604030504040204" pitchFamily="34" charset="0"/>
              </a:rPr>
              <a:t>Threats</a:t>
            </a:r>
          </a:p>
          <a:p>
            <a:pPr lvl="1" eaLnBrk="1" hangingPunct="1">
              <a:lnSpc>
                <a:spcPct val="90000"/>
              </a:lnSpc>
              <a:defRPr/>
            </a:pPr>
            <a:r>
              <a:rPr lang="en-US" sz="2400" dirty="0" smtClean="0">
                <a:ea typeface="Tahoma" panose="020B0604030504040204" pitchFamily="34" charset="0"/>
                <a:cs typeface="Tahoma" panose="020B0604030504040204" pitchFamily="34" charset="0"/>
              </a:rPr>
              <a:t>Negligent acts</a:t>
            </a:r>
          </a:p>
          <a:p>
            <a:pPr lvl="1" eaLnBrk="1" hangingPunct="1">
              <a:lnSpc>
                <a:spcPct val="90000"/>
              </a:lnSpc>
              <a:defRPr/>
            </a:pPr>
            <a:r>
              <a:rPr lang="en-US" sz="2400" dirty="0" smtClean="0">
                <a:ea typeface="Tahoma" panose="020B0604030504040204" pitchFamily="34" charset="0"/>
                <a:cs typeface="Tahoma" panose="020B0604030504040204" pitchFamily="34" charset="0"/>
              </a:rPr>
              <a:t>Willful failure to follow a clear, reasonable directive</a:t>
            </a:r>
          </a:p>
          <a:p>
            <a:pPr lvl="1" eaLnBrk="1" hangingPunct="1">
              <a:lnSpc>
                <a:spcPct val="90000"/>
              </a:lnSpc>
              <a:defRPr/>
            </a:pPr>
            <a:r>
              <a:rPr lang="en-US" sz="2400" dirty="0" smtClean="0">
                <a:ea typeface="Tahoma" panose="020B0604030504040204" pitchFamily="34" charset="0"/>
                <a:cs typeface="Tahoma" panose="020B0604030504040204" pitchFamily="34" charset="0"/>
              </a:rPr>
              <a:t>Lying, cheating and stealing (including falsification of records, such as Special Education records) </a:t>
            </a:r>
          </a:p>
          <a:p>
            <a:pPr lvl="1" eaLnBrk="1" hangingPunct="1">
              <a:lnSpc>
                <a:spcPct val="90000"/>
              </a:lnSpc>
              <a:defRPr/>
            </a:pPr>
            <a:r>
              <a:rPr lang="en-US" sz="2400" dirty="0" smtClean="0">
                <a:ea typeface="Tahoma" panose="020B0604030504040204" pitchFamily="34" charset="0"/>
                <a:cs typeface="Tahoma" panose="020B0604030504040204" pitchFamily="34" charset="0"/>
              </a:rPr>
              <a:t>Usually a violation of policy or law</a:t>
            </a:r>
          </a:p>
          <a:p>
            <a:pPr lvl="1" eaLnBrk="1" hangingPunct="1">
              <a:lnSpc>
                <a:spcPct val="90000"/>
              </a:lnSpc>
              <a:defRPr/>
            </a:pP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lvl="1" eaLnBrk="1" hangingPunct="1">
              <a:lnSpc>
                <a:spcPct val="90000"/>
              </a:lnSpc>
              <a:defRPr/>
            </a:pP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cxnSp>
        <p:nvCxnSpPr>
          <p:cNvPr id="4" name="Straight Connector 3"/>
          <p:cNvCxnSpPr/>
          <p:nvPr/>
        </p:nvCxnSpPr>
        <p:spPr>
          <a:xfrm>
            <a:off x="990600" y="17526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normAutofit fontScale="90000"/>
          </a:bodyPr>
          <a:lstStyle/>
          <a:p>
            <a:pPr eaLnBrk="1" hangingPunct="1">
              <a:defRPr/>
            </a:pPr>
            <a:r>
              <a:rPr lang="en-US" dirty="0" smtClean="0"/>
              <a:t>Misconduct Investigations:</a:t>
            </a:r>
            <a:br>
              <a:rPr lang="en-US" dirty="0" smtClean="0"/>
            </a:br>
            <a:r>
              <a:rPr lang="en-US" dirty="0" smtClean="0"/>
              <a:t>Common Blunders</a:t>
            </a:r>
          </a:p>
        </p:txBody>
      </p:sp>
      <p:pic>
        <p:nvPicPr>
          <p:cNvPr id="1026" name="Picture 2"/>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tretch>
            <a:fillRect/>
          </a:stretch>
        </p:blipFill>
        <p:spPr bwMode="auto">
          <a:xfrm>
            <a:off x="465138" y="2686844"/>
            <a:ext cx="4038600" cy="269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a:xfrm>
            <a:off x="5181600" y="2895600"/>
            <a:ext cx="3657600" cy="1752600"/>
          </a:xfrm>
        </p:spPr>
        <p:txBody>
          <a:bodyPr>
            <a:normAutofit/>
          </a:bodyPr>
          <a:lstStyle/>
          <a:p>
            <a:r>
              <a:rPr lang="en-US" dirty="0"/>
              <a:t>Failing to distinguish misconduct from performance cases</a:t>
            </a:r>
          </a:p>
          <a:p>
            <a:endParaRPr lang="en-US" dirty="0"/>
          </a:p>
          <a:p>
            <a:pPr marL="82296" indent="0">
              <a:buNone/>
            </a:pPr>
            <a:endParaRPr lang="en-US" dirty="0"/>
          </a:p>
        </p:txBody>
      </p:sp>
      <p:cxnSp>
        <p:nvCxnSpPr>
          <p:cNvPr id="4" name="Straight Connector 3"/>
          <p:cNvCxnSpPr/>
          <p:nvPr/>
        </p:nvCxnSpPr>
        <p:spPr>
          <a:xfrm>
            <a:off x="533400" y="1905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normAutofit fontScale="90000"/>
          </a:bodyPr>
          <a:lstStyle/>
          <a:p>
            <a:pPr eaLnBrk="1" hangingPunct="1">
              <a:defRPr/>
            </a:pPr>
            <a:r>
              <a:rPr lang="en-US" dirty="0" smtClean="0"/>
              <a:t>Misconduct Investigations:</a:t>
            </a:r>
            <a:br>
              <a:rPr lang="en-US" dirty="0" smtClean="0"/>
            </a:br>
            <a:r>
              <a:rPr lang="en-US" dirty="0" smtClean="0"/>
              <a:t>Common Blunders</a:t>
            </a:r>
          </a:p>
        </p:txBody>
      </p:sp>
      <p:sp>
        <p:nvSpPr>
          <p:cNvPr id="17411" name="Rectangle 1027"/>
          <p:cNvSpPr>
            <a:spLocks noGrp="1" noChangeArrowheads="1"/>
          </p:cNvSpPr>
          <p:nvPr>
            <p:ph idx="1"/>
          </p:nvPr>
        </p:nvSpPr>
        <p:spPr>
          <a:xfrm>
            <a:off x="1033462" y="1981200"/>
            <a:ext cx="8110538" cy="4876800"/>
          </a:xfrm>
        </p:spPr>
        <p:txBody>
          <a:bodyPr>
            <a:normAutofit/>
          </a:bodyPr>
          <a:lstStyle/>
          <a:p>
            <a:pPr eaLnBrk="1" hangingPunct="1"/>
            <a:r>
              <a:rPr lang="en-US" dirty="0" smtClean="0"/>
              <a:t>Failing to report</a:t>
            </a:r>
          </a:p>
          <a:p>
            <a:pPr lvl="1"/>
            <a:r>
              <a:rPr lang="en-US" dirty="0" smtClean="0"/>
              <a:t>Reporting Requirements</a:t>
            </a:r>
          </a:p>
          <a:p>
            <a:pPr lvl="2"/>
            <a:r>
              <a:rPr lang="en-US" dirty="0" smtClean="0"/>
              <a:t>Law Enforcement (G.S. §115C-288)</a:t>
            </a:r>
          </a:p>
          <a:p>
            <a:pPr lvl="2"/>
            <a:r>
              <a:rPr lang="en-US" dirty="0" smtClean="0"/>
              <a:t>State Superintendent (Title 16 § .0312)</a:t>
            </a:r>
          </a:p>
          <a:p>
            <a:pPr lvl="2"/>
            <a:r>
              <a:rPr lang="en-US" dirty="0" smtClean="0"/>
              <a:t>Parents (Seclusion and Restraint Law G.S. § 115C-391.1)</a:t>
            </a:r>
          </a:p>
          <a:p>
            <a:pPr lvl="2"/>
            <a:r>
              <a:rPr lang="en-US" dirty="0" smtClean="0">
                <a:hlinkClick r:id="rId3" action="ppaction://hlinkfile"/>
              </a:rPr>
              <a:t>Board Policy 7360 </a:t>
            </a:r>
            <a:r>
              <a:rPr lang="en-US" dirty="0" smtClean="0"/>
              <a:t>on Reporting Information to Principal and External Agencies</a:t>
            </a:r>
            <a:endParaRPr lang="en-US" b="1" u="sng" dirty="0" smtClean="0"/>
          </a:p>
          <a:p>
            <a:pPr lvl="2">
              <a:buNone/>
            </a:pPr>
            <a:endParaRPr lang="en-US" sz="2000" dirty="0" smtClean="0"/>
          </a:p>
          <a:p>
            <a:pPr lvl="2">
              <a:buNone/>
            </a:pPr>
            <a:r>
              <a:rPr lang="en-US" sz="2000" dirty="0" smtClean="0"/>
              <a:t>(Remember: When in doubt, report it out.)</a:t>
            </a:r>
          </a:p>
          <a:p>
            <a:pPr lvl="1">
              <a:buNone/>
            </a:pPr>
            <a:endParaRPr lang="en-US" dirty="0" smtClean="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normAutofit fontScale="90000"/>
          </a:bodyPr>
          <a:lstStyle/>
          <a:p>
            <a:pPr eaLnBrk="1" hangingPunct="1">
              <a:defRPr/>
            </a:pPr>
            <a:r>
              <a:rPr lang="en-US" dirty="0" smtClean="0"/>
              <a:t>Misconduct Investigations:</a:t>
            </a:r>
            <a:br>
              <a:rPr lang="en-US" dirty="0" smtClean="0"/>
            </a:br>
            <a:r>
              <a:rPr lang="en-US" dirty="0" smtClean="0"/>
              <a:t>Common Blunders</a:t>
            </a:r>
          </a:p>
        </p:txBody>
      </p:sp>
      <p:sp>
        <p:nvSpPr>
          <p:cNvPr id="17411" name="Rectangle 1027"/>
          <p:cNvSpPr>
            <a:spLocks noGrp="1" noChangeArrowheads="1"/>
          </p:cNvSpPr>
          <p:nvPr>
            <p:ph idx="1"/>
          </p:nvPr>
        </p:nvSpPr>
        <p:spPr>
          <a:xfrm>
            <a:off x="1033462" y="1981200"/>
            <a:ext cx="8110538" cy="4876800"/>
          </a:xfrm>
        </p:spPr>
        <p:txBody>
          <a:bodyPr>
            <a:normAutofit/>
          </a:bodyPr>
          <a:lstStyle/>
          <a:p>
            <a:pPr eaLnBrk="1" hangingPunct="1"/>
            <a:r>
              <a:rPr lang="en-US" sz="2800" dirty="0" smtClean="0">
                <a:ea typeface="Tahoma" panose="020B0604030504040204" pitchFamily="34" charset="0"/>
                <a:cs typeface="Tahoma" panose="020B0604030504040204" pitchFamily="34" charset="0"/>
              </a:rPr>
              <a:t>Failing to conduct an adequate investigation</a:t>
            </a:r>
          </a:p>
          <a:p>
            <a:pPr lvl="1"/>
            <a:r>
              <a:rPr lang="en-US" sz="2400" dirty="0" smtClean="0">
                <a:ea typeface="Tahoma" panose="020B0604030504040204" pitchFamily="34" charset="0"/>
                <a:cs typeface="Tahoma" panose="020B0604030504040204" pitchFamily="34" charset="0"/>
              </a:rPr>
              <a:t>Timing of Investigation – immediate</a:t>
            </a:r>
          </a:p>
          <a:p>
            <a:pPr lvl="1"/>
            <a:r>
              <a:rPr lang="en-US" sz="2400" dirty="0" smtClean="0">
                <a:ea typeface="Tahoma" panose="020B0604030504040204" pitchFamily="34" charset="0"/>
                <a:cs typeface="Tahoma" panose="020B0604030504040204" pitchFamily="34" charset="0"/>
              </a:rPr>
              <a:t>Obtaining and preserving physical evidence (photographs, video, yardsticks, love letters, electronic records)</a:t>
            </a:r>
          </a:p>
          <a:p>
            <a:pPr lvl="1"/>
            <a:r>
              <a:rPr lang="en-US" sz="2400" dirty="0" smtClean="0">
                <a:ea typeface="Tahoma" panose="020B0604030504040204" pitchFamily="34" charset="0"/>
                <a:cs typeface="Tahoma" panose="020B0604030504040204" pitchFamily="34" charset="0"/>
              </a:rPr>
              <a:t>Special rules in addressing explicit photos of minors</a:t>
            </a:r>
          </a:p>
          <a:p>
            <a:pPr>
              <a:lnSpc>
                <a:spcPct val="90000"/>
              </a:lnSpc>
            </a:pPr>
            <a:r>
              <a:rPr lang="en-US" sz="2800" dirty="0" smtClean="0">
                <a:ea typeface="Tahoma" panose="020B0604030504040204" pitchFamily="34" charset="0"/>
                <a:cs typeface="Tahoma" panose="020B0604030504040204" pitchFamily="34" charset="0"/>
              </a:rPr>
              <a:t>Witness interviews</a:t>
            </a:r>
          </a:p>
          <a:p>
            <a:pPr lvl="1">
              <a:lnSpc>
                <a:spcPct val="90000"/>
              </a:lnSpc>
            </a:pPr>
            <a:r>
              <a:rPr lang="en-US" sz="2400" dirty="0" smtClean="0">
                <a:ea typeface="Tahoma" panose="020B0604030504040204" pitchFamily="34" charset="0"/>
                <a:cs typeface="Tahoma" panose="020B0604030504040204" pitchFamily="34" charset="0"/>
              </a:rPr>
              <a:t>Stress the need for the truth</a:t>
            </a:r>
          </a:p>
          <a:p>
            <a:pPr lvl="1">
              <a:lnSpc>
                <a:spcPct val="90000"/>
              </a:lnSpc>
            </a:pPr>
            <a:r>
              <a:rPr lang="en-US" sz="2400" dirty="0" smtClean="0">
                <a:ea typeface="Tahoma" panose="020B0604030504040204" pitchFamily="34" charset="0"/>
                <a:cs typeface="Tahoma" panose="020B0604030504040204" pitchFamily="34" charset="0"/>
              </a:rPr>
              <a:t>Pre-set questions with appropriate follow-up</a:t>
            </a:r>
          </a:p>
          <a:p>
            <a:pPr lvl="1">
              <a:lnSpc>
                <a:spcPct val="90000"/>
              </a:lnSpc>
            </a:pPr>
            <a:r>
              <a:rPr lang="en-US" sz="2400" dirty="0" smtClean="0">
                <a:ea typeface="Tahoma" panose="020B0604030504040204" pitchFamily="34" charset="0"/>
                <a:cs typeface="Tahoma" panose="020B0604030504040204" pitchFamily="34" charset="0"/>
              </a:rPr>
              <a:t>Re-interviews</a:t>
            </a:r>
          </a:p>
          <a:p>
            <a:pPr lvl="1">
              <a:lnSpc>
                <a:spcPct val="90000"/>
              </a:lnSpc>
            </a:pPr>
            <a:r>
              <a:rPr lang="en-US" sz="2400" dirty="0" smtClean="0">
                <a:ea typeface="Tahoma" panose="020B0604030504040204" pitchFamily="34" charset="0"/>
                <a:cs typeface="Tahoma" panose="020B0604030504040204" pitchFamily="34" charset="0"/>
              </a:rPr>
              <a:t>“The power of cooperation”</a:t>
            </a:r>
          </a:p>
          <a:p>
            <a:pPr lvl="1">
              <a:buNone/>
            </a:pPr>
            <a:endParaRPr lang="en-US" dirty="0" smtClean="0"/>
          </a:p>
          <a:p>
            <a:pPr lvl="1">
              <a:buNone/>
            </a:pPr>
            <a:endParaRPr lang="en-US" dirty="0" smtClean="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Contract Teachers under EPSA</a:t>
            </a:r>
            <a:endParaRPr lang="en-US" dirty="0"/>
          </a:p>
        </p:txBody>
      </p:sp>
      <p:sp>
        <p:nvSpPr>
          <p:cNvPr id="3" name="Content Placeholder 2"/>
          <p:cNvSpPr>
            <a:spLocks noGrp="1"/>
          </p:cNvSpPr>
          <p:nvPr>
            <p:ph idx="1"/>
          </p:nvPr>
        </p:nvSpPr>
        <p:spPr/>
        <p:txBody>
          <a:bodyPr>
            <a:normAutofit/>
          </a:bodyPr>
          <a:lstStyle/>
          <a:p>
            <a:r>
              <a:rPr lang="en-US" dirty="0" smtClean="0"/>
              <a:t>Contract Teachers</a:t>
            </a:r>
          </a:p>
          <a:p>
            <a:pPr lvl="1"/>
            <a:r>
              <a:rPr lang="en-US" dirty="0" smtClean="0"/>
              <a:t>Outside of these requirements, however, the law does not offer guidance on how districts are to decide whether a teacher should be offered a 1, 2, or 4 year contract.  Additional guidance may be provided in advance of 2018. </a:t>
            </a:r>
          </a:p>
          <a:p>
            <a:pPr lvl="1"/>
            <a:r>
              <a:rPr lang="en-US" dirty="0" smtClean="0"/>
              <a:t>So where does that leave us absent additional guidance?</a:t>
            </a:r>
          </a:p>
          <a:p>
            <a:pPr lvl="2"/>
            <a:r>
              <a:rPr lang="en-US" dirty="0" smtClean="0"/>
              <a:t>Let’s look at and think through some options</a:t>
            </a:r>
          </a:p>
          <a:p>
            <a:pPr lvl="1"/>
            <a:endParaRPr lang="en-US" dirty="0"/>
          </a:p>
        </p:txBody>
      </p:sp>
      <p:cxnSp>
        <p:nvCxnSpPr>
          <p:cNvPr id="4" name="Straight Connector 3"/>
          <p:cNvCxnSpPr/>
          <p:nvPr/>
        </p:nvCxnSpPr>
        <p:spPr>
          <a:xfrm>
            <a:off x="1066800" y="1447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43000" y="609600"/>
            <a:ext cx="8162925" cy="762000"/>
          </a:xfrm>
        </p:spPr>
        <p:txBody>
          <a:bodyPr>
            <a:normAutofit fontScale="90000"/>
          </a:bodyPr>
          <a:lstStyle/>
          <a:p>
            <a:r>
              <a:rPr lang="en-US" dirty="0" smtClean="0"/>
              <a:t>Misconduct Investigations: </a:t>
            </a:r>
            <a:br>
              <a:rPr lang="en-US" dirty="0" smtClean="0"/>
            </a:br>
            <a:r>
              <a:rPr lang="en-US" dirty="0" smtClean="0"/>
              <a:t>Questioning Witnesses</a:t>
            </a:r>
            <a:endParaRPr lang="en-US" dirty="0"/>
          </a:p>
        </p:txBody>
      </p:sp>
      <p:sp>
        <p:nvSpPr>
          <p:cNvPr id="52227" name="Rectangle 3"/>
          <p:cNvSpPr>
            <a:spLocks noGrp="1" noChangeArrowheads="1"/>
          </p:cNvSpPr>
          <p:nvPr>
            <p:ph idx="1"/>
          </p:nvPr>
        </p:nvSpPr>
        <p:spPr>
          <a:xfrm>
            <a:off x="1143000" y="2046288"/>
            <a:ext cx="7880350" cy="4049712"/>
          </a:xfrm>
        </p:spPr>
        <p:txBody>
          <a:bodyPr>
            <a:normAutofit/>
          </a:bodyPr>
          <a:lstStyle/>
          <a:p>
            <a:pPr>
              <a:lnSpc>
                <a:spcPct val="90000"/>
              </a:lnSpc>
            </a:pPr>
            <a:r>
              <a:rPr lang="en-US" sz="2800" dirty="0" smtClean="0"/>
              <a:t>Do:</a:t>
            </a:r>
            <a:endParaRPr lang="en-US" sz="2800" dirty="0"/>
          </a:p>
          <a:p>
            <a:pPr lvl="1">
              <a:lnSpc>
                <a:spcPct val="90000"/>
              </a:lnSpc>
            </a:pPr>
            <a:r>
              <a:rPr lang="en-US" sz="2400" dirty="0" smtClean="0"/>
              <a:t>Begin with open-ended questions and narrow</a:t>
            </a:r>
            <a:endParaRPr lang="en-US" sz="2400" dirty="0"/>
          </a:p>
          <a:p>
            <a:pPr lvl="1">
              <a:lnSpc>
                <a:spcPct val="90000"/>
              </a:lnSpc>
            </a:pPr>
            <a:r>
              <a:rPr lang="en-US" sz="2400" dirty="0" smtClean="0"/>
              <a:t>Get lots of detail (where, when, who)</a:t>
            </a:r>
            <a:endParaRPr lang="en-US" sz="2400" dirty="0"/>
          </a:p>
          <a:p>
            <a:pPr lvl="1">
              <a:lnSpc>
                <a:spcPct val="90000"/>
              </a:lnSpc>
            </a:pPr>
            <a:r>
              <a:rPr lang="en-US" sz="2400" dirty="0" smtClean="0"/>
              <a:t>Get names of other knowledgeable people (Who else did you tell?  When?) and follow up with them</a:t>
            </a:r>
          </a:p>
          <a:p>
            <a:pPr lvl="1">
              <a:lnSpc>
                <a:spcPct val="90000"/>
              </a:lnSpc>
            </a:pPr>
            <a:r>
              <a:rPr lang="en-US" sz="2400" dirty="0" smtClean="0"/>
              <a:t>Be </a:t>
            </a:r>
            <a:r>
              <a:rPr lang="en-US" sz="2400" u="sng" dirty="0" smtClean="0"/>
              <a:t>thorough </a:t>
            </a:r>
            <a:r>
              <a:rPr lang="en-US" sz="2400" dirty="0" smtClean="0"/>
              <a:t> (Any prior instances?  Is there anything else?)</a:t>
            </a:r>
          </a:p>
          <a:p>
            <a:pPr lvl="1">
              <a:lnSpc>
                <a:spcPct val="90000"/>
              </a:lnSpc>
            </a:pPr>
            <a:r>
              <a:rPr lang="en-US" sz="2400" dirty="0" smtClean="0"/>
              <a:t>Interview “both sides”</a:t>
            </a:r>
          </a:p>
          <a:p>
            <a:pPr lvl="1">
              <a:lnSpc>
                <a:spcPct val="90000"/>
              </a:lnSpc>
            </a:pPr>
            <a:r>
              <a:rPr lang="en-US" sz="2400" dirty="0" smtClean="0"/>
              <a:t>Interview the accused</a:t>
            </a:r>
            <a:endParaRPr lang="en-US" sz="2400" dirty="0"/>
          </a:p>
          <a:p>
            <a:pPr>
              <a:lnSpc>
                <a:spcPct val="90000"/>
              </a:lnSpc>
              <a:buFont typeface="Wingdings" pitchFamily="2" charset="2"/>
              <a:buNone/>
            </a:pPr>
            <a:endParaRPr lang="en-US" sz="2400" dirty="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43000" y="609600"/>
            <a:ext cx="8162925" cy="762000"/>
          </a:xfrm>
        </p:spPr>
        <p:txBody>
          <a:bodyPr>
            <a:noAutofit/>
          </a:bodyPr>
          <a:lstStyle/>
          <a:p>
            <a:r>
              <a:rPr lang="en-US" sz="3600" dirty="0" smtClean="0"/>
              <a:t>Misconduct Investigations:</a:t>
            </a:r>
            <a:br>
              <a:rPr lang="en-US" sz="3600" dirty="0" smtClean="0"/>
            </a:br>
            <a:r>
              <a:rPr lang="en-US" sz="3600" dirty="0" smtClean="0"/>
              <a:t>Questioning Witnesses</a:t>
            </a:r>
            <a:endParaRPr lang="en-US" sz="3600" dirty="0"/>
          </a:p>
        </p:txBody>
      </p:sp>
      <p:sp>
        <p:nvSpPr>
          <p:cNvPr id="52227" name="Rectangle 3"/>
          <p:cNvSpPr>
            <a:spLocks noGrp="1" noChangeArrowheads="1"/>
          </p:cNvSpPr>
          <p:nvPr>
            <p:ph idx="1"/>
          </p:nvPr>
        </p:nvSpPr>
        <p:spPr>
          <a:xfrm>
            <a:off x="1066800" y="2274888"/>
            <a:ext cx="4114800" cy="3516312"/>
          </a:xfrm>
        </p:spPr>
        <p:txBody>
          <a:bodyPr>
            <a:normAutofit/>
          </a:bodyPr>
          <a:lstStyle/>
          <a:p>
            <a:pPr>
              <a:lnSpc>
                <a:spcPct val="90000"/>
              </a:lnSpc>
            </a:pPr>
            <a:r>
              <a:rPr lang="en-US" sz="3000" dirty="0" smtClean="0"/>
              <a:t>Don’t:</a:t>
            </a:r>
            <a:endParaRPr lang="en-US" sz="3000" dirty="0"/>
          </a:p>
          <a:p>
            <a:pPr lvl="1">
              <a:lnSpc>
                <a:spcPct val="90000"/>
              </a:lnSpc>
            </a:pPr>
            <a:r>
              <a:rPr lang="en-US" sz="2400" dirty="0" smtClean="0"/>
              <a:t>Ask leading questions</a:t>
            </a:r>
            <a:endParaRPr lang="en-US" sz="2400" dirty="0"/>
          </a:p>
          <a:p>
            <a:pPr lvl="1">
              <a:lnSpc>
                <a:spcPct val="90000"/>
              </a:lnSpc>
            </a:pPr>
            <a:r>
              <a:rPr lang="en-US" sz="2400" dirty="0" smtClean="0"/>
              <a:t>Question students or other witnesses together</a:t>
            </a:r>
            <a:endParaRPr lang="en-US" sz="2400" dirty="0"/>
          </a:p>
          <a:p>
            <a:pPr lvl="1">
              <a:lnSpc>
                <a:spcPct val="90000"/>
              </a:lnSpc>
            </a:pPr>
            <a:r>
              <a:rPr lang="en-US" sz="2400" dirty="0" smtClean="0"/>
              <a:t>Give up too soon</a:t>
            </a:r>
          </a:p>
        </p:txBody>
      </p:sp>
      <p:cxnSp>
        <p:nvCxnSpPr>
          <p:cNvPr id="4" name="Straight Connector 3"/>
          <p:cNvCxnSpPr/>
          <p:nvPr/>
        </p:nvCxnSpPr>
        <p:spPr>
          <a:xfrm>
            <a:off x="1066800" y="19812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2362200"/>
            <a:ext cx="3133725" cy="25724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1259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43000" y="609600"/>
            <a:ext cx="8162925" cy="762000"/>
          </a:xfrm>
        </p:spPr>
        <p:txBody>
          <a:bodyPr>
            <a:noAutofit/>
          </a:bodyPr>
          <a:lstStyle/>
          <a:p>
            <a:r>
              <a:rPr lang="en-US" sz="3600" dirty="0" smtClean="0"/>
              <a:t>Misconduct Investigations:</a:t>
            </a:r>
            <a:br>
              <a:rPr lang="en-US" sz="3600" dirty="0" smtClean="0"/>
            </a:br>
            <a:r>
              <a:rPr lang="en-US" sz="3600" dirty="0" smtClean="0"/>
              <a:t>Questioning Witnesses</a:t>
            </a:r>
            <a:endParaRPr lang="en-US" sz="3600" dirty="0"/>
          </a:p>
        </p:txBody>
      </p:sp>
      <p:sp>
        <p:nvSpPr>
          <p:cNvPr id="52227" name="Rectangle 3"/>
          <p:cNvSpPr>
            <a:spLocks noGrp="1" noChangeArrowheads="1"/>
          </p:cNvSpPr>
          <p:nvPr>
            <p:ph idx="1"/>
          </p:nvPr>
        </p:nvSpPr>
        <p:spPr>
          <a:xfrm>
            <a:off x="1143000" y="2046288"/>
            <a:ext cx="7696200" cy="4583112"/>
          </a:xfrm>
        </p:spPr>
        <p:txBody>
          <a:bodyPr>
            <a:normAutofit/>
          </a:bodyPr>
          <a:lstStyle/>
          <a:p>
            <a:pPr>
              <a:lnSpc>
                <a:spcPct val="90000"/>
              </a:lnSpc>
            </a:pPr>
            <a:r>
              <a:rPr lang="en-US" sz="2800" dirty="0" smtClean="0"/>
              <a:t>Other Issues</a:t>
            </a:r>
          </a:p>
          <a:p>
            <a:pPr lvl="1">
              <a:lnSpc>
                <a:spcPct val="90000"/>
              </a:lnSpc>
            </a:pPr>
            <a:r>
              <a:rPr lang="en-US" sz="2400" dirty="0" smtClean="0"/>
              <a:t>Presence of other adults during interviews</a:t>
            </a:r>
          </a:p>
          <a:p>
            <a:pPr lvl="1">
              <a:lnSpc>
                <a:spcPct val="90000"/>
              </a:lnSpc>
            </a:pPr>
            <a:r>
              <a:rPr lang="en-US" sz="2400" dirty="0" smtClean="0"/>
              <a:t>Contacting parents</a:t>
            </a:r>
          </a:p>
          <a:p>
            <a:pPr lvl="1">
              <a:lnSpc>
                <a:spcPct val="90000"/>
              </a:lnSpc>
            </a:pPr>
            <a:r>
              <a:rPr lang="en-US" sz="2400" dirty="0" smtClean="0"/>
              <a:t>Use of student statements</a:t>
            </a:r>
          </a:p>
          <a:p>
            <a:pPr lvl="1">
              <a:lnSpc>
                <a:spcPct val="90000"/>
              </a:lnSpc>
            </a:pPr>
            <a:r>
              <a:rPr lang="en-US" sz="2400" dirty="0" smtClean="0"/>
              <a:t>Closing an interview (emphasize confidentiality)</a:t>
            </a:r>
          </a:p>
          <a:p>
            <a:pPr lvl="1">
              <a:lnSpc>
                <a:spcPct val="90000"/>
              </a:lnSpc>
            </a:pPr>
            <a:r>
              <a:rPr lang="en-US" sz="2400" dirty="0" smtClean="0"/>
              <a:t>Determining who is telling the truth including consideration of a polygraph</a:t>
            </a:r>
          </a:p>
          <a:p>
            <a:pPr lvl="1">
              <a:lnSpc>
                <a:spcPct val="90000"/>
              </a:lnSpc>
            </a:pPr>
            <a:r>
              <a:rPr lang="en-US" sz="2400" dirty="0" smtClean="0"/>
              <a:t>Requests for HR investigation notes</a:t>
            </a:r>
          </a:p>
          <a:p>
            <a:pPr lvl="1">
              <a:lnSpc>
                <a:spcPct val="90000"/>
              </a:lnSpc>
              <a:buNone/>
            </a:pPr>
            <a:endParaRPr lang="en-US" sz="2400" dirty="0" smtClean="0"/>
          </a:p>
          <a:p>
            <a:pPr lvl="1">
              <a:lnSpc>
                <a:spcPct val="90000"/>
              </a:lnSpc>
              <a:buNone/>
            </a:pPr>
            <a:r>
              <a:rPr lang="en-US" sz="2400" dirty="0" smtClean="0"/>
              <a:t>Best practices for obtaining relevant information and</a:t>
            </a:r>
          </a:p>
          <a:p>
            <a:pPr lvl="1">
              <a:lnSpc>
                <a:spcPct val="90000"/>
              </a:lnSpc>
              <a:buNone/>
            </a:pPr>
            <a:r>
              <a:rPr lang="en-US" sz="2400" dirty="0" smtClean="0"/>
              <a:t>questioning witnesses. </a:t>
            </a:r>
            <a:endParaRPr lang="en-US" sz="2400" dirty="0"/>
          </a:p>
          <a:p>
            <a:pPr>
              <a:lnSpc>
                <a:spcPct val="90000"/>
              </a:lnSpc>
              <a:buFont typeface="Wingdings" pitchFamily="2" charset="2"/>
              <a:buNone/>
            </a:pPr>
            <a:endParaRPr lang="en-US" sz="2400" dirty="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noAutofit/>
          </a:bodyPr>
          <a:lstStyle/>
          <a:p>
            <a:pPr eaLnBrk="1" hangingPunct="1">
              <a:defRPr/>
            </a:pPr>
            <a:r>
              <a:rPr lang="en-US" sz="3600" dirty="0" smtClean="0"/>
              <a:t>Misconduct Investigations:</a:t>
            </a:r>
            <a:br>
              <a:rPr lang="en-US" sz="3600" dirty="0" smtClean="0"/>
            </a:br>
            <a:r>
              <a:rPr lang="en-US" sz="3600" dirty="0" smtClean="0"/>
              <a:t>Appropriate Steps?</a:t>
            </a:r>
          </a:p>
        </p:txBody>
      </p:sp>
      <p:sp>
        <p:nvSpPr>
          <p:cNvPr id="17411" name="Rectangle 1027"/>
          <p:cNvSpPr>
            <a:spLocks noGrp="1" noChangeArrowheads="1"/>
          </p:cNvSpPr>
          <p:nvPr>
            <p:ph idx="1"/>
          </p:nvPr>
        </p:nvSpPr>
        <p:spPr>
          <a:xfrm>
            <a:off x="1033462" y="2133600"/>
            <a:ext cx="3995738" cy="4572000"/>
          </a:xfrm>
        </p:spPr>
        <p:txBody>
          <a:bodyPr>
            <a:normAutofit/>
          </a:bodyPr>
          <a:lstStyle/>
          <a:p>
            <a:pPr eaLnBrk="1" hangingPunct="1"/>
            <a:r>
              <a:rPr lang="en-US" sz="2800" dirty="0" smtClean="0"/>
              <a:t>Take appropriate action with respect to misconduct</a:t>
            </a:r>
          </a:p>
          <a:p>
            <a:pPr lvl="1"/>
            <a:r>
              <a:rPr lang="en-US" sz="2400" dirty="0" smtClean="0"/>
              <a:t>Suspending with pay (G.S. § 115C-325)</a:t>
            </a:r>
          </a:p>
          <a:p>
            <a:pPr lvl="1">
              <a:defRPr/>
            </a:pPr>
            <a:r>
              <a:rPr lang="en-US" sz="2400" dirty="0" smtClean="0">
                <a:cs typeface="Tahoma" pitchFamily="34" charset="0"/>
              </a:rPr>
              <a:t>Dismissal </a:t>
            </a:r>
          </a:p>
          <a:p>
            <a:pPr lvl="2">
              <a:defRPr/>
            </a:pPr>
            <a:r>
              <a:rPr lang="en-US" sz="2000" dirty="0" smtClean="0">
                <a:cs typeface="Tahoma" pitchFamily="34" charset="0"/>
              </a:rPr>
              <a:t>G.S. </a:t>
            </a:r>
            <a:r>
              <a:rPr lang="en-US" sz="2000" dirty="0" smtClean="0"/>
              <a:t>§ </a:t>
            </a:r>
            <a:r>
              <a:rPr lang="en-US" sz="2000" dirty="0" smtClean="0">
                <a:cs typeface="Tahoma" pitchFamily="34" charset="0"/>
              </a:rPr>
              <a:t>115C-325 – applies to teachers with career status </a:t>
            </a:r>
          </a:p>
          <a:p>
            <a:pPr lvl="2">
              <a:defRPr/>
            </a:pPr>
            <a:r>
              <a:rPr lang="en-US" sz="2000" dirty="0">
                <a:cs typeface="Tahoma" pitchFamily="34" charset="0"/>
              </a:rPr>
              <a:t>G.S. </a:t>
            </a:r>
            <a:r>
              <a:rPr lang="en-US" sz="2000" dirty="0"/>
              <a:t>§ </a:t>
            </a:r>
            <a:r>
              <a:rPr lang="en-US" sz="2000" dirty="0" smtClean="0">
                <a:cs typeface="Tahoma" pitchFamily="34" charset="0"/>
              </a:rPr>
              <a:t>115C-325.4 – applies to non career status teachers</a:t>
            </a:r>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1800" y="2362200"/>
            <a:ext cx="3190875"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noAutofit/>
          </a:bodyPr>
          <a:lstStyle/>
          <a:p>
            <a:pPr eaLnBrk="1" hangingPunct="1">
              <a:defRPr/>
            </a:pPr>
            <a:r>
              <a:rPr lang="en-US" sz="3600" dirty="0" smtClean="0"/>
              <a:t>Misconduct Investigations:</a:t>
            </a:r>
            <a:br>
              <a:rPr lang="en-US" sz="3600" dirty="0" smtClean="0"/>
            </a:br>
            <a:r>
              <a:rPr lang="en-US" sz="3600" dirty="0" smtClean="0"/>
              <a:t>Appropriate Steps?</a:t>
            </a:r>
          </a:p>
        </p:txBody>
      </p:sp>
      <p:sp>
        <p:nvSpPr>
          <p:cNvPr id="17411" name="Rectangle 1027"/>
          <p:cNvSpPr>
            <a:spLocks noGrp="1" noChangeArrowheads="1"/>
          </p:cNvSpPr>
          <p:nvPr>
            <p:ph idx="1"/>
          </p:nvPr>
        </p:nvSpPr>
        <p:spPr>
          <a:xfrm>
            <a:off x="1033462" y="2133600"/>
            <a:ext cx="8110538" cy="4572000"/>
          </a:xfrm>
        </p:spPr>
        <p:txBody>
          <a:bodyPr>
            <a:normAutofit/>
          </a:bodyPr>
          <a:lstStyle/>
          <a:p>
            <a:pPr>
              <a:defRPr/>
            </a:pPr>
            <a:r>
              <a:rPr lang="en-US" sz="2800" dirty="0" smtClean="0">
                <a:cs typeface="Tahoma" pitchFamily="34" charset="0"/>
              </a:rPr>
              <a:t>Disciplinary Measures Short of Dismissal</a:t>
            </a:r>
          </a:p>
          <a:p>
            <a:pPr lvl="2">
              <a:defRPr/>
            </a:pPr>
            <a:r>
              <a:rPr lang="en-US" dirty="0" smtClean="0">
                <a:cs typeface="Tahoma" pitchFamily="34" charset="0"/>
              </a:rPr>
              <a:t>Disciplinary Suspensions or Demotions (G.S. </a:t>
            </a:r>
            <a:r>
              <a:rPr lang="en-US" dirty="0" smtClean="0"/>
              <a:t>§ </a:t>
            </a:r>
            <a:r>
              <a:rPr lang="en-US" dirty="0" smtClean="0">
                <a:cs typeface="Tahoma" pitchFamily="34" charset="0"/>
              </a:rPr>
              <a:t>115C-325(a)(4) &amp; (f)(2)) &amp; G.S. </a:t>
            </a:r>
            <a:r>
              <a:rPr lang="en-US" dirty="0" smtClean="0"/>
              <a:t>§ 115C-325.1 (2) and 115C-325.5(b))</a:t>
            </a:r>
          </a:p>
          <a:p>
            <a:pPr lvl="2">
              <a:defRPr/>
            </a:pPr>
            <a:r>
              <a:rPr lang="en-US" dirty="0" smtClean="0">
                <a:cs typeface="Tahoma" pitchFamily="34" charset="0"/>
              </a:rPr>
              <a:t>Removal of duties (coaching, special assignments, etc.)</a:t>
            </a:r>
          </a:p>
          <a:p>
            <a:pPr lvl="2">
              <a:defRPr/>
            </a:pPr>
            <a:r>
              <a:rPr lang="en-US" dirty="0" smtClean="0">
                <a:cs typeface="Tahoma" pitchFamily="34" charset="0"/>
              </a:rPr>
              <a:t>Reprimand/Admonition</a:t>
            </a:r>
          </a:p>
          <a:p>
            <a:pPr lvl="2">
              <a:defRPr/>
            </a:pPr>
            <a:r>
              <a:rPr lang="en-US" dirty="0" smtClean="0">
                <a:cs typeface="Tahoma" pitchFamily="34" charset="0"/>
              </a:rPr>
              <a:t>Conditional Status (</a:t>
            </a:r>
            <a:r>
              <a:rPr lang="en-US" u="sng" dirty="0" smtClean="0">
                <a:cs typeface="Tahoma" pitchFamily="34" charset="0"/>
              </a:rPr>
              <a:t>Hope v. Charlotte-Mecklenburg Board of Ed.</a:t>
            </a:r>
            <a:r>
              <a:rPr lang="en-US" dirty="0" smtClean="0">
                <a:cs typeface="Tahoma" pitchFamily="34" charset="0"/>
              </a:rPr>
              <a:t>, 110 N.C. App. 599 (1993))</a:t>
            </a:r>
          </a:p>
          <a:p>
            <a:pPr lvl="2">
              <a:defRPr/>
            </a:pPr>
            <a:r>
              <a:rPr lang="en-US" dirty="0" smtClean="0">
                <a:cs typeface="Tahoma" pitchFamily="34" charset="0"/>
              </a:rPr>
              <a:t>Resignation (include prospective resignations)</a:t>
            </a:r>
            <a:endParaRPr lang="en-US" dirty="0" smtClean="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42342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defRPr/>
            </a:pPr>
            <a:r>
              <a:rPr lang="en-US" dirty="0" smtClean="0"/>
              <a:t>Misconduct Investigations:</a:t>
            </a:r>
            <a:br>
              <a:rPr lang="en-US" dirty="0" smtClean="0"/>
            </a:br>
            <a:r>
              <a:rPr lang="en-US" dirty="0" smtClean="0"/>
              <a:t>Common Blunders</a:t>
            </a:r>
          </a:p>
        </p:txBody>
      </p:sp>
      <p:sp>
        <p:nvSpPr>
          <p:cNvPr id="19459" name="Rectangle 3"/>
          <p:cNvSpPr>
            <a:spLocks noGrp="1" noChangeArrowheads="1"/>
          </p:cNvSpPr>
          <p:nvPr>
            <p:ph idx="1"/>
          </p:nvPr>
        </p:nvSpPr>
        <p:spPr>
          <a:xfrm>
            <a:off x="4572000" y="2209800"/>
            <a:ext cx="4148137" cy="3124200"/>
          </a:xfrm>
        </p:spPr>
        <p:txBody>
          <a:bodyPr>
            <a:normAutofit lnSpcReduction="10000"/>
          </a:bodyPr>
          <a:lstStyle/>
          <a:p>
            <a:pPr eaLnBrk="1" hangingPunct="1"/>
            <a:r>
              <a:rPr lang="en-US" sz="3000" dirty="0" smtClean="0"/>
              <a:t>Failing to incorporate into the evaluation process incidents of misconduct that do not lead to dismissal</a:t>
            </a:r>
          </a:p>
          <a:p>
            <a:pPr lvl="1"/>
            <a:r>
              <a:rPr lang="en-US" sz="2600" dirty="0" smtClean="0"/>
              <a:t>“Apart from this observation…”</a:t>
            </a:r>
          </a:p>
          <a:p>
            <a:pPr eaLnBrk="1" hangingPunct="1">
              <a:buNone/>
            </a:pPr>
            <a:endParaRPr lang="en-US" dirty="0" smtClean="0"/>
          </a:p>
          <a:p>
            <a:pPr eaLnBrk="1" hangingPunct="1">
              <a:buFont typeface="Wingdings" pitchFamily="2" charset="2"/>
              <a:buNone/>
            </a:pPr>
            <a:endParaRPr lang="en-US" sz="2800" dirty="0" smtClean="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2743199"/>
            <a:ext cx="3200400" cy="2054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050"/>
          <p:cNvSpPr>
            <a:spLocks noGrp="1" noChangeArrowheads="1"/>
          </p:cNvSpPr>
          <p:nvPr>
            <p:ph type="title"/>
          </p:nvPr>
        </p:nvSpPr>
        <p:spPr/>
        <p:txBody>
          <a:bodyPr>
            <a:noAutofit/>
          </a:bodyPr>
          <a:lstStyle/>
          <a:p>
            <a:pPr eaLnBrk="1" hangingPunct="1">
              <a:defRPr/>
            </a:pPr>
            <a:r>
              <a:rPr lang="en-US" sz="3600" dirty="0" smtClean="0"/>
              <a:t>Misconduct Investigations:</a:t>
            </a:r>
            <a:br>
              <a:rPr lang="en-US" sz="3600" dirty="0" smtClean="0"/>
            </a:br>
            <a:r>
              <a:rPr lang="en-US" sz="3600" dirty="0" smtClean="0"/>
              <a:t>Common Blunders</a:t>
            </a:r>
          </a:p>
        </p:txBody>
      </p:sp>
      <p:sp>
        <p:nvSpPr>
          <p:cNvPr id="18435" name="Rectangle 2051"/>
          <p:cNvSpPr>
            <a:spLocks noGrp="1" noChangeArrowheads="1"/>
          </p:cNvSpPr>
          <p:nvPr>
            <p:ph idx="1"/>
          </p:nvPr>
        </p:nvSpPr>
        <p:spPr>
          <a:xfrm>
            <a:off x="912813" y="2057400"/>
            <a:ext cx="8110537" cy="4267200"/>
          </a:xfrm>
        </p:spPr>
        <p:txBody>
          <a:bodyPr>
            <a:normAutofit lnSpcReduction="10000"/>
          </a:bodyPr>
          <a:lstStyle/>
          <a:p>
            <a:pPr marL="365760" lvl="1" indent="-283464">
              <a:spcBef>
                <a:spcPts val="600"/>
              </a:spcBef>
              <a:buSzPct val="80000"/>
              <a:buFont typeface="Wingdings 2"/>
              <a:buChar char=""/>
            </a:pPr>
            <a:r>
              <a:rPr lang="en-US" sz="2800" dirty="0" smtClean="0"/>
              <a:t>Failing to institute school or system-wide corrective measures during/following any incident—</a:t>
            </a:r>
            <a:r>
              <a:rPr lang="en-US" dirty="0" smtClean="0"/>
              <a:t>you </a:t>
            </a:r>
            <a:r>
              <a:rPr lang="en-US" dirty="0"/>
              <a:t>will be measured best </a:t>
            </a:r>
            <a:r>
              <a:rPr lang="en-US" dirty="0" smtClean="0"/>
              <a:t>not by what happened, but by </a:t>
            </a:r>
            <a:r>
              <a:rPr lang="en-US" dirty="0"/>
              <a:t>how you responded to it</a:t>
            </a:r>
            <a:r>
              <a:rPr lang="en-US" dirty="0" smtClean="0"/>
              <a:t>.</a:t>
            </a:r>
            <a:endParaRPr lang="en-US" sz="2800" dirty="0" smtClean="0"/>
          </a:p>
          <a:p>
            <a:pPr lvl="1" eaLnBrk="1" hangingPunct="1"/>
            <a:r>
              <a:rPr lang="en-US" sz="2400" dirty="0" smtClean="0"/>
              <a:t>Safeguards—what protection did you put in place to avoid a repeat?</a:t>
            </a:r>
          </a:p>
          <a:p>
            <a:pPr lvl="1" eaLnBrk="1" hangingPunct="1"/>
            <a:r>
              <a:rPr lang="en-US" sz="2400" dirty="0" smtClean="0"/>
              <a:t>Checks and balances—how did you improve accountability?</a:t>
            </a:r>
          </a:p>
          <a:p>
            <a:pPr lvl="1" eaLnBrk="1" hangingPunct="1"/>
            <a:r>
              <a:rPr lang="en-US" sz="2400" dirty="0" smtClean="0"/>
              <a:t>Remedial Measures—how did you seek to assure employees have a better understanding of expectations and are better prepared to meet them?</a:t>
            </a:r>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90600" y="228600"/>
            <a:ext cx="8467725" cy="1371600"/>
          </a:xfrm>
        </p:spPr>
        <p:txBody>
          <a:bodyPr>
            <a:normAutofit/>
          </a:bodyPr>
          <a:lstStyle/>
          <a:p>
            <a:pPr eaLnBrk="1" hangingPunct="1">
              <a:defRPr/>
            </a:pPr>
            <a:r>
              <a:rPr lang="en-US" sz="3600" dirty="0" smtClean="0"/>
              <a:t>Personnel Misconduct:</a:t>
            </a:r>
            <a:br>
              <a:rPr lang="en-US" sz="3600" dirty="0" smtClean="0"/>
            </a:br>
            <a:r>
              <a:rPr lang="en-US" sz="3600" dirty="0" smtClean="0"/>
              <a:t>Other Blunders</a:t>
            </a:r>
          </a:p>
        </p:txBody>
      </p:sp>
      <p:sp>
        <p:nvSpPr>
          <p:cNvPr id="19459" name="Rectangle 3"/>
          <p:cNvSpPr>
            <a:spLocks noGrp="1" noChangeArrowheads="1"/>
          </p:cNvSpPr>
          <p:nvPr>
            <p:ph idx="1"/>
          </p:nvPr>
        </p:nvSpPr>
        <p:spPr>
          <a:xfrm>
            <a:off x="1219200" y="2133600"/>
            <a:ext cx="7162800" cy="4495800"/>
          </a:xfrm>
        </p:spPr>
        <p:txBody>
          <a:bodyPr>
            <a:normAutofit/>
          </a:bodyPr>
          <a:lstStyle/>
          <a:p>
            <a:pPr>
              <a:defRPr/>
            </a:pPr>
            <a:r>
              <a:rPr lang="en-US" sz="2800" dirty="0" smtClean="0"/>
              <a:t>Failure to set clear expectations, or not consistently enforcing existing expectations with all staff members</a:t>
            </a:r>
          </a:p>
          <a:p>
            <a:pPr>
              <a:defRPr/>
            </a:pPr>
            <a:r>
              <a:rPr lang="en-US" sz="2800" dirty="0" smtClean="0"/>
              <a:t>Inadequate, inconsistent, or inaccurate documentation</a:t>
            </a:r>
          </a:p>
          <a:p>
            <a:pPr>
              <a:defRPr/>
            </a:pPr>
            <a:r>
              <a:rPr lang="en-US" sz="2800" dirty="0" smtClean="0"/>
              <a:t>Retaliation</a:t>
            </a:r>
          </a:p>
        </p:txBody>
      </p:sp>
      <p:cxnSp>
        <p:nvCxnSpPr>
          <p:cNvPr id="4" name="Straight Connector 3"/>
          <p:cNvCxnSpPr/>
          <p:nvPr/>
        </p:nvCxnSpPr>
        <p:spPr>
          <a:xfrm>
            <a:off x="990600" y="19812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84463" y="4038600"/>
            <a:ext cx="1973537" cy="252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81075" y="685800"/>
            <a:ext cx="8162925" cy="571500"/>
          </a:xfrm>
        </p:spPr>
        <p:txBody>
          <a:bodyPr>
            <a:noAutofit/>
          </a:bodyPr>
          <a:lstStyle/>
          <a:p>
            <a:pPr eaLnBrk="1" hangingPunct="1">
              <a:defRPr/>
            </a:pPr>
            <a:r>
              <a:rPr lang="en-US" sz="3600" dirty="0" smtClean="0"/>
              <a:t>Personnel Misconduct: Other Blunders</a:t>
            </a:r>
          </a:p>
        </p:txBody>
      </p:sp>
      <p:sp>
        <p:nvSpPr>
          <p:cNvPr id="16387" name="Rectangle 3"/>
          <p:cNvSpPr>
            <a:spLocks noGrp="1" noChangeArrowheads="1"/>
          </p:cNvSpPr>
          <p:nvPr>
            <p:ph idx="1"/>
          </p:nvPr>
        </p:nvSpPr>
        <p:spPr>
          <a:xfrm>
            <a:off x="1371600" y="2133600"/>
            <a:ext cx="7467600" cy="4419600"/>
          </a:xfrm>
        </p:spPr>
        <p:txBody>
          <a:bodyPr>
            <a:normAutofit fontScale="77500" lnSpcReduction="20000"/>
          </a:bodyPr>
          <a:lstStyle/>
          <a:p>
            <a:pPr eaLnBrk="1" hangingPunct="1">
              <a:buFont typeface="Wingdings" pitchFamily="2" charset="2"/>
              <a:buNone/>
            </a:pPr>
            <a:endParaRPr lang="en-US" sz="4000" dirty="0" smtClean="0"/>
          </a:p>
          <a:p>
            <a:pPr eaLnBrk="1" hangingPunct="1">
              <a:buFont typeface="Wingdings" pitchFamily="2" charset="2"/>
              <a:buNone/>
            </a:pPr>
            <a:r>
              <a:rPr lang="en-US" sz="4000" dirty="0" smtClean="0"/>
              <a:t>Hasty Hires</a:t>
            </a:r>
          </a:p>
          <a:p>
            <a:pPr eaLnBrk="1" hangingPunct="1">
              <a:buFont typeface="Wingdings" pitchFamily="2" charset="2"/>
              <a:buNone/>
            </a:pPr>
            <a:r>
              <a:rPr lang="en-US" sz="4000" dirty="0" smtClean="0"/>
              <a:t>   make</a:t>
            </a:r>
          </a:p>
          <a:p>
            <a:pPr eaLnBrk="1" hangingPunct="1">
              <a:buFont typeface="Wingdings" pitchFamily="2" charset="2"/>
              <a:buNone/>
            </a:pPr>
            <a:r>
              <a:rPr lang="en-US" sz="4000" dirty="0" smtClean="0"/>
              <a:t>BIG FIRES!	</a:t>
            </a:r>
          </a:p>
          <a:p>
            <a:pPr eaLnBrk="1" hangingPunct="1">
              <a:buFont typeface="Wingdings" pitchFamily="2" charset="2"/>
              <a:buNone/>
            </a:pPr>
            <a:endParaRPr lang="en-US" sz="4000" dirty="0" smtClean="0"/>
          </a:p>
          <a:p>
            <a:pPr eaLnBrk="1" hangingPunct="1">
              <a:buFont typeface="Wingdings" pitchFamily="2" charset="2"/>
              <a:buNone/>
            </a:pPr>
            <a:endParaRPr lang="en-US" sz="4000" dirty="0" smtClean="0"/>
          </a:p>
          <a:p>
            <a:pPr eaLnBrk="1" hangingPunct="1">
              <a:buFont typeface="Wingdings" pitchFamily="2" charset="2"/>
              <a:buNone/>
            </a:pPr>
            <a:endParaRPr lang="en-US" sz="4000" dirty="0" smtClean="0"/>
          </a:p>
          <a:p>
            <a:pPr>
              <a:buNone/>
            </a:pPr>
            <a:r>
              <a:rPr lang="en-US" sz="4000" dirty="0" smtClean="0"/>
              <a:t>Best Hiring Practices and to Prevent</a:t>
            </a:r>
          </a:p>
          <a:p>
            <a:pPr>
              <a:buNone/>
            </a:pPr>
            <a:r>
              <a:rPr lang="en-US" sz="4000" dirty="0" smtClean="0"/>
              <a:t>“Negligent” Hiring Decisions.</a:t>
            </a:r>
          </a:p>
        </p:txBody>
      </p:sp>
      <p:pic>
        <p:nvPicPr>
          <p:cNvPr id="16388" name="Picture 7" descr="fire_meaney2">
            <a:hlinkClick r:id="rId3"/>
          </p:cNvPr>
          <p:cNvPicPr>
            <a:picLocks noChangeAspect="1" noChangeArrowheads="1"/>
          </p:cNvPicPr>
          <p:nvPr/>
        </p:nvPicPr>
        <p:blipFill>
          <a:blip r:embed="rId4" cstate="print"/>
          <a:srcRect/>
          <a:stretch>
            <a:fillRect/>
          </a:stretch>
        </p:blipFill>
        <p:spPr bwMode="auto">
          <a:xfrm>
            <a:off x="5181600" y="2209800"/>
            <a:ext cx="2281238" cy="2902853"/>
          </a:xfrm>
          <a:prstGeom prst="rect">
            <a:avLst/>
          </a:prstGeom>
          <a:noFill/>
          <a:ln w="9525">
            <a:noFill/>
            <a:miter lim="800000"/>
            <a:headEnd/>
            <a:tailEnd/>
          </a:ln>
        </p:spPr>
      </p:pic>
      <p:cxnSp>
        <p:nvCxnSpPr>
          <p:cNvPr id="5" name="Straight Connector 4"/>
          <p:cNvCxnSpPr/>
          <p:nvPr/>
        </p:nvCxnSpPr>
        <p:spPr>
          <a:xfrm>
            <a:off x="1066800" y="19812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914400"/>
            <a:ext cx="7586663" cy="709613"/>
          </a:xfrm>
        </p:spPr>
        <p:txBody>
          <a:bodyPr>
            <a:normAutofit/>
          </a:bodyPr>
          <a:lstStyle/>
          <a:p>
            <a:pPr eaLnBrk="1" hangingPunct="1">
              <a:defRPr/>
            </a:pPr>
            <a:r>
              <a:rPr lang="en-US" dirty="0" smtClean="0"/>
              <a:t>Blunders and Best Practices</a:t>
            </a:r>
          </a:p>
        </p:txBody>
      </p:sp>
      <p:sp>
        <p:nvSpPr>
          <p:cNvPr id="11267" name="Rectangle 3"/>
          <p:cNvSpPr>
            <a:spLocks noGrp="1" noChangeArrowheads="1"/>
          </p:cNvSpPr>
          <p:nvPr>
            <p:ph idx="1"/>
          </p:nvPr>
        </p:nvSpPr>
        <p:spPr>
          <a:xfrm>
            <a:off x="1033463" y="2743200"/>
            <a:ext cx="8110537" cy="3352800"/>
          </a:xfrm>
        </p:spPr>
        <p:txBody>
          <a:bodyPr/>
          <a:lstStyle/>
          <a:p>
            <a:pPr eaLnBrk="1" hangingPunct="1">
              <a:buFont typeface="Wingdings" pitchFamily="2" charset="2"/>
              <a:buChar char="Ø"/>
            </a:pPr>
            <a:r>
              <a:rPr lang="en-US" dirty="0" smtClean="0"/>
              <a:t>Issue Spotting</a:t>
            </a:r>
          </a:p>
        </p:txBody>
      </p:sp>
      <p:cxnSp>
        <p:nvCxnSpPr>
          <p:cNvPr id="5" name="Straight Connector 4"/>
          <p:cNvCxnSpPr/>
          <p:nvPr/>
        </p:nvCxnSpPr>
        <p:spPr>
          <a:xfrm>
            <a:off x="1066800" y="2209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pic>
        <p:nvPicPr>
          <p:cNvPr id="11269" name="Picture 4"/>
          <p:cNvPicPr>
            <a:picLocks noChangeAspect="1" noChangeArrowheads="1"/>
          </p:cNvPicPr>
          <p:nvPr/>
        </p:nvPicPr>
        <p:blipFill>
          <a:blip r:embed="rId3" cstate="print"/>
          <a:srcRect/>
          <a:stretch>
            <a:fillRect/>
          </a:stretch>
        </p:blipFill>
        <p:spPr bwMode="auto">
          <a:xfrm>
            <a:off x="5181600" y="2895600"/>
            <a:ext cx="1901825"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Contract Teachers under EPSA: Considerations and Best Practices</a:t>
            </a:r>
            <a:r>
              <a:rPr lang="en-US" dirty="0" smtClean="0"/>
              <a:t>	</a:t>
            </a:r>
            <a:endParaRPr lang="en-US" dirty="0"/>
          </a:p>
        </p:txBody>
      </p:sp>
      <p:sp>
        <p:nvSpPr>
          <p:cNvPr id="3" name="Content Placeholder 2"/>
          <p:cNvSpPr>
            <a:spLocks noGrp="1"/>
          </p:cNvSpPr>
          <p:nvPr>
            <p:ph idx="1"/>
          </p:nvPr>
        </p:nvSpPr>
        <p:spPr>
          <a:xfrm>
            <a:off x="990600" y="2514600"/>
            <a:ext cx="7772400" cy="3733800"/>
          </a:xfrm>
        </p:spPr>
        <p:txBody>
          <a:bodyPr/>
          <a:lstStyle/>
          <a:p>
            <a:r>
              <a:rPr lang="en-US" dirty="0" smtClean="0"/>
              <a:t>Option 1</a:t>
            </a:r>
          </a:p>
          <a:p>
            <a:pPr lvl="1"/>
            <a:r>
              <a:rPr lang="en-US" dirty="0" smtClean="0"/>
              <a:t>Once teachers become eligible, grant two or four-year contracts at the district’s discretion</a:t>
            </a:r>
          </a:p>
          <a:p>
            <a:pPr lvl="2"/>
            <a:r>
              <a:rPr lang="en-US" dirty="0" smtClean="0"/>
              <a:t>Pro—retains maximum discretion and flexibility for district officials; relatively easy to administer; allows for individualization depending on circumstances.</a:t>
            </a:r>
          </a:p>
          <a:p>
            <a:pPr lvl="2"/>
            <a:r>
              <a:rPr lang="en-US" dirty="0" smtClean="0"/>
              <a:t>Con—could lead to inconsistent results that invite challenges.</a:t>
            </a:r>
            <a:endParaRPr lang="en-US" dirty="0"/>
          </a:p>
        </p:txBody>
      </p:sp>
      <p:cxnSp>
        <p:nvCxnSpPr>
          <p:cNvPr id="4" name="Straight Connector 3"/>
          <p:cNvCxnSpPr/>
          <p:nvPr/>
        </p:nvCxnSpPr>
        <p:spPr>
          <a:xfrm>
            <a:off x="990600" y="20574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90600" y="762000"/>
            <a:ext cx="7510463" cy="571500"/>
          </a:xfrm>
        </p:spPr>
        <p:txBody>
          <a:bodyPr>
            <a:noAutofit/>
          </a:bodyPr>
          <a:lstStyle/>
          <a:p>
            <a:pPr eaLnBrk="1" hangingPunct="1">
              <a:defRPr/>
            </a:pPr>
            <a:r>
              <a:rPr lang="en-US" dirty="0" smtClean="0"/>
              <a:t>Spot the Issue </a:t>
            </a:r>
          </a:p>
        </p:txBody>
      </p:sp>
      <p:sp>
        <p:nvSpPr>
          <p:cNvPr id="14339" name="Rectangle 3"/>
          <p:cNvSpPr>
            <a:spLocks noGrp="1" noChangeArrowheads="1"/>
          </p:cNvSpPr>
          <p:nvPr>
            <p:ph idx="1"/>
          </p:nvPr>
        </p:nvSpPr>
        <p:spPr>
          <a:xfrm>
            <a:off x="838200" y="2667000"/>
            <a:ext cx="8110537" cy="4191000"/>
          </a:xfrm>
        </p:spPr>
        <p:txBody>
          <a:bodyPr>
            <a:normAutofit fontScale="92500" lnSpcReduction="20000"/>
          </a:bodyPr>
          <a:lstStyle/>
          <a:p>
            <a:pPr eaLnBrk="1" hangingPunct="1"/>
            <a:r>
              <a:rPr lang="en-US" dirty="0" smtClean="0"/>
              <a:t>A parent calls to say that there is a rumor that Coach Smith is involved with student Mitchell.  The parent said she saw them alone together in a car over the weekend.  What should you do/what is the issue?</a:t>
            </a:r>
          </a:p>
          <a:p>
            <a:pPr eaLnBrk="1" hangingPunct="1"/>
            <a:r>
              <a:rPr lang="en-US" dirty="0" smtClean="0"/>
              <a:t>A counselor comes to you saying she received a text message with a screenshot of an explicit photo of a student.   The text message to the counselor was from an unknown number and stated that an unnamed teacher solicited the student in the photo to send the explicit photo.</a:t>
            </a:r>
          </a:p>
        </p:txBody>
      </p:sp>
      <p:pic>
        <p:nvPicPr>
          <p:cNvPr id="14340" name="Picture 5"/>
          <p:cNvPicPr>
            <a:picLocks noChangeAspect="1" noChangeArrowheads="1"/>
          </p:cNvPicPr>
          <p:nvPr/>
        </p:nvPicPr>
        <p:blipFill>
          <a:blip r:embed="rId3" cstate="print"/>
          <a:srcRect/>
          <a:stretch>
            <a:fillRect/>
          </a:stretch>
        </p:blipFill>
        <p:spPr bwMode="auto">
          <a:xfrm>
            <a:off x="6858000" y="152400"/>
            <a:ext cx="1962150" cy="2438400"/>
          </a:xfrm>
          <a:prstGeom prst="rect">
            <a:avLst/>
          </a:prstGeom>
          <a:noFill/>
          <a:ln w="9525">
            <a:noFill/>
            <a:miter lim="800000"/>
            <a:headEnd/>
            <a:tailEnd/>
          </a:ln>
        </p:spPr>
      </p:pic>
      <p:cxnSp>
        <p:nvCxnSpPr>
          <p:cNvPr id="5" name="Straight Connector 4"/>
          <p:cNvCxnSpPr/>
          <p:nvPr/>
        </p:nvCxnSpPr>
        <p:spPr>
          <a:xfrm>
            <a:off x="9144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0600" y="533400"/>
            <a:ext cx="7497763" cy="990600"/>
          </a:xfrm>
        </p:spPr>
        <p:txBody>
          <a:bodyPr/>
          <a:lstStyle/>
          <a:p>
            <a:pPr eaLnBrk="1" hangingPunct="1">
              <a:defRPr/>
            </a:pPr>
            <a:r>
              <a:rPr lang="en-US" dirty="0" smtClean="0"/>
              <a:t>Issue Spotting Tips </a:t>
            </a:r>
          </a:p>
        </p:txBody>
      </p:sp>
      <p:sp>
        <p:nvSpPr>
          <p:cNvPr id="15363" name="Rectangle 3"/>
          <p:cNvSpPr>
            <a:spLocks noGrp="1" noChangeArrowheads="1"/>
          </p:cNvSpPr>
          <p:nvPr>
            <p:ph idx="1"/>
          </p:nvPr>
        </p:nvSpPr>
        <p:spPr>
          <a:xfrm>
            <a:off x="1033463" y="2362200"/>
            <a:ext cx="8110537" cy="3733800"/>
          </a:xfrm>
        </p:spPr>
        <p:txBody>
          <a:bodyPr/>
          <a:lstStyle/>
          <a:p>
            <a:pPr eaLnBrk="1" hangingPunct="1"/>
            <a:r>
              <a:rPr lang="en-US" dirty="0" smtClean="0">
                <a:latin typeface="Tahoma" pitchFamily="34" charset="0"/>
              </a:rPr>
              <a:t>Is there a policy?  </a:t>
            </a:r>
          </a:p>
          <a:p>
            <a:pPr eaLnBrk="1" hangingPunct="1"/>
            <a:r>
              <a:rPr lang="en-US" dirty="0" smtClean="0">
                <a:latin typeface="Tahoma" pitchFamily="34" charset="0"/>
              </a:rPr>
              <a:t>Is this something to investigate?  To report? </a:t>
            </a:r>
          </a:p>
          <a:p>
            <a:pPr eaLnBrk="1" hangingPunct="1"/>
            <a:r>
              <a:rPr lang="en-US" dirty="0" smtClean="0">
                <a:latin typeface="Tahoma" pitchFamily="34" charset="0"/>
              </a:rPr>
              <a:t>When in doubt, always do more, rather than less.</a:t>
            </a:r>
          </a:p>
          <a:p>
            <a:pPr eaLnBrk="1" hangingPunct="1"/>
            <a:r>
              <a:rPr lang="en-US" dirty="0" smtClean="0">
                <a:latin typeface="Tahoma" pitchFamily="34" charset="0"/>
              </a:rPr>
              <a:t>If you are not sure, ask for help.  </a:t>
            </a:r>
          </a:p>
          <a:p>
            <a:pPr eaLnBrk="1" hangingPunct="1">
              <a:buFont typeface="Wingdings" pitchFamily="2" charset="2"/>
              <a:buNone/>
            </a:pPr>
            <a:endParaRPr lang="en-US" dirty="0" smtClean="0"/>
          </a:p>
        </p:txBody>
      </p:sp>
      <p:cxnSp>
        <p:nvCxnSpPr>
          <p:cNvPr id="4" name="Straight Connector 3"/>
          <p:cNvCxnSpPr/>
          <p:nvPr/>
        </p:nvCxnSpPr>
        <p:spPr>
          <a:xfrm>
            <a:off x="1066800" y="18288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066800" y="1752600"/>
            <a:ext cx="7498080" cy="4800600"/>
          </a:xfrm>
        </p:spPr>
        <p:txBody>
          <a:bodyPr>
            <a:normAutofit lnSpcReduction="10000"/>
          </a:bodyPr>
          <a:lstStyle/>
          <a:p>
            <a:r>
              <a:rPr lang="en-US" dirty="0" smtClean="0"/>
              <a:t>Make your good employees great</a:t>
            </a:r>
          </a:p>
          <a:p>
            <a:r>
              <a:rPr lang="en-US" dirty="0" smtClean="0"/>
              <a:t>Make your average employees good</a:t>
            </a:r>
          </a:p>
          <a:p>
            <a:r>
              <a:rPr lang="en-US" dirty="0" smtClean="0"/>
              <a:t>Replace employees who do not meet the school system’s standards</a:t>
            </a:r>
          </a:p>
          <a:p>
            <a:r>
              <a:rPr lang="en-US" dirty="0" smtClean="0"/>
              <a:t>Address misconduct promptly and effectively</a:t>
            </a:r>
          </a:p>
          <a:p>
            <a:r>
              <a:rPr lang="en-US" dirty="0" smtClean="0"/>
              <a:t>Address performance concerns incrementally with good and fair documentation in accordance with the formula</a:t>
            </a:r>
          </a:p>
        </p:txBody>
      </p:sp>
      <p:cxnSp>
        <p:nvCxnSpPr>
          <p:cNvPr id="4" name="Straight Connector 3"/>
          <p:cNvCxnSpPr/>
          <p:nvPr/>
        </p:nvCxnSpPr>
        <p:spPr>
          <a:xfrm>
            <a:off x="1066800" y="1524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normAutofit fontScale="90000"/>
          </a:bodyPr>
          <a:lstStyle/>
          <a:p>
            <a:r>
              <a:rPr lang="en-US" sz="3600" dirty="0" smtClean="0"/>
              <a:t>Contract Teachers under EPSA: Considerations and Best Practices</a:t>
            </a:r>
            <a:r>
              <a:rPr lang="en-US" dirty="0" smtClean="0"/>
              <a:t>	</a:t>
            </a:r>
            <a:endParaRPr lang="en-US" dirty="0"/>
          </a:p>
        </p:txBody>
      </p:sp>
      <p:sp>
        <p:nvSpPr>
          <p:cNvPr id="3" name="Content Placeholder 2"/>
          <p:cNvSpPr>
            <a:spLocks noGrp="1"/>
          </p:cNvSpPr>
          <p:nvPr>
            <p:ph idx="1"/>
          </p:nvPr>
        </p:nvSpPr>
        <p:spPr>
          <a:xfrm>
            <a:off x="914400" y="1905000"/>
            <a:ext cx="7772400" cy="4572000"/>
          </a:xfrm>
        </p:spPr>
        <p:txBody>
          <a:bodyPr>
            <a:normAutofit lnSpcReduction="10000"/>
          </a:bodyPr>
          <a:lstStyle/>
          <a:p>
            <a:r>
              <a:rPr lang="en-US" dirty="0" smtClean="0"/>
              <a:t>Option 2</a:t>
            </a:r>
          </a:p>
          <a:p>
            <a:pPr lvl="1"/>
            <a:r>
              <a:rPr lang="en-US" dirty="0" smtClean="0"/>
              <a:t>The first time a teacher becomes eligible, grant a two year contract.  If the teacher continues to demonstrate proficiency, offer four-year contracts thereafter.</a:t>
            </a:r>
          </a:p>
          <a:p>
            <a:pPr lvl="2"/>
            <a:r>
              <a:rPr lang="en-US" dirty="0" smtClean="0"/>
              <a:t>Pro—allows for a shorter initial contract period to retain flexibility, but then offers additional stability and protections to successful teachers; mirror statutory scheme for principals and assistant principals; reasonably easy to administer.</a:t>
            </a:r>
          </a:p>
          <a:p>
            <a:pPr lvl="2"/>
            <a:r>
              <a:rPr lang="en-US" dirty="0" smtClean="0"/>
              <a:t>Con—being locked into four year contracts with a languishing teacher can be difficult and costly.</a:t>
            </a:r>
            <a:endParaRPr lang="en-US" dirty="0"/>
          </a:p>
        </p:txBody>
      </p:sp>
      <p:cxnSp>
        <p:nvCxnSpPr>
          <p:cNvPr id="4" name="Straight Connector 3"/>
          <p:cNvCxnSpPr/>
          <p:nvPr/>
        </p:nvCxnSpPr>
        <p:spPr>
          <a:xfrm>
            <a:off x="1066800" y="16764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noAutofit/>
          </a:bodyPr>
          <a:lstStyle/>
          <a:p>
            <a:r>
              <a:rPr lang="en-US" sz="3200" dirty="0" smtClean="0"/>
              <a:t>Contract Teachers under EPSA: Considerations and Best Practices	</a:t>
            </a:r>
            <a:endParaRPr lang="en-US" sz="3200" dirty="0"/>
          </a:p>
        </p:txBody>
      </p:sp>
      <p:sp>
        <p:nvSpPr>
          <p:cNvPr id="3" name="Content Placeholder 2"/>
          <p:cNvSpPr>
            <a:spLocks noGrp="1"/>
          </p:cNvSpPr>
          <p:nvPr>
            <p:ph idx="1"/>
          </p:nvPr>
        </p:nvSpPr>
        <p:spPr>
          <a:xfrm>
            <a:off x="914400" y="1905000"/>
            <a:ext cx="7772400" cy="4572000"/>
          </a:xfrm>
        </p:spPr>
        <p:txBody>
          <a:bodyPr>
            <a:normAutofit fontScale="92500" lnSpcReduction="20000"/>
          </a:bodyPr>
          <a:lstStyle/>
          <a:p>
            <a:r>
              <a:rPr lang="en-US" dirty="0" smtClean="0"/>
              <a:t>Option 3</a:t>
            </a:r>
          </a:p>
          <a:p>
            <a:pPr lvl="1"/>
            <a:r>
              <a:rPr lang="en-US" sz="2400" dirty="0" smtClean="0"/>
              <a:t>Once a teacher becomes eligible, grant a two-year contract.  At the end of the first year, and every year thereafter if the teacher is demonstrating proficiency, renew the contract for another year.  (For example,  if a teacher was granted a two year contract for the 18-19 and 19-20 school years, at the end of the 18-19 school year, the district could offer a contract extension through the 20-21 school year.) This essentially continues the two year-contract term but allows the district to consider a teacher’s performance at the end of every year.  If a teacher on a two-year contract was demonstrating performance concerns at the end of the first year, the district would not offer the one year-renewal.  This would put the teacher on notice to improve performance in order to gain another one or two year contract when that contract term expired. </a:t>
            </a:r>
          </a:p>
          <a:p>
            <a:endParaRPr lang="en-US" dirty="0"/>
          </a:p>
        </p:txBody>
      </p:sp>
      <p:cxnSp>
        <p:nvCxnSpPr>
          <p:cNvPr id="4" name="Straight Connector 3"/>
          <p:cNvCxnSpPr/>
          <p:nvPr/>
        </p:nvCxnSpPr>
        <p:spPr>
          <a:xfrm>
            <a:off x="1066800" y="1524000"/>
            <a:ext cx="5867400" cy="1588"/>
          </a:xfrm>
          <a:prstGeom prst="line">
            <a:avLst/>
          </a:prstGeom>
          <a:ln w="60325"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1739</TotalTime>
  <Words>4498</Words>
  <Application>Microsoft Office PowerPoint</Application>
  <PresentationFormat>On-screen Show (4:3)</PresentationFormat>
  <Paragraphs>485</Paragraphs>
  <Slides>73</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73</vt:i4>
      </vt:variant>
    </vt:vector>
  </HeadingPairs>
  <TitlesOfParts>
    <vt:vector size="83" baseType="lpstr">
      <vt:lpstr>Consolas</vt:lpstr>
      <vt:lpstr>Corbel</vt:lpstr>
      <vt:lpstr>Courier New</vt:lpstr>
      <vt:lpstr>Tahoma</vt:lpstr>
      <vt:lpstr>Times New Roman</vt:lpstr>
      <vt:lpstr>Verdana</vt:lpstr>
      <vt:lpstr>Wingdings</vt:lpstr>
      <vt:lpstr>Wingdings 2</vt:lpstr>
      <vt:lpstr>Wingdings 3</vt:lpstr>
      <vt:lpstr>Metro</vt:lpstr>
      <vt:lpstr>PERSONNEL WORKSHOP: The Future of Teacher Contracts, and Best Practices for Addressing Employee Performance &amp; Conduct Concerns </vt:lpstr>
      <vt:lpstr>Agenda </vt:lpstr>
      <vt:lpstr>Contract Teachers under EPSA</vt:lpstr>
      <vt:lpstr>Contract Teachers under EPSA: The Law</vt:lpstr>
      <vt:lpstr>Contract Teachers under EPSA: The Law  </vt:lpstr>
      <vt:lpstr>Contract Teachers under EPSA</vt:lpstr>
      <vt:lpstr>Contract Teachers under EPSA: Considerations and Best Practices </vt:lpstr>
      <vt:lpstr>Contract Teachers under EPSA: Considerations and Best Practices </vt:lpstr>
      <vt:lpstr>Contract Teachers under EPSA: Considerations and Best Practices </vt:lpstr>
      <vt:lpstr>Contract Teachers under EPSA: Considerations and Best Practices </vt:lpstr>
      <vt:lpstr>Addressing Employee Conduct and Performance Concerns:  Performance Cases</vt:lpstr>
      <vt:lpstr>Performance Cases (continued)</vt:lpstr>
      <vt:lpstr>Performance Cases (continued)</vt:lpstr>
      <vt:lpstr>At-Will School Employees  NC Statutory Rights</vt:lpstr>
      <vt:lpstr>Effectively Addressing Deficient Performance of At-Will Employees</vt:lpstr>
      <vt:lpstr>Effectively Addressing Deficient Performance of At-Will Employees</vt:lpstr>
      <vt:lpstr>Effectively Addressing Deficient Performance of Contract Teachers</vt:lpstr>
      <vt:lpstr>Effectively Addressing Deficient Performance of Contract Teachers</vt:lpstr>
      <vt:lpstr>Effectively Addressing Deficient Performance of Contract Teachers</vt:lpstr>
      <vt:lpstr>Contract Teacher Nonrenewals The Legal Standard</vt:lpstr>
      <vt:lpstr>EPSA Provisions Still in Place</vt:lpstr>
      <vt:lpstr>EPSA Provisions Still in Place</vt:lpstr>
      <vt:lpstr>Teacher Nonrenewal Best Practices</vt:lpstr>
      <vt:lpstr>Teacher Nonrenewal Best Practices</vt:lpstr>
      <vt:lpstr>Teacher Nonrenewal Best Practices</vt:lpstr>
      <vt:lpstr>Recent Court Rulings Affecting Nonrenewal Decisions</vt:lpstr>
      <vt:lpstr>Recent Court Rulings Affecting Nonrenewal Decisions</vt:lpstr>
      <vt:lpstr>Career Status</vt:lpstr>
      <vt:lpstr>Career Status</vt:lpstr>
      <vt:lpstr>Career Status</vt:lpstr>
      <vt:lpstr>Career Status</vt:lpstr>
      <vt:lpstr>Effectively Addressing Performance Concerns for Career Status Teachers</vt:lpstr>
      <vt:lpstr>Effectively Addressing Performance Concerns for Career Status Teachers</vt:lpstr>
      <vt:lpstr>Effectively Addressing Performance Concerns for Career Status Teachers</vt:lpstr>
      <vt:lpstr>Observations and Evaluations  for Teachers </vt:lpstr>
      <vt:lpstr>Teacher Evaluation Issues</vt:lpstr>
      <vt:lpstr>Teacher Evaluation Issues</vt:lpstr>
      <vt:lpstr>Teacher Evaluation Issues</vt:lpstr>
      <vt:lpstr>Teacher Evaluation Issues</vt:lpstr>
      <vt:lpstr>Best Practices regarding Teacher Observations</vt:lpstr>
      <vt:lpstr>Teacher Improvement Plans - Blunders and Best Practices</vt:lpstr>
      <vt:lpstr>Teacher Improvement Plans - Blunders and Best Practices</vt:lpstr>
      <vt:lpstr>Performance Cases - Blunders by Evaluators</vt:lpstr>
      <vt:lpstr>Performance Cases – Other Blunders Applicable to All Employees</vt:lpstr>
      <vt:lpstr>Other Blunders Applicable to All Employees (continued)</vt:lpstr>
      <vt:lpstr>Teacher Resignations: Best Practices</vt:lpstr>
      <vt:lpstr>Teacher Resignations: Best Practices</vt:lpstr>
      <vt:lpstr>Recent Developments</vt:lpstr>
      <vt:lpstr>Evaluations in Designated Low-Performing Schools (TCP-C-004)</vt:lpstr>
      <vt:lpstr>Evaluations in Designated Low-Performing Schools (TCP-C-004) </vt:lpstr>
      <vt:lpstr>Evaluations in Designated Low-Performing Schools (TCP-C-004)</vt:lpstr>
      <vt:lpstr>Evaluations in Designated Low-Performing Schools (TCP-C-004)</vt:lpstr>
      <vt:lpstr>Test Scores and Teacher Evaluations</vt:lpstr>
      <vt:lpstr>Teachers with 3 or more consecutive years of service but without career status</vt:lpstr>
      <vt:lpstr>Addressing Employee Conduct and  Performance Concerns:   Misconduct Cases</vt:lpstr>
      <vt:lpstr>Misconduct</vt:lpstr>
      <vt:lpstr>Misconduct Investigations: Common Blunders</vt:lpstr>
      <vt:lpstr>Misconduct Investigations: Common Blunders</vt:lpstr>
      <vt:lpstr>Misconduct Investigations: Common Blunders</vt:lpstr>
      <vt:lpstr>Misconduct Investigations:  Questioning Witnesses</vt:lpstr>
      <vt:lpstr>Misconduct Investigations: Questioning Witnesses</vt:lpstr>
      <vt:lpstr>Misconduct Investigations: Questioning Witnesses</vt:lpstr>
      <vt:lpstr>Misconduct Investigations: Appropriate Steps?</vt:lpstr>
      <vt:lpstr>Misconduct Investigations: Appropriate Steps?</vt:lpstr>
      <vt:lpstr>Misconduct Investigations: Common Blunders</vt:lpstr>
      <vt:lpstr>Misconduct Investigations: Common Blunders</vt:lpstr>
      <vt:lpstr>Personnel Misconduct: Other Blunders</vt:lpstr>
      <vt:lpstr>Personnel Misconduct: Other Blunders</vt:lpstr>
      <vt:lpstr>Blunders and Best Practices</vt:lpstr>
      <vt:lpstr>Spot the Issue </vt:lpstr>
      <vt:lpstr>Issue Spotting Tips </vt:lpstr>
      <vt:lpstr>Conclusion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PERSONNEL WORKSHOP Blunders and Best Practices</dc:title>
  <dc:creator>Diana Hasegawa-Brown</dc:creator>
  <cp:lastModifiedBy>Sylvia white</cp:lastModifiedBy>
  <cp:revision>151</cp:revision>
  <dcterms:created xsi:type="dcterms:W3CDTF">2010-03-15T18:08:54Z</dcterms:created>
  <dcterms:modified xsi:type="dcterms:W3CDTF">2017-04-03T19:01:28Z</dcterms:modified>
</cp:coreProperties>
</file>