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426" r:id="rId3"/>
    <p:sldId id="427" r:id="rId4"/>
    <p:sldId id="428" r:id="rId5"/>
    <p:sldId id="447" r:id="rId6"/>
    <p:sldId id="448" r:id="rId7"/>
    <p:sldId id="420" r:id="rId8"/>
    <p:sldId id="411" r:id="rId9"/>
    <p:sldId id="307" r:id="rId10"/>
    <p:sldId id="429" r:id="rId11"/>
    <p:sldId id="430" r:id="rId12"/>
    <p:sldId id="431" r:id="rId13"/>
    <p:sldId id="432" r:id="rId14"/>
    <p:sldId id="421" r:id="rId15"/>
    <p:sldId id="422" r:id="rId16"/>
    <p:sldId id="433" r:id="rId17"/>
    <p:sldId id="437" r:id="rId18"/>
    <p:sldId id="438" r:id="rId19"/>
    <p:sldId id="439" r:id="rId20"/>
    <p:sldId id="440" r:id="rId21"/>
    <p:sldId id="441" r:id="rId22"/>
    <p:sldId id="442" r:id="rId23"/>
    <p:sldId id="443" r:id="rId24"/>
    <p:sldId id="444" r:id="rId25"/>
    <p:sldId id="434" r:id="rId26"/>
    <p:sldId id="435" r:id="rId27"/>
    <p:sldId id="436" r:id="rId28"/>
    <p:sldId id="445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C12C"/>
    <a:srgbClr val="83C937"/>
    <a:srgbClr val="618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69" autoAdjust="0"/>
    <p:restoredTop sz="86067" autoAdjust="0"/>
  </p:normalViewPr>
  <p:slideViewPr>
    <p:cSldViewPr>
      <p:cViewPr>
        <p:scale>
          <a:sx n="33" d="100"/>
          <a:sy n="33" d="100"/>
        </p:scale>
        <p:origin x="105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-2544"/>
    </p:cViewPr>
  </p:sorterViewPr>
  <p:notesViewPr>
    <p:cSldViewPr>
      <p:cViewPr varScale="1">
        <p:scale>
          <a:sx n="99" d="100"/>
          <a:sy n="99" d="100"/>
        </p:scale>
        <p:origin x="35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59AEABD-0FE8-4B86-BACD-D1A305916F1F}" type="datetimeFigureOut">
              <a:rPr lang="en-US" smtClean="0"/>
              <a:pPr/>
              <a:t>4/3/2017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9A37CD85-2FFA-4246-8637-B96DF20172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210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1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1" y="4343401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1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F4BC29-A405-459F-B643-37B2F46FF45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608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6B9AEB-4021-4B65-B642-087089610F90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99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4BC29-A405-459F-B643-37B2F46FF45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052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4BC29-A405-459F-B643-37B2F46FF45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94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4BC29-A405-459F-B643-37B2F46FF45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066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of all I have to  be less</a:t>
            </a:r>
            <a:r>
              <a:rPr lang="en-US" baseline="0" dirty="0"/>
              <a:t> than complimentary on my finance brothers and sisters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4BC29-A405-459F-B643-37B2F46FF45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441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4BC29-A405-459F-B643-37B2F46FF456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228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7" name="Picture 11" descr="WhitebackPPTCover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6AA6B51-3B8F-4D76-BAC5-D467D3E5D4C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2C28D0C-2066-4FF1-8E77-85029BD8D423}" type="slidenum">
              <a:rPr lang="en-US"/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04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D594C9-6C0A-4A78-BF82-6718B0C82138}" type="slidenum">
              <a:rPr lang="en-US"/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45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A60B6F-E804-44D0-9B9A-6E470F48D7B0}" type="slidenum">
              <a:rPr lang="en-US"/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27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7DF3DB-12EC-40AF-AA38-F8E5104B69EF}" type="slidenum">
              <a:rPr lang="en-US"/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00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CC551F-85F1-4E10-ADDD-31E38DFECF12}" type="slidenum">
              <a:rPr lang="en-US"/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808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6996193-CB8C-433A-BCC5-0FAAD7D0F2D1}" type="slidenum">
              <a:rPr lang="en-US"/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28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7345DD-81CF-49C3-BC49-DE3BB87F1CF5}" type="slidenum">
              <a:rPr lang="en-US"/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90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71457D-0D40-4C9D-9085-1BCC275917E8}" type="slidenum">
              <a:rPr lang="en-US"/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365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484157-C400-4BF2-98B6-8498511B34C2}" type="slidenum">
              <a:rPr lang="en-US"/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277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128EC5-8C59-4F0A-9618-CF623FE89226}" type="slidenum">
              <a:rPr lang="en-US"/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102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WhitebackPPTCover4_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7938"/>
            <a:ext cx="9137650" cy="684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fld id="{67A2E0FE-F265-453C-8246-44D4EC85801F}" type="slidenum">
              <a:rPr lang="en-US"/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B4C12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B4C12C"/>
          </a:solidFill>
          <a:latin typeface="Arial" charset="0"/>
          <a:ea typeface="ヒラギノ角ゴ Pro W3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B4C12C"/>
          </a:solidFill>
          <a:latin typeface="Arial" charset="0"/>
          <a:ea typeface="ヒラギノ角ゴ Pro W3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B4C12C"/>
          </a:solidFill>
          <a:latin typeface="Arial" charset="0"/>
          <a:ea typeface="ヒラギノ角ゴ Pro W3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B4C12C"/>
          </a:solidFill>
          <a:latin typeface="Arial" charset="0"/>
          <a:ea typeface="ヒラギノ角ゴ Pro W3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B4C12C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B4C12C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B4C12C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B4C12C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000">
          <a:solidFill>
            <a:srgbClr val="6185A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6185AB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6185AB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6185AB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185AB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185AB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185AB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185AB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185A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publicschools.org/fb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81200"/>
            <a:ext cx="7772400" cy="2133600"/>
          </a:xfrm>
        </p:spPr>
        <p:txBody>
          <a:bodyPr/>
          <a:lstStyle/>
          <a:p>
            <a:r>
              <a:rPr lang="en-US" sz="3200" b="0" dirty="0"/>
              <a:t>Budget</a:t>
            </a:r>
            <a:endParaRPr lang="en-US" sz="32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543300"/>
            <a:ext cx="7010400" cy="1143000"/>
          </a:xfrm>
        </p:spPr>
        <p:txBody>
          <a:bodyPr/>
          <a:lstStyle/>
          <a:p>
            <a:r>
              <a:rPr lang="en-US" dirty="0"/>
              <a:t>PANC</a:t>
            </a:r>
          </a:p>
          <a:p>
            <a:r>
              <a:rPr lang="en-US" sz="2400" dirty="0"/>
              <a:t>2017 Spring Conference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6324600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B4C12C"/>
                </a:solidFill>
                <a:latin typeface="+mn-lt"/>
                <a:ea typeface="+mn-ea"/>
              </a:rPr>
              <a:t>Division of School Business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828800"/>
          </a:xfrm>
        </p:spPr>
        <p:txBody>
          <a:bodyPr/>
          <a:lstStyle/>
          <a:p>
            <a:r>
              <a:rPr lang="en-US" sz="3600" dirty="0"/>
              <a:t>Adding more Talented Members to the team</a:t>
            </a:r>
            <a:br>
              <a:rPr lang="en-US" sz="3600" dirty="0"/>
            </a:br>
            <a:r>
              <a:rPr lang="en-US" sz="3600" dirty="0"/>
              <a:t>$53.2m</a:t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pPr lvl="1"/>
            <a:r>
              <a:rPr lang="en-US" sz="3800" dirty="0"/>
              <a:t>Teacher assistants</a:t>
            </a:r>
          </a:p>
          <a:p>
            <a:pPr lvl="1"/>
            <a:r>
              <a:rPr lang="en-US" sz="3800" dirty="0" err="1"/>
              <a:t>Asst</a:t>
            </a:r>
            <a:r>
              <a:rPr lang="en-US" sz="3800" dirty="0"/>
              <a:t> Principals</a:t>
            </a:r>
          </a:p>
          <a:p>
            <a:pPr lvl="1"/>
            <a:r>
              <a:rPr lang="en-US" sz="3800" dirty="0"/>
              <a:t>Instructional Support</a:t>
            </a:r>
          </a:p>
          <a:p>
            <a:pPr lvl="1"/>
            <a:r>
              <a:rPr lang="en-US" sz="3800" dirty="0"/>
              <a:t>Nurses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846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Enhancing the Classroom Experience</a:t>
            </a:r>
            <a:br>
              <a:rPr lang="en-US" dirty="0"/>
            </a:br>
            <a:r>
              <a:rPr lang="en-US" dirty="0"/>
              <a:t>$97.9m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Instructional Supplies</a:t>
            </a:r>
          </a:p>
          <a:p>
            <a:r>
              <a:rPr lang="en-US" dirty="0"/>
              <a:t>Technology Support</a:t>
            </a:r>
          </a:p>
          <a:p>
            <a:r>
              <a:rPr lang="en-US" dirty="0"/>
              <a:t>UERS</a:t>
            </a:r>
          </a:p>
          <a:p>
            <a:r>
              <a:rPr lang="en-US" dirty="0"/>
              <a:t>Home Base Content</a:t>
            </a:r>
          </a:p>
          <a:p>
            <a:r>
              <a:rPr lang="en-US" dirty="0"/>
              <a:t>Textbooks</a:t>
            </a:r>
          </a:p>
          <a:p>
            <a:r>
              <a:rPr lang="en-US" dirty="0"/>
              <a:t>Child Nutrition</a:t>
            </a:r>
          </a:p>
          <a:p>
            <a:r>
              <a:rPr lang="en-US" dirty="0"/>
              <a:t>EC funds</a:t>
            </a:r>
          </a:p>
          <a:p>
            <a:r>
              <a:rPr lang="en-US" dirty="0"/>
              <a:t>District and School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1872182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Enhancing the Skills of the Team</a:t>
            </a:r>
            <a:br>
              <a:rPr lang="en-US" dirty="0"/>
            </a:br>
            <a:r>
              <a:rPr lang="en-US" dirty="0"/>
              <a:t>$17m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Professional Development</a:t>
            </a:r>
          </a:p>
          <a:p>
            <a:r>
              <a:rPr lang="en-US" dirty="0"/>
              <a:t>Behavioral Support</a:t>
            </a:r>
          </a:p>
          <a:p>
            <a:r>
              <a:rPr lang="en-US" dirty="0"/>
              <a:t>Recruitment and Retention</a:t>
            </a:r>
          </a:p>
        </p:txBody>
      </p:sp>
    </p:spTree>
    <p:extLst>
      <p:ext uri="{BB962C8B-B14F-4D97-AF65-F5344CB8AC3E}">
        <p14:creationId xmlns:p14="http://schemas.microsoft.com/office/powerpoint/2010/main" val="2611585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for Results</a:t>
            </a:r>
            <a:br>
              <a:rPr lang="en-US" dirty="0"/>
            </a:br>
            <a:r>
              <a:rPr lang="en-US" dirty="0"/>
              <a:t>$5.9m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DPI</a:t>
            </a:r>
          </a:p>
          <a:p>
            <a:r>
              <a:rPr lang="en-US" dirty="0"/>
              <a:t>Residential Schools</a:t>
            </a:r>
          </a:p>
          <a:p>
            <a:r>
              <a:rPr lang="en-US" dirty="0"/>
              <a:t>Licensure Renewals</a:t>
            </a:r>
          </a:p>
        </p:txBody>
      </p:sp>
    </p:spTree>
    <p:extLst>
      <p:ext uri="{BB962C8B-B14F-4D97-AF65-F5344CB8AC3E}">
        <p14:creationId xmlns:p14="http://schemas.microsoft.com/office/powerpoint/2010/main" val="1553656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 Increases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SBE goal is to be #1 in the Southeast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Currently 9</a:t>
            </a:r>
            <a:r>
              <a:rPr lang="en-US" baseline="30000" dirty="0"/>
              <a:t>th</a:t>
            </a:r>
            <a:r>
              <a:rPr lang="en-US" dirty="0"/>
              <a:t> in the Southeast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2016-17 prelim $49,837</a:t>
            </a:r>
          </a:p>
          <a:p>
            <a:pPr marL="0" indent="0">
              <a:buNone/>
            </a:pPr>
            <a:r>
              <a:rPr lang="en-US" dirty="0"/>
              <a:t>Georgia is #1 	$54,190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409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2116265"/>
              </p:ext>
            </p:extLst>
          </p:nvPr>
        </p:nvGraphicFramePr>
        <p:xfrm>
          <a:off x="262732" y="304800"/>
          <a:ext cx="8616156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Worksheet" r:id="rId3" imgW="5036881" imgH="2895631" progId="Excel.Sheet.8">
                  <p:embed/>
                </p:oleObj>
              </mc:Choice>
              <mc:Fallback>
                <p:oleObj name="Worksheet" r:id="rId3" imgW="5036881" imgH="2895631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732" y="304800"/>
                        <a:ext cx="8616156" cy="495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2155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752600"/>
            <a:ext cx="7772400" cy="990600"/>
          </a:xfrm>
        </p:spPr>
        <p:txBody>
          <a:bodyPr/>
          <a:lstStyle/>
          <a:p>
            <a:r>
              <a:rPr lang="en-US" dirty="0"/>
              <a:t>State Superintendent’s Priorities</a:t>
            </a:r>
          </a:p>
        </p:txBody>
      </p:sp>
    </p:spTree>
    <p:extLst>
      <p:ext uri="{BB962C8B-B14F-4D97-AF65-F5344CB8AC3E}">
        <p14:creationId xmlns:p14="http://schemas.microsoft.com/office/powerpoint/2010/main" val="4280616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Based Administrators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Jan 2016 	Presentation</a:t>
            </a:r>
          </a:p>
          <a:p>
            <a:r>
              <a:rPr lang="en-US" dirty="0"/>
              <a:t>July 2016 	Appropriations Bill</a:t>
            </a:r>
          </a:p>
          <a:p>
            <a:pPr lvl="1"/>
            <a:r>
              <a:rPr lang="en-US" dirty="0"/>
              <a:t>Study committee</a:t>
            </a:r>
          </a:p>
          <a:p>
            <a:pPr lvl="1"/>
            <a:r>
              <a:rPr lang="en-US" dirty="0"/>
              <a:t>Removal of the “break in service”</a:t>
            </a:r>
          </a:p>
          <a:p>
            <a:r>
              <a:rPr lang="en-US" dirty="0"/>
              <a:t>October 2016	 Legislative Committee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Recommendatons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991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- Principals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Option 1</a:t>
            </a:r>
          </a:p>
          <a:p>
            <a:r>
              <a:rPr lang="en-US" dirty="0"/>
              <a:t>Change from a position allotment to a dollar allotment</a:t>
            </a:r>
          </a:p>
          <a:p>
            <a:r>
              <a:rPr lang="en-US" dirty="0"/>
              <a:t>Dollar </a:t>
            </a:r>
            <a:r>
              <a:rPr lang="en-US" dirty="0" err="1"/>
              <a:t>alloment</a:t>
            </a:r>
            <a:r>
              <a:rPr lang="en-US" dirty="0"/>
              <a:t> at statewide average + 3% increase</a:t>
            </a:r>
          </a:p>
          <a:p>
            <a:r>
              <a:rPr lang="en-US" dirty="0"/>
              <a:t>Hold harmless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213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Principals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Option 2</a:t>
            </a:r>
          </a:p>
          <a:p>
            <a:r>
              <a:rPr lang="en-US" dirty="0"/>
              <a:t>Link to teacher salary schedule at Masters plus X%</a:t>
            </a:r>
          </a:p>
        </p:txBody>
      </p:sp>
    </p:spTree>
    <p:extLst>
      <p:ext uri="{BB962C8B-B14F-4D97-AF65-F5344CB8AC3E}">
        <p14:creationId xmlns:p14="http://schemas.microsoft.com/office/powerpoint/2010/main" val="3128581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New Superintendent and staff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DPI Personnel Departure</a:t>
            </a:r>
          </a:p>
          <a:p>
            <a:r>
              <a:rPr lang="en-US" dirty="0"/>
              <a:t>CFO</a:t>
            </a:r>
          </a:p>
          <a:p>
            <a:r>
              <a:rPr lang="en-US" dirty="0"/>
              <a:t>CAO-Deputy</a:t>
            </a:r>
          </a:p>
          <a:p>
            <a:r>
              <a:rPr lang="en-US" dirty="0"/>
              <a:t>Director of Human Resources</a:t>
            </a:r>
          </a:p>
          <a:p>
            <a:r>
              <a:rPr lang="en-US" dirty="0"/>
              <a:t>Legislative Director</a:t>
            </a:r>
          </a:p>
          <a:p>
            <a:r>
              <a:rPr lang="en-US" dirty="0"/>
              <a:t>Director Of Educator Effectiveness</a:t>
            </a:r>
          </a:p>
        </p:txBody>
      </p:sp>
    </p:spTree>
    <p:extLst>
      <p:ext uri="{BB962C8B-B14F-4D97-AF65-F5344CB8AC3E}">
        <p14:creationId xmlns:p14="http://schemas.microsoft.com/office/powerpoint/2010/main" val="31810315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Pay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Bonuses for principals in Low wealth LEAs </a:t>
            </a:r>
          </a:p>
          <a:p>
            <a:r>
              <a:rPr lang="en-US" dirty="0"/>
              <a:t>Bonuses for principals in low </a:t>
            </a:r>
            <a:r>
              <a:rPr lang="en-US" dirty="0" err="1"/>
              <a:t>performig</a:t>
            </a:r>
            <a:r>
              <a:rPr lang="en-US" dirty="0"/>
              <a:t> schools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Guiding principals</a:t>
            </a:r>
          </a:p>
          <a:p>
            <a:r>
              <a:rPr lang="en-US" dirty="0"/>
              <a:t>Not across the board</a:t>
            </a:r>
          </a:p>
          <a:p>
            <a:r>
              <a:rPr lang="en-US" dirty="0"/>
              <a:t>Reporting requirement</a:t>
            </a:r>
          </a:p>
          <a:p>
            <a:r>
              <a:rPr lang="en-US" dirty="0"/>
              <a:t>Unused funds could be used for PD</a:t>
            </a:r>
          </a:p>
        </p:txBody>
      </p:sp>
    </p:spTree>
    <p:extLst>
      <p:ext uri="{BB962C8B-B14F-4D97-AF65-F5344CB8AC3E}">
        <p14:creationId xmlns:p14="http://schemas.microsoft.com/office/powerpoint/2010/main" val="2376495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246" y="1143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Committee suggest that the bonuses are based on</a:t>
            </a:r>
          </a:p>
          <a:p>
            <a:r>
              <a:rPr lang="en-US" sz="2800" dirty="0"/>
              <a:t>Improving school performance</a:t>
            </a:r>
          </a:p>
          <a:p>
            <a:r>
              <a:rPr lang="en-US" sz="2800" dirty="0"/>
              <a:t>Demonstrating Strong Leadership</a:t>
            </a:r>
          </a:p>
          <a:p>
            <a:r>
              <a:rPr lang="en-US" sz="2800" dirty="0"/>
              <a:t>Creating positive community Impression</a:t>
            </a:r>
          </a:p>
          <a:p>
            <a:r>
              <a:rPr lang="en-US" sz="2800" dirty="0"/>
              <a:t>Improving the physical school environment</a:t>
            </a:r>
          </a:p>
          <a:p>
            <a:r>
              <a:rPr lang="en-US" sz="2800" dirty="0"/>
              <a:t>Improving Learning environment (discipline)</a:t>
            </a:r>
          </a:p>
          <a:p>
            <a:r>
              <a:rPr lang="en-US" sz="2800" dirty="0"/>
              <a:t>Preparing students for careers and college</a:t>
            </a:r>
          </a:p>
          <a:p>
            <a:r>
              <a:rPr lang="en-US" sz="2800" dirty="0"/>
              <a:t>EOG performance (esp. reading)</a:t>
            </a:r>
          </a:p>
          <a:p>
            <a:r>
              <a:rPr lang="en-US" sz="2800" dirty="0"/>
              <a:t>Teacher retention</a:t>
            </a:r>
          </a:p>
        </p:txBody>
      </p:sp>
    </p:spTree>
    <p:extLst>
      <p:ext uri="{BB962C8B-B14F-4D97-AF65-F5344CB8AC3E}">
        <p14:creationId xmlns:p14="http://schemas.microsoft.com/office/powerpoint/2010/main" val="272645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Principals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Bonuses could also be used for signing bonuses </a:t>
            </a:r>
          </a:p>
          <a:p>
            <a:r>
              <a:rPr lang="en-US" dirty="0"/>
              <a:t>Retention bonuses</a:t>
            </a:r>
          </a:p>
        </p:txBody>
      </p:sp>
    </p:spTree>
    <p:extLst>
      <p:ext uri="{BB962C8B-B14F-4D97-AF65-F5344CB8AC3E}">
        <p14:creationId xmlns:p14="http://schemas.microsoft.com/office/powerpoint/2010/main" val="2165717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Assistant principal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Link to teachers schedule + x%</a:t>
            </a:r>
          </a:p>
        </p:txBody>
      </p:sp>
    </p:spTree>
    <p:extLst>
      <p:ext uri="{BB962C8B-B14F-4D97-AF65-F5344CB8AC3E}">
        <p14:creationId xmlns:p14="http://schemas.microsoft.com/office/powerpoint/2010/main" val="15257931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Bonuses – Not over yet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24708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Grade – State level redistribution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grade and APIB – SB169</a:t>
            </a:r>
          </a:p>
          <a:p>
            <a:pPr marL="0" indent="0">
              <a:buNone/>
            </a:pPr>
            <a:r>
              <a:rPr lang="en-US" dirty="0"/>
              <a:t>Paying teachers who were reassigned and were therefore not eligible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Charter schools – APIB</a:t>
            </a:r>
          </a:p>
          <a:p>
            <a:pPr marL="0" indent="0">
              <a:buNone/>
            </a:pPr>
            <a:r>
              <a:rPr lang="en-US" dirty="0"/>
              <a:t>Continued effort to get them included </a:t>
            </a:r>
          </a:p>
        </p:txBody>
      </p:sp>
    </p:spTree>
    <p:extLst>
      <p:ext uri="{BB962C8B-B14F-4D97-AF65-F5344CB8AC3E}">
        <p14:creationId xmlns:p14="http://schemas.microsoft.com/office/powerpoint/2010/main" val="14220316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PED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Allotments – HB6</a:t>
            </a:r>
          </a:p>
          <a:p>
            <a:pPr lvl="1"/>
            <a:endParaRPr lang="en-US" dirty="0"/>
          </a:p>
          <a:p>
            <a:r>
              <a:rPr lang="en-US" dirty="0"/>
              <a:t>Nurses - not published as of April 2</a:t>
            </a:r>
          </a:p>
          <a:p>
            <a:endParaRPr lang="en-US" dirty="0"/>
          </a:p>
          <a:p>
            <a:r>
              <a:rPr lang="en-US" dirty="0"/>
              <a:t>Schools Calendar – 60 bills</a:t>
            </a:r>
          </a:p>
        </p:txBody>
      </p:sp>
    </p:spTree>
    <p:extLst>
      <p:ext uri="{BB962C8B-B14F-4D97-AF65-F5344CB8AC3E}">
        <p14:creationId xmlns:p14="http://schemas.microsoft.com/office/powerpoint/2010/main" val="14795233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K-3 Class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231" y="1277815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Effective 7/1/2017 LEA </a:t>
            </a:r>
            <a:r>
              <a:rPr lang="en-US" dirty="0" err="1"/>
              <a:t>avg</a:t>
            </a:r>
            <a:r>
              <a:rPr lang="en-US" dirty="0"/>
              <a:t> = Allotment ratio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Reduces class size by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Does not </a:t>
            </a:r>
            <a:r>
              <a:rPr lang="en-US" dirty="0"/>
              <a:t>affect your teacher allotment</a:t>
            </a:r>
          </a:p>
          <a:p>
            <a:pPr marL="0" indent="0">
              <a:buNone/>
            </a:pPr>
            <a:r>
              <a:rPr lang="en-US" u="sng" dirty="0"/>
              <a:t>Does</a:t>
            </a:r>
            <a:r>
              <a:rPr lang="en-US" dirty="0"/>
              <a:t> affect the number of students per class</a:t>
            </a:r>
          </a:p>
        </p:txBody>
      </p:sp>
      <p:sp>
        <p:nvSpPr>
          <p:cNvPr id="4" name="Arrow: Right 3"/>
          <p:cNvSpPr/>
          <p:nvPr/>
        </p:nvSpPr>
        <p:spPr bwMode="auto">
          <a:xfrm>
            <a:off x="533400" y="2364192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31569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98463"/>
            <a:r>
              <a:rPr lang="en-US" dirty="0"/>
              <a:t>Responsibilities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115C-301</a:t>
            </a:r>
          </a:p>
          <a:p>
            <a:pPr marL="0" indent="0">
              <a:buNone/>
            </a:pPr>
            <a:r>
              <a:rPr lang="en-US" sz="2800" dirty="0"/>
              <a:t>Local boards are responsible for class size.</a:t>
            </a:r>
          </a:p>
          <a:p>
            <a:pPr marL="0" indent="0">
              <a:buNone/>
            </a:pPr>
            <a:r>
              <a:rPr lang="en-US" sz="2800" dirty="0"/>
              <a:t>Overages are only allowed to be </a:t>
            </a:r>
            <a:r>
              <a:rPr lang="en-US" sz="2800" u="sng" dirty="0"/>
              <a:t>considered </a:t>
            </a:r>
            <a:r>
              <a:rPr lang="en-US" sz="2800" dirty="0"/>
              <a:t>if </a:t>
            </a:r>
          </a:p>
          <a:p>
            <a:pPr marL="914400" indent="-561975"/>
            <a:r>
              <a:rPr lang="en-US" sz="2800" dirty="0"/>
              <a:t>2% increase of ADM in the school</a:t>
            </a:r>
          </a:p>
          <a:p>
            <a:pPr marL="914400" indent="-561975"/>
            <a:r>
              <a:rPr lang="en-US" sz="2800" dirty="0"/>
              <a:t>Solitary curricular area</a:t>
            </a:r>
          </a:p>
          <a:p>
            <a:pPr marL="914400" indent="-561975"/>
            <a:r>
              <a:rPr lang="en-US" sz="2800" dirty="0"/>
              <a:t>Geographically isolated </a:t>
            </a:r>
          </a:p>
          <a:p>
            <a:pPr marL="914400" indent="-561975"/>
            <a:r>
              <a:rPr lang="en-US" sz="2800" dirty="0"/>
              <a:t>Charter school closure</a:t>
            </a:r>
          </a:p>
          <a:p>
            <a:pPr marL="914400" indent="-561975"/>
            <a:r>
              <a:rPr lang="en-US" sz="2800" dirty="0"/>
              <a:t>Act of God</a:t>
            </a:r>
          </a:p>
        </p:txBody>
      </p:sp>
    </p:spTree>
    <p:extLst>
      <p:ext uri="{BB962C8B-B14F-4D97-AF65-F5344CB8AC3E}">
        <p14:creationId xmlns:p14="http://schemas.microsoft.com/office/powerpoint/2010/main" val="33077802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52600"/>
            <a:ext cx="7772400" cy="990600"/>
          </a:xfrm>
        </p:spPr>
        <p:txBody>
          <a:bodyPr/>
          <a:lstStyle/>
          <a:p>
            <a:r>
              <a:rPr lang="en-US" dirty="0"/>
              <a:t>Business Systems Modernization</a:t>
            </a:r>
          </a:p>
        </p:txBody>
      </p:sp>
    </p:spTree>
    <p:extLst>
      <p:ext uri="{BB962C8B-B14F-4D97-AF65-F5344CB8AC3E}">
        <p14:creationId xmlns:p14="http://schemas.microsoft.com/office/powerpoint/2010/main" val="2980915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Responsibilities and Authority</a:t>
            </a:r>
            <a:br>
              <a:rPr lang="en-US" dirty="0"/>
            </a:br>
            <a:r>
              <a:rPr lang="en-US" dirty="0"/>
              <a:t>HB17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Superintendent and the State Board of Education and Governor</a:t>
            </a:r>
          </a:p>
          <a:p>
            <a:pPr lvl="1"/>
            <a:r>
              <a:rPr lang="en-US" dirty="0"/>
              <a:t>Supt appoints 2 Student advisor (</a:t>
            </a:r>
            <a:r>
              <a:rPr lang="en-US" dirty="0" err="1"/>
              <a:t>prev</a:t>
            </a:r>
            <a:r>
              <a:rPr lang="en-US" dirty="0"/>
              <a:t> </a:t>
            </a:r>
            <a:r>
              <a:rPr lang="en-US" dirty="0" err="1"/>
              <a:t>Gov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Supt appoints LEA Superintendent advisor (</a:t>
            </a:r>
            <a:r>
              <a:rPr lang="en-US" dirty="0" err="1"/>
              <a:t>prev</a:t>
            </a:r>
            <a:r>
              <a:rPr lang="en-US" dirty="0"/>
              <a:t> </a:t>
            </a:r>
            <a:r>
              <a:rPr lang="en-US" dirty="0" err="1"/>
              <a:t>Gov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Supt shall provide technical assistance to the SBE</a:t>
            </a:r>
          </a:p>
          <a:p>
            <a:pPr lvl="1"/>
            <a:r>
              <a:rPr lang="en-US" dirty="0"/>
              <a:t>SBE may only have 2 attorneys, a paralegal and 1 admin</a:t>
            </a:r>
          </a:p>
        </p:txBody>
      </p:sp>
    </p:spTree>
    <p:extLst>
      <p:ext uri="{BB962C8B-B14F-4D97-AF65-F5344CB8AC3E}">
        <p14:creationId xmlns:p14="http://schemas.microsoft.com/office/powerpoint/2010/main" val="3026057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Superintendent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Shall be the administrative head of DPI as it relates to </a:t>
            </a:r>
          </a:p>
          <a:p>
            <a:r>
              <a:rPr lang="en-US" dirty="0"/>
              <a:t>	Administration of funds (</a:t>
            </a:r>
            <a:r>
              <a:rPr lang="en-US" dirty="0" err="1"/>
              <a:t>incl</a:t>
            </a:r>
            <a:r>
              <a:rPr lang="en-US" dirty="0"/>
              <a:t> reductions)</a:t>
            </a:r>
          </a:p>
          <a:p>
            <a:r>
              <a:rPr lang="en-US" dirty="0"/>
              <a:t>	The personnel hiring and firing</a:t>
            </a:r>
          </a:p>
          <a:p>
            <a:r>
              <a:rPr lang="en-US" dirty="0"/>
              <a:t>	Designation of exempt positions</a:t>
            </a:r>
          </a:p>
          <a:p>
            <a:r>
              <a:rPr lang="en-US" dirty="0"/>
              <a:t>	The public </a:t>
            </a:r>
            <a:r>
              <a:rPr lang="en-US" dirty="0" err="1"/>
              <a:t>school.system</a:t>
            </a:r>
            <a:endParaRPr lang="en-US" dirty="0"/>
          </a:p>
          <a:p>
            <a:pPr lvl="1"/>
            <a:r>
              <a:rPr lang="en-US" dirty="0"/>
              <a:t>Achievement School District</a:t>
            </a:r>
          </a:p>
          <a:p>
            <a:pPr lvl="1"/>
            <a:r>
              <a:rPr lang="en-US" dirty="0"/>
              <a:t>Charter School Advisory Board</a:t>
            </a:r>
          </a:p>
          <a:p>
            <a:pPr lvl="1"/>
            <a:r>
              <a:rPr lang="en-US" dirty="0"/>
              <a:t>Office of Charter Schools</a:t>
            </a:r>
          </a:p>
        </p:txBody>
      </p:sp>
    </p:spTree>
    <p:extLst>
      <p:ext uri="{BB962C8B-B14F-4D97-AF65-F5344CB8AC3E}">
        <p14:creationId xmlns:p14="http://schemas.microsoft.com/office/powerpoint/2010/main" val="3745287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28800"/>
            <a:ext cx="7772400" cy="990600"/>
          </a:xfrm>
        </p:spPr>
        <p:txBody>
          <a:bodyPr/>
          <a:lstStyle/>
          <a:p>
            <a:r>
              <a:rPr lang="en-US" dirty="0"/>
              <a:t>Until the next episode….</a:t>
            </a:r>
          </a:p>
        </p:txBody>
      </p:sp>
    </p:spTree>
    <p:extLst>
      <p:ext uri="{BB962C8B-B14F-4D97-AF65-F5344CB8AC3E}">
        <p14:creationId xmlns:p14="http://schemas.microsoft.com/office/powerpoint/2010/main" val="1841917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2400" cy="990600"/>
          </a:xfrm>
        </p:spPr>
        <p:txBody>
          <a:bodyPr/>
          <a:lstStyle/>
          <a:p>
            <a:r>
              <a:rPr lang="en-US" dirty="0"/>
              <a:t>DPI is open for business</a:t>
            </a:r>
          </a:p>
        </p:txBody>
      </p:sp>
    </p:spTree>
    <p:extLst>
      <p:ext uri="{BB962C8B-B14F-4D97-AF65-F5344CB8AC3E}">
        <p14:creationId xmlns:p14="http://schemas.microsoft.com/office/powerpoint/2010/main" val="477763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Planning documents posted on FBS website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http://www.ncpublicschools.org/fbs/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# of allotted positions, low wealth, At Risk etc.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452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Impacts on LEA Average Daily Membership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 School/Private School</a:t>
            </a:r>
          </a:p>
          <a:p>
            <a:r>
              <a:rPr lang="en-US" dirty="0"/>
              <a:t>Charter schools – growing population</a:t>
            </a:r>
          </a:p>
          <a:p>
            <a:r>
              <a:rPr lang="en-US" dirty="0"/>
              <a:t>Virtual Charter schools </a:t>
            </a:r>
          </a:p>
          <a:p>
            <a:r>
              <a:rPr lang="en-US" dirty="0"/>
              <a:t>Opportunity Scholarships (vouchers)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BUDGET ACCORDINGLY</a:t>
            </a:r>
          </a:p>
        </p:txBody>
      </p:sp>
    </p:spTree>
    <p:extLst>
      <p:ext uri="{BB962C8B-B14F-4D97-AF65-F5344CB8AC3E}">
        <p14:creationId xmlns:p14="http://schemas.microsoft.com/office/powerpoint/2010/main" val="2920366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28800"/>
            <a:ext cx="7772400" cy="990600"/>
          </a:xfrm>
        </p:spPr>
        <p:txBody>
          <a:bodyPr/>
          <a:lstStyle/>
          <a:p>
            <a:r>
              <a:rPr lang="en-US" sz="4000" dirty="0"/>
              <a:t>State Board of Education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 Expansion Items Request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49530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Capped at 2% increase.</a:t>
            </a:r>
          </a:p>
        </p:txBody>
      </p:sp>
    </p:spTree>
    <p:extLst>
      <p:ext uri="{BB962C8B-B14F-4D97-AF65-F5344CB8AC3E}">
        <p14:creationId xmlns:p14="http://schemas.microsoft.com/office/powerpoint/2010/main" val="2609568212"/>
      </p:ext>
    </p:extLst>
  </p:cSld>
  <p:clrMapOvr>
    <a:masterClrMapping/>
  </p:clrMapOvr>
</p:sld>
</file>

<file path=ppt/theme/theme1.xml><?xml version="1.0" encoding="utf-8"?>
<a:theme xmlns:a="http://schemas.openxmlformats.org/drawingml/2006/main" name="2013 Charter School Leadership Institute Federal Complianc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 Charter School Leadership Institute Federal Compliance</Template>
  <TotalTime>4631</TotalTime>
  <Words>512</Words>
  <Application>Microsoft Office PowerPoint</Application>
  <PresentationFormat>On-screen Show (4:3)</PresentationFormat>
  <Paragraphs>152</Paragraphs>
  <Slides>28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ヒラギノ角ゴ Pro W3</vt:lpstr>
      <vt:lpstr>2013 Charter School Leadership Institute Federal Compliance</vt:lpstr>
      <vt:lpstr>Microsoft Excel 97-2003 Worksheet</vt:lpstr>
      <vt:lpstr>Budget</vt:lpstr>
      <vt:lpstr>Transition Time</vt:lpstr>
      <vt:lpstr>Responsibilities and Authority HB17</vt:lpstr>
      <vt:lpstr>State Superintendent</vt:lpstr>
      <vt:lpstr>Until the next episode….</vt:lpstr>
      <vt:lpstr>DPI is open for business</vt:lpstr>
      <vt:lpstr>Planning Budget</vt:lpstr>
      <vt:lpstr>Impacts on LEA Average Daily Membership</vt:lpstr>
      <vt:lpstr>State Board of Education   Expansion Items Request</vt:lpstr>
      <vt:lpstr>Adding more Talented Members to the team $53.2m </vt:lpstr>
      <vt:lpstr>Enhancing the Classroom Experience $97.9m</vt:lpstr>
      <vt:lpstr>Enhancing the Skills of the Team $17m</vt:lpstr>
      <vt:lpstr>Supporting for Results $5.9m</vt:lpstr>
      <vt:lpstr>Teacher Increases</vt:lpstr>
      <vt:lpstr>PowerPoint Presentation</vt:lpstr>
      <vt:lpstr>State Superintendent’s Priorities</vt:lpstr>
      <vt:lpstr>School Based Administrators</vt:lpstr>
      <vt:lpstr>Recommendation - Principals</vt:lpstr>
      <vt:lpstr>Principals </vt:lpstr>
      <vt:lpstr>Additional Pay</vt:lpstr>
      <vt:lpstr>Principals</vt:lpstr>
      <vt:lpstr>Principals </vt:lpstr>
      <vt:lpstr>Assistant principal</vt:lpstr>
      <vt:lpstr>Bonuses – Not over yet</vt:lpstr>
      <vt:lpstr>PED Studies</vt:lpstr>
      <vt:lpstr>K-3 Class size</vt:lpstr>
      <vt:lpstr>Responsibilities </vt:lpstr>
      <vt:lpstr>Business Systems Modernization</vt:lpstr>
    </vt:vector>
  </TitlesOfParts>
  <Company>NCDPI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Monitoring &amp; Compliance</dc:title>
  <dc:creator>Leigh Ann Kerr</dc:creator>
  <cp:lastModifiedBy>Alexis Schauss</cp:lastModifiedBy>
  <cp:revision>327</cp:revision>
  <cp:lastPrinted>2016-03-16T18:16:50Z</cp:lastPrinted>
  <dcterms:created xsi:type="dcterms:W3CDTF">2013-07-22T20:20:25Z</dcterms:created>
  <dcterms:modified xsi:type="dcterms:W3CDTF">2017-04-04T03:38:55Z</dcterms:modified>
</cp:coreProperties>
</file>