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420" r:id="rId3"/>
    <p:sldId id="427" r:id="rId4"/>
    <p:sldId id="429" r:id="rId5"/>
    <p:sldId id="430" r:id="rId6"/>
    <p:sldId id="419" r:id="rId7"/>
    <p:sldId id="432" r:id="rId8"/>
    <p:sldId id="307" r:id="rId9"/>
    <p:sldId id="421" r:id="rId10"/>
    <p:sldId id="425" r:id="rId11"/>
    <p:sldId id="423" r:id="rId12"/>
    <p:sldId id="422" r:id="rId13"/>
    <p:sldId id="426" r:id="rId14"/>
    <p:sldId id="431" r:id="rId15"/>
    <p:sldId id="353" r:id="rId16"/>
    <p:sldId id="405" r:id="rId17"/>
    <p:sldId id="399" r:id="rId18"/>
    <p:sldId id="428" r:id="rId19"/>
    <p:sldId id="400" r:id="rId20"/>
    <p:sldId id="415" r:id="rId21"/>
    <p:sldId id="416" r:id="rId22"/>
    <p:sldId id="409" r:id="rId23"/>
    <p:sldId id="417" r:id="rId24"/>
    <p:sldId id="410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C12C"/>
    <a:srgbClr val="83C937"/>
    <a:srgbClr val="618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4469" autoAdjust="0"/>
    <p:restoredTop sz="84420" autoAdjust="0"/>
  </p:normalViewPr>
  <p:slideViewPr>
    <p:cSldViewPr>
      <p:cViewPr varScale="1">
        <p:scale>
          <a:sx n="16" d="100"/>
          <a:sy n="16" d="100"/>
        </p:scale>
        <p:origin x="36" y="13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PEDPI15\DATA\SBS\INFOANALYSIS\Alexis\Allotments\History\Allotments%20per%20pupilfrom%20200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EDPI15\DATA\SBS\INFOANALYSIS\Alexis\Presentations\PANC\PANCApril2014\ADM97to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3961809819644"/>
          <c:y val="0.13920833333333332"/>
          <c:w val="0.84634071903802721"/>
          <c:h val="0.70215403543307087"/>
        </c:manualLayout>
      </c:layout>
      <c:lineChart>
        <c:grouping val="standard"/>
        <c:varyColors val="0"/>
        <c:ser>
          <c:idx val="0"/>
          <c:order val="0"/>
          <c:tx>
            <c:strRef>
              <c:f>All!$A$11</c:f>
              <c:strCache>
                <c:ptCount val="1"/>
                <c:pt idx="0">
                  <c:v>Classroom Materials</c:v>
                </c:pt>
              </c:strCache>
            </c:strRef>
          </c:tx>
          <c:marker>
            <c:symbol val="none"/>
          </c:marker>
          <c:cat>
            <c:strRef>
              <c:f>All!$B$10:$J$10</c:f>
              <c:strCache>
                <c:ptCount val="9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</c:strCache>
            </c:strRef>
          </c:cat>
          <c:val>
            <c:numRef>
              <c:f>All!$B$11:$J$11</c:f>
              <c:numCache>
                <c:formatCode>_("$"* #,##0.00_);_("$"* \(#,##0.00\);_("$"* "-"??_);_(@_)</c:formatCode>
                <c:ptCount val="9"/>
                <c:pt idx="0">
                  <c:v>56.35</c:v>
                </c:pt>
                <c:pt idx="1">
                  <c:v>58.77</c:v>
                </c:pt>
                <c:pt idx="2">
                  <c:v>59.82</c:v>
                </c:pt>
                <c:pt idx="3">
                  <c:v>61.16</c:v>
                </c:pt>
                <c:pt idx="4">
                  <c:v>32.82</c:v>
                </c:pt>
                <c:pt idx="5">
                  <c:v>33.159999999999997</c:v>
                </c:pt>
                <c:pt idx="6">
                  <c:v>28.58</c:v>
                </c:pt>
                <c:pt idx="7">
                  <c:v>28.38</c:v>
                </c:pt>
                <c:pt idx="8">
                  <c:v>28.38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All!$A$12</c:f>
              <c:strCache>
                <c:ptCount val="1"/>
                <c:pt idx="0">
                  <c:v>Textbooks</c:v>
                </c:pt>
              </c:strCache>
            </c:strRef>
          </c:tx>
          <c:marker>
            <c:symbol val="none"/>
          </c:marker>
          <c:cat>
            <c:strRef>
              <c:f>All!$B$10:$J$10</c:f>
              <c:strCache>
                <c:ptCount val="9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</c:strCache>
            </c:strRef>
          </c:cat>
          <c:val>
            <c:numRef>
              <c:f>All!$B$12:$J$12</c:f>
              <c:numCache>
                <c:formatCode>_("$"* #,##0.00_);_("$"* \(#,##0.00\);_("$"* "-"??_);_(@_)</c:formatCode>
                <c:ptCount val="9"/>
                <c:pt idx="0">
                  <c:v>67</c:v>
                </c:pt>
                <c:pt idx="1">
                  <c:v>67.150000000000006</c:v>
                </c:pt>
                <c:pt idx="2">
                  <c:v>40.75</c:v>
                </c:pt>
                <c:pt idx="3">
                  <c:v>1.69</c:v>
                </c:pt>
                <c:pt idx="4">
                  <c:v>14.82</c:v>
                </c:pt>
                <c:pt idx="5">
                  <c:v>14.26</c:v>
                </c:pt>
                <c:pt idx="6">
                  <c:v>14.26</c:v>
                </c:pt>
                <c:pt idx="7">
                  <c:v>14.86</c:v>
                </c:pt>
                <c:pt idx="8">
                  <c:v>29.05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7678320"/>
        <c:axId val="177678880"/>
      </c:lineChart>
      <c:catAx>
        <c:axId val="177678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7678880"/>
        <c:crosses val="autoZero"/>
        <c:auto val="1"/>
        <c:lblAlgn val="ctr"/>
        <c:lblOffset val="100"/>
        <c:noMultiLvlLbl val="0"/>
      </c:catAx>
      <c:valAx>
        <c:axId val="177678880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_);_(@_)" sourceLinked="0"/>
        <c:majorTickMark val="out"/>
        <c:minorTickMark val="none"/>
        <c:tickLblPos val="nextTo"/>
        <c:crossAx val="177678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804233186448029"/>
          <c:y val="0.26441059711286091"/>
          <c:w val="0.24611668954224758"/>
          <c:h val="0.12326213910761155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Change</a:t>
            </a:r>
            <a:r>
              <a:rPr lang="en-US" baseline="0"/>
              <a:t> in State Funded positions</a:t>
            </a:r>
          </a:p>
          <a:p>
            <a:pPr>
              <a:defRPr/>
            </a:pPr>
            <a:r>
              <a:rPr lang="en-US" baseline="0"/>
              <a:t>2009 to 2016</a:t>
            </a:r>
            <a:endParaRPr lang="en-US"/>
          </a:p>
        </c:rich>
      </c:tx>
      <c:layout>
        <c:manualLayout>
          <c:xMode val="edge"/>
          <c:yMode val="edge"/>
          <c:x val="0.15840072014119622"/>
          <c:y val="1.816530426884650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'Personnel change'!$AM$25</c:f>
              <c:strCache>
                <c:ptCount val="1"/>
                <c:pt idx="0">
                  <c:v>State</c:v>
                </c:pt>
              </c:strCache>
            </c:strRef>
          </c:tx>
          <c:invertIfNegative val="0"/>
          <c:dLbls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(7,543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'Personnel change'!$AL$26:$AL$33</c:f>
              <c:strCache>
                <c:ptCount val="8"/>
                <c:pt idx="0">
                  <c:v>Central Office Admin.</c:v>
                </c:pt>
                <c:pt idx="1">
                  <c:v>Principals</c:v>
                </c:pt>
                <c:pt idx="2">
                  <c:v>Assistant Principals</c:v>
                </c:pt>
                <c:pt idx="3">
                  <c:v>Teachers</c:v>
                </c:pt>
                <c:pt idx="4">
                  <c:v>Instructional Support</c:v>
                </c:pt>
                <c:pt idx="5">
                  <c:v>Teacher Assistants</c:v>
                </c:pt>
                <c:pt idx="6">
                  <c:v>Clerical</c:v>
                </c:pt>
                <c:pt idx="7">
                  <c:v>Other Non Certified</c:v>
                </c:pt>
              </c:strCache>
            </c:strRef>
          </c:cat>
          <c:val>
            <c:numRef>
              <c:f>'Personnel change'!$AM$26:$AM$33</c:f>
              <c:numCache>
                <c:formatCode>_(* #,##0_);_(* \(#,##0\);_(* "-"??_);_(@_)</c:formatCode>
                <c:ptCount val="8"/>
                <c:pt idx="0">
                  <c:v>9</c:v>
                </c:pt>
                <c:pt idx="1">
                  <c:v>249</c:v>
                </c:pt>
                <c:pt idx="2">
                  <c:v>166</c:v>
                </c:pt>
                <c:pt idx="3">
                  <c:v>-1638</c:v>
                </c:pt>
                <c:pt idx="4">
                  <c:v>418</c:v>
                </c:pt>
                <c:pt idx="5">
                  <c:v>-7543</c:v>
                </c:pt>
                <c:pt idx="6">
                  <c:v>-701</c:v>
                </c:pt>
                <c:pt idx="7">
                  <c:v>-47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681120"/>
        <c:axId val="177681680"/>
      </c:barChart>
      <c:catAx>
        <c:axId val="177681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7681680"/>
        <c:crosses val="autoZero"/>
        <c:auto val="1"/>
        <c:lblAlgn val="ctr"/>
        <c:lblOffset val="100"/>
        <c:noMultiLvlLbl val="0"/>
      </c:catAx>
      <c:valAx>
        <c:axId val="177681680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177681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0.15698</cdr:x>
      <cdr:y>0</cdr:y>
    </cdr:from>
    <cdr:to>
      <cdr:x>0.8876</cdr:x>
      <cdr:y>0.27571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1525" y="0"/>
          <a:ext cx="3590925" cy="881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>
              <a:solidFill>
                <a:schemeClr val="tx2">
                  <a:lumMod val="60000"/>
                  <a:lumOff val="40000"/>
                </a:schemeClr>
              </a:solidFill>
            </a:rPr>
            <a:t>Classroom</a:t>
          </a:r>
          <a:r>
            <a:rPr lang="en-US" sz="1600" b="1" baseline="0" dirty="0">
              <a:solidFill>
                <a:schemeClr val="tx2">
                  <a:lumMod val="60000"/>
                  <a:lumOff val="40000"/>
                </a:schemeClr>
              </a:solidFill>
            </a:rPr>
            <a:t> Materials and Textbook </a:t>
          </a:r>
          <a:r>
            <a:rPr lang="en-US" sz="1600" b="1" baseline="0" dirty="0" smtClean="0">
              <a:solidFill>
                <a:schemeClr val="tx2">
                  <a:lumMod val="60000"/>
                  <a:lumOff val="40000"/>
                </a:schemeClr>
              </a:solidFill>
            </a:rPr>
            <a:t>Allotment per </a:t>
          </a:r>
          <a:r>
            <a:rPr lang="en-US" sz="1600" b="1" baseline="0" dirty="0">
              <a:solidFill>
                <a:schemeClr val="tx2">
                  <a:lumMod val="60000"/>
                  <a:lumOff val="40000"/>
                </a:schemeClr>
              </a:solidFill>
            </a:rPr>
            <a:t>Student Funding</a:t>
          </a:r>
        </a:p>
        <a:p xmlns:a="http://schemas.openxmlformats.org/drawingml/2006/main">
          <a:pPr algn="ctr"/>
          <a:r>
            <a:rPr lang="en-US" sz="1600" b="1" baseline="0" dirty="0">
              <a:solidFill>
                <a:schemeClr val="tx2">
                  <a:lumMod val="60000"/>
                  <a:lumOff val="40000"/>
                </a:schemeClr>
              </a:solidFill>
            </a:rPr>
            <a:t>2008 to 2016</a:t>
          </a:r>
          <a:endParaRPr lang="en-US" sz="1600" b="1" dirty="0">
            <a:solidFill>
              <a:schemeClr val="tx2">
                <a:lumMod val="60000"/>
                <a:lumOff val="40000"/>
              </a:scheme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59AEABD-0FE8-4B86-BACD-D1A305916F1F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9A37CD85-2FFA-4246-8637-B96DF20172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10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1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1" y="4343401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F4BC29-A405-459F-B643-37B2F46FF45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08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6B9AEB-4021-4B65-B642-087089610F90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9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5838">
              <a:defRPr/>
            </a:pPr>
            <a:r>
              <a:rPr lang="en-US" dirty="0"/>
              <a:t>No one should be responsible for all aspects of a function from the beginning to the end of the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4BC29-A405-459F-B643-37B2F46FF45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94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4BC29-A405-459F-B643-37B2F46FF45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44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4BC29-A405-459F-B643-37B2F46FF45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1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4BC29-A405-459F-B643-37B2F46FF45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70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4BC29-A405-459F-B643-37B2F46FF45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7" name="Picture 11" descr="WhitebackPPTCover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AA6B51-3B8F-4D76-BAC5-D467D3E5D4C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C28D0C-2066-4FF1-8E77-85029BD8D423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0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D594C9-6C0A-4A78-BF82-6718B0C82138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45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A60B6F-E804-44D0-9B9A-6E470F48D7B0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27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7DF3DB-12EC-40AF-AA38-F8E5104B69EF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00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CC551F-85F1-4E10-ADDD-31E38DFECF12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80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6996193-CB8C-433A-BCC5-0FAAD7D0F2D1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28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7345DD-81CF-49C3-BC49-DE3BB87F1CF5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90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71457D-0D40-4C9D-9085-1BCC275917E8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6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484157-C400-4BF2-98B6-8498511B34C2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27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128EC5-8C59-4F0A-9618-CF623FE89226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102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WhitebackPPTCover4_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7938"/>
            <a:ext cx="9137650" cy="684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67A2E0FE-F265-453C-8246-44D4EC85801F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rgbClr val="6185A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6185AB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6185AB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6185AB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185AB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185A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185A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185A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185A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publicschools.org/fbs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PEDPI15\DATA\SBS\INFOANALYSIS\Highlights\High%2016\Pages%20_4_8\Page%204%20-%20ADM%20Chart%20FY16.xlsx!ADM!%5bPage%204%20-%20ADM%20Chart%20FY16.xlsx%5dADM%20Chart%20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PEDPI15\DATA\SBS\INFOANALYSIS\Highlights\High%2016\Pages_1_3\Slide%203%202016%20-%20State%20Funding%20levels.xlsx!Chart2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81200"/>
            <a:ext cx="7772400" cy="2133600"/>
          </a:xfrm>
        </p:spPr>
        <p:txBody>
          <a:bodyPr/>
          <a:lstStyle/>
          <a:p>
            <a:r>
              <a:rPr lang="en-US" sz="3200" b="0" dirty="0" smtClean="0"/>
              <a:t>Budget</a:t>
            </a:r>
            <a:br>
              <a:rPr lang="en-US" sz="3200" b="0" dirty="0" smtClean="0"/>
            </a:br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2800" b="0" dirty="0" smtClean="0"/>
              <a:t>Alexis Schauss</a:t>
            </a:r>
            <a:br>
              <a:rPr lang="en-US" sz="2800" b="0" dirty="0" smtClean="0"/>
            </a:br>
            <a:r>
              <a:rPr lang="en-US" sz="2800" b="0" dirty="0" smtClean="0"/>
              <a:t>Director of School Business, NCDPI</a:t>
            </a:r>
            <a:endParaRPr lang="en-US" sz="28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7010400" cy="1143000"/>
          </a:xfrm>
        </p:spPr>
        <p:txBody>
          <a:bodyPr/>
          <a:lstStyle/>
          <a:p>
            <a:pPr algn="r"/>
            <a:r>
              <a:rPr lang="en-US" dirty="0" smtClean="0"/>
              <a:t>PANC</a:t>
            </a:r>
            <a:endParaRPr lang="en-US" dirty="0"/>
          </a:p>
          <a:p>
            <a:pPr algn="r"/>
            <a:r>
              <a:rPr lang="en-US" sz="2400" dirty="0" smtClean="0"/>
              <a:t>2016 Spring Conference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38661"/>
            <a:ext cx="7772400" cy="990600"/>
          </a:xfrm>
        </p:spPr>
        <p:txBody>
          <a:bodyPr/>
          <a:lstStyle/>
          <a:p>
            <a:r>
              <a:rPr lang="en-US" sz="2800" dirty="0" smtClean="0"/>
              <a:t>Average Teacher Compensation - </a:t>
            </a:r>
            <a:r>
              <a:rPr lang="en-US" sz="2800" dirty="0" err="1" smtClean="0"/>
              <a:t>SouthEast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219200"/>
            <a:ext cx="4076700" cy="47919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53200" y="54102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 NEA estimate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6334260"/>
            <a:ext cx="403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NEA Rankings and Estimates 2015-NC updated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83650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North Carolina vs National Average</a:t>
            </a:r>
            <a:br>
              <a:rPr lang="en-US" sz="3200" dirty="0" smtClean="0"/>
            </a:br>
            <a:r>
              <a:rPr lang="en-US" sz="3200" dirty="0" smtClean="0"/>
              <a:t>Average Teacher Compensation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95400"/>
            <a:ext cx="7315200" cy="49526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1800" y="5095661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NCDPI: Highlights of NC Public School Budget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10558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13547"/>
            <a:ext cx="7772400" cy="990600"/>
          </a:xfrm>
        </p:spPr>
        <p:txBody>
          <a:bodyPr/>
          <a:lstStyle/>
          <a:p>
            <a:r>
              <a:rPr lang="en-US" dirty="0" smtClean="0"/>
              <a:t>Average Teacher Compensation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611" y="1066800"/>
            <a:ext cx="6861177" cy="488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155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reach SE average		$528.8m</a:t>
            </a:r>
          </a:p>
          <a:p>
            <a:pPr marL="0" indent="0">
              <a:buNone/>
            </a:pPr>
            <a:r>
              <a:rPr lang="en-US" dirty="0" smtClean="0"/>
              <a:t>(assumes other states remain the same)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Tier Increase			$57.4m (1.15%)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30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18% drop in NBPTS since 2012</a:t>
            </a:r>
          </a:p>
          <a:p>
            <a:pPr marL="509588" indent="-509588">
              <a:buNone/>
            </a:pPr>
            <a:r>
              <a:rPr lang="en-US" dirty="0" smtClean="0"/>
              <a:t>	( 2010-11 the General Assembly stopped funding the NBPTS fees)</a:t>
            </a:r>
          </a:p>
          <a:p>
            <a:pPr marL="0" indent="0">
              <a:buNone/>
            </a:pPr>
            <a:r>
              <a:rPr lang="en-US" dirty="0" smtClean="0"/>
              <a:t>2. Decrease in Masters level teachers</a:t>
            </a:r>
          </a:p>
          <a:p>
            <a:pPr marL="509588" indent="0">
              <a:buNone/>
            </a:pPr>
            <a:r>
              <a:rPr lang="en-US" dirty="0" smtClean="0"/>
              <a:t>(“new” Masters teachers are not eligible for the 10% differential)</a:t>
            </a:r>
          </a:p>
          <a:p>
            <a:pPr marL="463550" indent="-463550">
              <a:buNone/>
            </a:pPr>
            <a:r>
              <a:rPr lang="en-US" dirty="0" smtClean="0"/>
              <a:t>3. 4,000 Less teachers with 25 years or more</a:t>
            </a:r>
          </a:p>
          <a:p>
            <a:pPr marL="463550" indent="-463550">
              <a:buNone/>
            </a:pPr>
            <a:r>
              <a:rPr lang="en-US" dirty="0" smtClean="0"/>
              <a:t>4. A moving target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5544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370" y="685800"/>
            <a:ext cx="7772400" cy="990600"/>
          </a:xfrm>
        </p:spPr>
        <p:txBody>
          <a:bodyPr/>
          <a:lstStyle/>
          <a:p>
            <a:r>
              <a:rPr lang="en-US" dirty="0" smtClean="0"/>
              <a:t>Digital Learning	 - $88m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079" y="2209800"/>
            <a:ext cx="7772400" cy="3962400"/>
          </a:xfrm>
        </p:spPr>
        <p:txBody>
          <a:bodyPr/>
          <a:lstStyle/>
          <a:p>
            <a:pPr marL="0" indent="0">
              <a:buNone/>
              <a:tabLst>
                <a:tab pos="6110288" algn="l"/>
              </a:tabLst>
            </a:pPr>
            <a:r>
              <a:rPr lang="en-US" dirty="0" smtClean="0"/>
              <a:t>Textbooks and Digital Resources	$57m</a:t>
            </a:r>
          </a:p>
          <a:p>
            <a:pPr>
              <a:tabLst>
                <a:tab pos="6110288" algn="l"/>
                <a:tab pos="6226175" algn="l"/>
              </a:tabLst>
            </a:pPr>
            <a:endParaRPr lang="en-US" sz="1800" dirty="0" smtClean="0"/>
          </a:p>
          <a:p>
            <a:pPr marL="0" indent="0">
              <a:buNone/>
              <a:tabLst>
                <a:tab pos="6110288" algn="l"/>
              </a:tabLst>
            </a:pPr>
            <a:r>
              <a:rPr lang="en-US" dirty="0" smtClean="0"/>
              <a:t>Classroom Technology	$25m</a:t>
            </a:r>
          </a:p>
          <a:p>
            <a:pPr marL="0" indent="0">
              <a:buNone/>
              <a:tabLst>
                <a:tab pos="6110288" algn="l"/>
              </a:tabLst>
            </a:pPr>
            <a:endParaRPr lang="en-US" sz="1800" dirty="0" smtClean="0"/>
          </a:p>
          <a:p>
            <a:pPr marL="0" indent="0">
              <a:buNone/>
              <a:tabLst>
                <a:tab pos="6110288" algn="l"/>
                <a:tab pos="6226175" algn="l"/>
              </a:tabLst>
            </a:pPr>
            <a:r>
              <a:rPr lang="en-US" dirty="0" smtClean="0"/>
              <a:t>Home Base	$6m</a:t>
            </a:r>
          </a:p>
          <a:p>
            <a:pPr marL="0" indent="0">
              <a:buNone/>
              <a:tabLst>
                <a:tab pos="6110288" algn="l"/>
                <a:tab pos="6226175" algn="l"/>
              </a:tabLst>
            </a:pP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SL2013-12 established a 2017 target date for implementation of digital learning</a:t>
            </a:r>
          </a:p>
        </p:txBody>
      </p:sp>
    </p:spTree>
    <p:extLst>
      <p:ext uri="{BB962C8B-B14F-4D97-AF65-F5344CB8AC3E}">
        <p14:creationId xmlns:p14="http://schemas.microsoft.com/office/powerpoint/2010/main" val="1368120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5941094"/>
              </p:ext>
            </p:extLst>
          </p:nvPr>
        </p:nvGraphicFramePr>
        <p:xfrm>
          <a:off x="381000" y="304800"/>
          <a:ext cx="8305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1025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Retention and Recruitment - $21.4m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41418"/>
            <a:ext cx="7917873" cy="4495800"/>
          </a:xfrm>
        </p:spPr>
        <p:txBody>
          <a:bodyPr/>
          <a:lstStyle/>
          <a:p>
            <a:pPr marL="0" indent="0">
              <a:buNone/>
              <a:tabLst>
                <a:tab pos="6342063" algn="l"/>
              </a:tabLst>
            </a:pPr>
            <a:r>
              <a:rPr lang="en-US" dirty="0" smtClean="0"/>
              <a:t>Professional Development	$4.4m</a:t>
            </a:r>
          </a:p>
          <a:p>
            <a:pPr marL="0" indent="0">
              <a:buNone/>
              <a:tabLst>
                <a:tab pos="6342063" algn="l"/>
              </a:tabLst>
            </a:pPr>
            <a:r>
              <a:rPr lang="en-US" dirty="0" smtClean="0"/>
              <a:t>PD Allotment reinstatement	$12m</a:t>
            </a:r>
          </a:p>
          <a:p>
            <a:pPr marL="0" indent="0">
              <a:buNone/>
              <a:tabLst>
                <a:tab pos="6342063" algn="l"/>
              </a:tabLst>
            </a:pPr>
            <a:r>
              <a:rPr lang="en-US" dirty="0" smtClean="0"/>
              <a:t>Training Lateral Entry Teachers	$1m</a:t>
            </a:r>
          </a:p>
          <a:p>
            <a:pPr marL="0" indent="0">
              <a:buNone/>
              <a:tabLst>
                <a:tab pos="6342063" algn="l"/>
              </a:tabLst>
            </a:pPr>
            <a:r>
              <a:rPr lang="en-US" dirty="0" smtClean="0"/>
              <a:t>Teacher Retention	$4m</a:t>
            </a:r>
          </a:p>
          <a:p>
            <a:pPr marL="0" indent="0">
              <a:buNone/>
              <a:tabLst>
                <a:tab pos="6342063" algn="l"/>
              </a:tabLs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4634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Agency Support - $13.29m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Turning around lowest achieving schools</a:t>
            </a:r>
          </a:p>
          <a:p>
            <a:pPr marL="457200" lvl="1" indent="0">
              <a:buNone/>
              <a:tabLst>
                <a:tab pos="6462713" algn="l"/>
              </a:tabLst>
            </a:pPr>
            <a:r>
              <a:rPr lang="en-US" dirty="0" smtClean="0"/>
              <a:t>	$8.6m</a:t>
            </a:r>
            <a:endParaRPr lang="en-US" dirty="0"/>
          </a:p>
          <a:p>
            <a:pPr marL="61913" lvl="1" indent="0">
              <a:buNone/>
              <a:tabLst>
                <a:tab pos="6526213" algn="l"/>
              </a:tabLst>
            </a:pPr>
            <a:r>
              <a:rPr lang="en-US" dirty="0" smtClean="0"/>
              <a:t>Behavioral Support	$4.0m</a:t>
            </a:r>
          </a:p>
          <a:p>
            <a:pPr marL="61913" lvl="1" indent="0">
              <a:buNone/>
            </a:pPr>
            <a:r>
              <a:rPr lang="en-US" dirty="0" smtClean="0"/>
              <a:t>Distinguished Leadership in Practice	$600K</a:t>
            </a:r>
          </a:p>
          <a:p>
            <a:pPr marL="61913" lvl="1" indent="0">
              <a:buNone/>
              <a:tabLst>
                <a:tab pos="6526213" algn="l"/>
              </a:tabLst>
            </a:pPr>
            <a:r>
              <a:rPr lang="en-US" dirty="0" smtClean="0"/>
              <a:t>NC Procurement Alliance	$80K</a:t>
            </a:r>
          </a:p>
          <a:p>
            <a:pPr marL="61913" lvl="1" indent="0">
              <a:buNone/>
              <a:tabLst>
                <a:tab pos="6462713" algn="l"/>
              </a:tabLst>
            </a:pPr>
            <a:r>
              <a:rPr lang="en-US" dirty="0" smtClean="0"/>
              <a:t>Holocaust	$8,315</a:t>
            </a:r>
          </a:p>
        </p:txBody>
      </p:sp>
    </p:spTree>
    <p:extLst>
      <p:ext uri="{BB962C8B-B14F-4D97-AF65-F5344CB8AC3E}">
        <p14:creationId xmlns:p14="http://schemas.microsoft.com/office/powerpoint/2010/main" val="872980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Support - $107m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5653088" algn="l"/>
              </a:tabLst>
            </a:pPr>
            <a:r>
              <a:rPr lang="en-US" dirty="0" smtClean="0"/>
              <a:t>CIHS	$4m</a:t>
            </a:r>
          </a:p>
          <a:p>
            <a:pPr marL="0" indent="0">
              <a:buNone/>
              <a:tabLst>
                <a:tab pos="5653088" algn="l"/>
              </a:tabLst>
            </a:pPr>
            <a:r>
              <a:rPr lang="en-US" dirty="0" smtClean="0"/>
              <a:t>Instructional Supplies	$46.9m</a:t>
            </a:r>
          </a:p>
          <a:p>
            <a:pPr marL="0" indent="0">
              <a:buNone/>
              <a:tabLst>
                <a:tab pos="5653088" algn="l"/>
              </a:tabLst>
            </a:pPr>
            <a:r>
              <a:rPr lang="en-US" dirty="0" err="1" smtClean="0"/>
              <a:t>Asst</a:t>
            </a:r>
            <a:r>
              <a:rPr lang="en-US" dirty="0" smtClean="0"/>
              <a:t> Principals	$23.3m</a:t>
            </a:r>
          </a:p>
          <a:p>
            <a:pPr marL="0" indent="0">
              <a:buNone/>
              <a:tabLst>
                <a:tab pos="5653088" algn="l"/>
              </a:tabLst>
            </a:pPr>
            <a:r>
              <a:rPr lang="en-US" dirty="0" smtClean="0"/>
              <a:t>Nurses	$11.5m</a:t>
            </a:r>
          </a:p>
          <a:p>
            <a:pPr marL="0" indent="0">
              <a:buNone/>
              <a:tabLst>
                <a:tab pos="5653088" algn="l"/>
              </a:tabLst>
            </a:pPr>
            <a:r>
              <a:rPr lang="en-US" dirty="0" smtClean="0"/>
              <a:t>CFST	$1.3m</a:t>
            </a:r>
          </a:p>
          <a:p>
            <a:pPr marL="0" indent="0">
              <a:buNone/>
              <a:tabLst>
                <a:tab pos="5653088" algn="l"/>
              </a:tabLst>
            </a:pPr>
            <a:r>
              <a:rPr lang="en-US" dirty="0" smtClean="0"/>
              <a:t>Child nutrition	$20m</a:t>
            </a:r>
          </a:p>
          <a:p>
            <a:pPr marL="0" indent="0">
              <a:buNone/>
              <a:tabLst>
                <a:tab pos="5653088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6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Planning documents posted on FBS website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://www.ncpublicschools.org/fbs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452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164" y="533400"/>
            <a:ext cx="7772400" cy="1219200"/>
          </a:xfrm>
        </p:spPr>
        <p:txBody>
          <a:bodyPr/>
          <a:lstStyle/>
          <a:p>
            <a:pPr>
              <a:tabLst>
                <a:tab pos="5029200" algn="l"/>
              </a:tabLst>
            </a:pPr>
            <a:r>
              <a:rPr lang="en-US" dirty="0" smtClean="0"/>
              <a:t>Residential Schools - $810K NR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$4.3m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164" y="2209800"/>
            <a:ext cx="7772400" cy="3810000"/>
          </a:xfrm>
        </p:spPr>
        <p:txBody>
          <a:bodyPr/>
          <a:lstStyle/>
          <a:p>
            <a:pPr marL="0" indent="0">
              <a:buNone/>
              <a:tabLst>
                <a:tab pos="5776913" algn="l"/>
              </a:tabLst>
            </a:pPr>
            <a:r>
              <a:rPr lang="en-US" dirty="0" smtClean="0"/>
              <a:t>Summer Program	$300K</a:t>
            </a:r>
          </a:p>
          <a:p>
            <a:pPr marL="0" indent="0">
              <a:buNone/>
              <a:tabLst>
                <a:tab pos="5776913" algn="l"/>
              </a:tabLst>
            </a:pPr>
            <a:r>
              <a:rPr lang="en-US" dirty="0" smtClean="0"/>
              <a:t>Technology	$510K</a:t>
            </a:r>
          </a:p>
          <a:p>
            <a:pPr marL="0" indent="0">
              <a:buNone/>
              <a:tabLst>
                <a:tab pos="5776913" algn="l"/>
              </a:tabLst>
            </a:pPr>
            <a:r>
              <a:rPr lang="en-US" dirty="0" smtClean="0"/>
              <a:t>Safety Equipment	$4.3m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687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14600"/>
            <a:ext cx="7772400" cy="990600"/>
          </a:xfrm>
        </p:spPr>
        <p:txBody>
          <a:bodyPr/>
          <a:lstStyle/>
          <a:p>
            <a:r>
              <a:rPr lang="en-US" dirty="0" smtClean="0"/>
              <a:t>Last thought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450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 and Charter School ADM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955865"/>
              </p:ext>
            </p:extLst>
          </p:nvPr>
        </p:nvGraphicFramePr>
        <p:xfrm>
          <a:off x="685800" y="1066801"/>
          <a:ext cx="6858000" cy="5023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Worksheet" r:id="rId3" imgW="6392305" imgH="4683095" progId="Excel.Sheet.12">
                  <p:link updateAutomatic="1"/>
                </p:oleObj>
              </mc:Choice>
              <mc:Fallback>
                <p:oleObj name="Worksheet" r:id="rId3" imgW="6392305" imgH="468309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066801"/>
                        <a:ext cx="6858000" cy="50238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5679" y="5952165"/>
            <a:ext cx="35991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Highlights of North Carolina Public School Budget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111929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797779"/>
              </p:ext>
            </p:extLst>
          </p:nvPr>
        </p:nvGraphicFramePr>
        <p:xfrm>
          <a:off x="990600" y="1371600"/>
          <a:ext cx="6517759" cy="4223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Worksheet" r:id="rId3" imgW="8562901" imgH="5811140" progId="Excel.Sheet.12">
                  <p:link updateAutomatic="1"/>
                </p:oleObj>
              </mc:Choice>
              <mc:Fallback>
                <p:oleObj name="Worksheet" r:id="rId3" imgW="8562901" imgH="581114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371600"/>
                        <a:ext cx="6517759" cy="42238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05000" y="381000"/>
            <a:ext cx="4947393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 b="1" dirty="0">
                <a:latin typeface="Century Gothic" pitchFamily="34" charset="0"/>
              </a:rPr>
              <a:t>Total State Public School </a:t>
            </a:r>
            <a:r>
              <a:rPr lang="en-US" sz="1400" b="1" dirty="0" smtClean="0">
                <a:latin typeface="Century Gothic" pitchFamily="34" charset="0"/>
              </a:rPr>
              <a:t>General Fund Appropriations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400" b="1" dirty="0" smtClean="0">
                <a:latin typeface="Century Gothic" pitchFamily="34" charset="0"/>
              </a:rPr>
              <a:t>2001-02 to 2015-16 (in Billions)</a:t>
            </a:r>
            <a:endParaRPr lang="en-US" sz="1400" b="1" dirty="0"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0478" y="5724311"/>
            <a:ext cx="35991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Highlights of North Carolina Public School Budget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57925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prstClr val="black"/>
                </a:solidFill>
              </a:rPr>
              <a:t>Change in State Funded </a:t>
            </a:r>
            <a:r>
              <a:rPr lang="en-US" sz="2800" b="1" dirty="0" smtClean="0">
                <a:solidFill>
                  <a:prstClr val="black"/>
                </a:solidFill>
              </a:rPr>
              <a:t>Positions</a:t>
            </a:r>
            <a:br>
              <a:rPr lang="en-US" sz="2800" b="1" dirty="0" smtClean="0">
                <a:solidFill>
                  <a:prstClr val="black"/>
                </a:solidFill>
              </a:rPr>
            </a:br>
            <a:r>
              <a:rPr lang="en-US" sz="2800" b="1" dirty="0" smtClean="0">
                <a:solidFill>
                  <a:prstClr val="black"/>
                </a:solidFill>
              </a:rPr>
              <a:t>LEAs and Charter Schools</a:t>
            </a:r>
            <a:r>
              <a:rPr lang="en-US" sz="2800" b="1" dirty="0">
                <a:solidFill>
                  <a:prstClr val="black"/>
                </a:solidFill>
              </a:rPr>
              <a:t/>
            </a:r>
            <a:br>
              <a:rPr lang="en-US" sz="2800" b="1" dirty="0">
                <a:solidFill>
                  <a:prstClr val="black"/>
                </a:solidFill>
              </a:rPr>
            </a:br>
            <a:r>
              <a:rPr lang="en-US" sz="2800" b="1" dirty="0">
                <a:solidFill>
                  <a:prstClr val="black"/>
                </a:solidFill>
              </a:rPr>
              <a:t>2009 to </a:t>
            </a:r>
            <a:r>
              <a:rPr lang="en-US" sz="2800" b="1" dirty="0" smtClean="0">
                <a:solidFill>
                  <a:prstClr val="black"/>
                </a:solidFill>
              </a:rPr>
              <a:t>2016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6248400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Full Time Personnel Report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800100" y="4854716"/>
            <a:ext cx="4610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9,086 less state funded</a:t>
            </a:r>
          </a:p>
          <a:p>
            <a:r>
              <a:rPr lang="en-US" dirty="0" smtClean="0"/>
              <a:t>14,131 less all funds</a:t>
            </a:r>
          </a:p>
          <a:p>
            <a:r>
              <a:rPr lang="en-US" dirty="0" smtClean="0"/>
              <a:t>2,211 less teachers (all funds)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688464"/>
              </p:ext>
            </p:extLst>
          </p:nvPr>
        </p:nvGraphicFramePr>
        <p:xfrm>
          <a:off x="228600" y="1295400"/>
          <a:ext cx="8229600" cy="4689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44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Teacher Allotment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1771650" algn="l"/>
                <a:tab pos="4398963" algn="l"/>
              </a:tabLst>
            </a:pPr>
            <a:endParaRPr lang="en-US" dirty="0" smtClean="0"/>
          </a:p>
          <a:p>
            <a:pPr marL="0" indent="0">
              <a:buNone/>
              <a:tabLst>
                <a:tab pos="1771650" algn="l"/>
                <a:tab pos="4398963" algn="l"/>
              </a:tabLst>
            </a:pPr>
            <a:r>
              <a:rPr lang="en-US" dirty="0" smtClean="0"/>
              <a:t>	</a:t>
            </a:r>
            <a:r>
              <a:rPr lang="en-US" b="1" dirty="0" smtClean="0"/>
              <a:t>2015-16	2016-17</a:t>
            </a:r>
          </a:p>
          <a:p>
            <a:pPr marL="0" indent="0">
              <a:buNone/>
              <a:tabLst>
                <a:tab pos="2060575" algn="l"/>
                <a:tab pos="4803775" algn="l"/>
              </a:tabLst>
            </a:pPr>
            <a:r>
              <a:rPr lang="en-US" dirty="0" err="1" smtClean="0"/>
              <a:t>K’garten</a:t>
            </a:r>
            <a:r>
              <a:rPr lang="en-US" dirty="0" smtClean="0"/>
              <a:t>	1:18	1:18</a:t>
            </a:r>
            <a:endParaRPr lang="en-US" dirty="0"/>
          </a:p>
          <a:p>
            <a:pPr marL="0" indent="0">
              <a:buNone/>
              <a:tabLst>
                <a:tab pos="2060575" algn="l"/>
                <a:tab pos="4803775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Grade 1	1:17	1:16</a:t>
            </a:r>
          </a:p>
          <a:p>
            <a:pPr marL="0" indent="0">
              <a:buNone/>
              <a:tabLst>
                <a:tab pos="2060575" algn="l"/>
                <a:tab pos="4803775" algn="l"/>
              </a:tabLst>
            </a:pPr>
            <a:r>
              <a:rPr lang="en-US" dirty="0" smtClean="0"/>
              <a:t>Grades 2-3	1:17	1:17</a:t>
            </a:r>
          </a:p>
        </p:txBody>
      </p:sp>
    </p:spTree>
    <p:extLst>
      <p:ext uri="{BB962C8B-B14F-4D97-AF65-F5344CB8AC3E}">
        <p14:creationId xmlns:p14="http://schemas.microsoft.com/office/powerpoint/2010/main" val="48828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dirty="0" smtClean="0"/>
              <a:t>Impact</a:t>
            </a:r>
            <a:br>
              <a:rPr lang="en-US" dirty="0" smtClean="0"/>
            </a:br>
            <a:r>
              <a:rPr lang="en-US" sz="3200" dirty="0" smtClean="0"/>
              <a:t>(all other things remaining the same)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average LEA of 12,000 with 1,000 3</a:t>
            </a:r>
            <a:r>
              <a:rPr lang="en-US" baseline="30000" dirty="0" smtClean="0"/>
              <a:t>rd</a:t>
            </a:r>
            <a:r>
              <a:rPr lang="en-US" dirty="0" smtClean="0"/>
              <a:t> graders will receive 2.5 more positions.</a:t>
            </a:r>
          </a:p>
          <a:p>
            <a:r>
              <a:rPr lang="en-US" dirty="0" smtClean="0"/>
              <a:t>ADM change will impact the total positions allotted</a:t>
            </a:r>
            <a:endParaRPr lang="en-US" dirty="0"/>
          </a:p>
          <a:p>
            <a:r>
              <a:rPr lang="en-US" sz="2800" dirty="0"/>
              <a:t>No requirement to use these extra positions for 3</a:t>
            </a:r>
            <a:r>
              <a:rPr lang="en-US" sz="2800" baseline="30000" dirty="0"/>
              <a:t>rd</a:t>
            </a:r>
            <a:r>
              <a:rPr lang="en-US" sz="2800" dirty="0"/>
              <a:t> grade</a:t>
            </a:r>
          </a:p>
          <a:p>
            <a:r>
              <a:rPr lang="en-US" sz="2800" dirty="0" smtClean="0"/>
              <a:t>No change in maximum class size for K-3 – 24 students</a:t>
            </a:r>
          </a:p>
        </p:txBody>
      </p:sp>
    </p:spTree>
    <p:extLst>
      <p:ext uri="{BB962C8B-B14F-4D97-AF65-F5344CB8AC3E}">
        <p14:creationId xmlns:p14="http://schemas.microsoft.com/office/powerpoint/2010/main" val="262070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Increase in personnel costs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Teacher pay increases</a:t>
            </a:r>
          </a:p>
          <a:p>
            <a:r>
              <a:rPr lang="en-US" dirty="0" smtClean="0"/>
              <a:t>Health cost increases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Impacts both state and local budgets</a:t>
            </a:r>
          </a:p>
        </p:txBody>
      </p:sp>
    </p:spTree>
    <p:extLst>
      <p:ext uri="{BB962C8B-B14F-4D97-AF65-F5344CB8AC3E}">
        <p14:creationId xmlns:p14="http://schemas.microsoft.com/office/powerpoint/2010/main" val="2277282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022" y="990600"/>
            <a:ext cx="7086600" cy="41714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5800" y="5484167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NC DPI Financial and Business Services </a:t>
            </a:r>
          </a:p>
          <a:p>
            <a:r>
              <a:rPr lang="en-US" sz="1200" dirty="0" smtClean="0"/>
              <a:t>Statistical Profile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00667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7772400" cy="990600"/>
          </a:xfrm>
        </p:spPr>
        <p:txBody>
          <a:bodyPr/>
          <a:lstStyle/>
          <a:p>
            <a:pPr algn="ctr"/>
            <a:r>
              <a:rPr lang="en-US" sz="4000" dirty="0"/>
              <a:t>State Board of Education Expansion Items submitted to OSBM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335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77200" cy="990600"/>
          </a:xfrm>
        </p:spPr>
        <p:txBody>
          <a:bodyPr/>
          <a:lstStyle/>
          <a:p>
            <a:r>
              <a:rPr lang="en-US" sz="3600" dirty="0" smtClean="0"/>
              <a:t>State Board of Education Expansion Items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153400" cy="4495800"/>
          </a:xfrm>
        </p:spPr>
        <p:txBody>
          <a:bodyPr/>
          <a:lstStyle/>
          <a:p>
            <a:r>
              <a:rPr lang="en-US" sz="3600" dirty="0" smtClean="0"/>
              <a:t>Teacher Salary Increases</a:t>
            </a:r>
          </a:p>
          <a:p>
            <a:r>
              <a:rPr lang="en-US" sz="3600" dirty="0"/>
              <a:t>Digital </a:t>
            </a:r>
            <a:r>
              <a:rPr lang="en-US" sz="3600" dirty="0" smtClean="0"/>
              <a:t>Learning</a:t>
            </a:r>
          </a:p>
          <a:p>
            <a:r>
              <a:rPr lang="en-US" sz="3600" dirty="0" smtClean="0"/>
              <a:t>Teacher Retention and Recruiting</a:t>
            </a:r>
          </a:p>
          <a:p>
            <a:r>
              <a:rPr lang="en-US" sz="3600" dirty="0" smtClean="0"/>
              <a:t>State Agency Support for Schools</a:t>
            </a:r>
          </a:p>
          <a:p>
            <a:r>
              <a:rPr lang="en-US" sz="3600" dirty="0" smtClean="0"/>
              <a:t>General Support for Classrooms</a:t>
            </a:r>
          </a:p>
          <a:p>
            <a:r>
              <a:rPr lang="en-US" sz="3600" dirty="0" smtClean="0"/>
              <a:t>Residential Schools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9568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Increases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SBE goal is to be #1 in the Southeast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409312"/>
      </p:ext>
    </p:extLst>
  </p:cSld>
  <p:clrMapOvr>
    <a:masterClrMapping/>
  </p:clrMapOvr>
</p:sld>
</file>

<file path=ppt/theme/theme1.xml><?xml version="1.0" encoding="utf-8"?>
<a:theme xmlns:a="http://schemas.openxmlformats.org/drawingml/2006/main" name="2013 Charter School Leadership Institute Federal Complianc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 Charter School Leadership Institute Federal Compliance</Template>
  <TotalTime>4901</TotalTime>
  <Words>330</Words>
  <Application>Microsoft Office PowerPoint</Application>
  <PresentationFormat>On-screen Show (4:3)</PresentationFormat>
  <Paragraphs>112</Paragraphs>
  <Slides>24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Century Gothic</vt:lpstr>
      <vt:lpstr>ヒラギノ角ゴ Pro W3</vt:lpstr>
      <vt:lpstr>2013 Charter School Leadership Institute Federal Compliance</vt:lpstr>
      <vt:lpstr>\\PEDPI15\DATA\SBS\INFOANALYSIS\Highlights\High 16\Pages _4_8\Page 4 - ADM Chart FY16.xlsx!ADM![Page 4 - ADM Chart FY16.xlsx]ADM Chart 1</vt:lpstr>
      <vt:lpstr>\\PEDPI15\DATA\SBS\INFOANALYSIS\Highlights\High 16\Pages_1_3\Slide 3 2016 - State Funding levels.xlsx!Chart2</vt:lpstr>
      <vt:lpstr>Budget  Alexis Schauss Director of School Business, NCDPI</vt:lpstr>
      <vt:lpstr>Planning Budget</vt:lpstr>
      <vt:lpstr>Classroom Teacher Allotment</vt:lpstr>
      <vt:lpstr>Impact (all other things remaining the same)</vt:lpstr>
      <vt:lpstr>Budgeting </vt:lpstr>
      <vt:lpstr>Changing </vt:lpstr>
      <vt:lpstr>State Board of Education Expansion Items submitted to OSBM</vt:lpstr>
      <vt:lpstr>State Board of Education Expansion Items</vt:lpstr>
      <vt:lpstr>Teacher Increases</vt:lpstr>
      <vt:lpstr>Average Teacher Compensation - SouthEast</vt:lpstr>
      <vt:lpstr>North Carolina vs National Average Average Teacher Compensation</vt:lpstr>
      <vt:lpstr>Average Teacher Compensation</vt:lpstr>
      <vt:lpstr>Cost</vt:lpstr>
      <vt:lpstr>Challenges</vt:lpstr>
      <vt:lpstr>Digital Learning  - $88m</vt:lpstr>
      <vt:lpstr>PowerPoint Presentation</vt:lpstr>
      <vt:lpstr>Teacher Retention and Recruitment - $21.4m</vt:lpstr>
      <vt:lpstr>State Agency Support - $13.29m</vt:lpstr>
      <vt:lpstr>Classroom Support - $107m</vt:lpstr>
      <vt:lpstr>Residential Schools - $810K NR  $4.3m R</vt:lpstr>
      <vt:lpstr>Last thought</vt:lpstr>
      <vt:lpstr>LEA and Charter School ADM</vt:lpstr>
      <vt:lpstr>PowerPoint Presentation</vt:lpstr>
      <vt:lpstr>Change in State Funded Positions LEAs and Charter Schools 2009 to 2016</vt:lpstr>
    </vt:vector>
  </TitlesOfParts>
  <Company>NCDPI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Monitoring &amp; Compliance</dc:title>
  <dc:creator>Leigh Ann Kerr</dc:creator>
  <cp:lastModifiedBy>Sylvia White</cp:lastModifiedBy>
  <cp:revision>331</cp:revision>
  <cp:lastPrinted>2016-03-16T18:16:50Z</cp:lastPrinted>
  <dcterms:created xsi:type="dcterms:W3CDTF">2013-07-22T20:20:25Z</dcterms:created>
  <dcterms:modified xsi:type="dcterms:W3CDTF">2016-04-06T11:51:07Z</dcterms:modified>
</cp:coreProperties>
</file>