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256" r:id="rId2"/>
    <p:sldId id="309" r:id="rId3"/>
    <p:sldId id="310" r:id="rId4"/>
    <p:sldId id="257" r:id="rId5"/>
    <p:sldId id="315" r:id="rId6"/>
    <p:sldId id="319" r:id="rId7"/>
    <p:sldId id="258" r:id="rId8"/>
    <p:sldId id="259" r:id="rId9"/>
    <p:sldId id="260" r:id="rId10"/>
    <p:sldId id="262" r:id="rId11"/>
    <p:sldId id="293" r:id="rId12"/>
    <p:sldId id="266" r:id="rId13"/>
    <p:sldId id="267" r:id="rId14"/>
    <p:sldId id="322" r:id="rId15"/>
    <p:sldId id="323" r:id="rId16"/>
    <p:sldId id="324" r:id="rId17"/>
    <p:sldId id="268" r:id="rId18"/>
    <p:sldId id="326" r:id="rId19"/>
    <p:sldId id="327" r:id="rId20"/>
    <p:sldId id="328" r:id="rId21"/>
    <p:sldId id="329" r:id="rId22"/>
    <p:sldId id="272" r:id="rId23"/>
    <p:sldId id="279" r:id="rId24"/>
    <p:sldId id="330" r:id="rId25"/>
    <p:sldId id="280" r:id="rId26"/>
    <p:sldId id="281" r:id="rId27"/>
    <p:sldId id="284" r:id="rId28"/>
    <p:sldId id="285" r:id="rId29"/>
    <p:sldId id="286" r:id="rId30"/>
    <p:sldId id="287" r:id="rId31"/>
    <p:sldId id="294" r:id="rId32"/>
    <p:sldId id="314" r:id="rId33"/>
    <p:sldId id="295" r:id="rId34"/>
    <p:sldId id="297" r:id="rId35"/>
    <p:sldId id="299" r:id="rId36"/>
    <p:sldId id="298" r:id="rId37"/>
    <p:sldId id="300" r:id="rId38"/>
    <p:sldId id="302" r:id="rId39"/>
    <p:sldId id="338" r:id="rId40"/>
    <p:sldId id="303" r:id="rId41"/>
    <p:sldId id="304" r:id="rId42"/>
    <p:sldId id="306" r:id="rId43"/>
    <p:sldId id="316" r:id="rId44"/>
    <p:sldId id="307" r:id="rId45"/>
    <p:sldId id="317" r:id="rId46"/>
    <p:sldId id="308" r:id="rId47"/>
    <p:sldId id="345" r:id="rId48"/>
    <p:sldId id="346" r:id="rId49"/>
    <p:sldId id="347" r:id="rId50"/>
    <p:sldId id="291"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660"/>
  </p:normalViewPr>
  <p:slideViewPr>
    <p:cSldViewPr>
      <p:cViewPr varScale="1">
        <p:scale>
          <a:sx n="68" d="100"/>
          <a:sy n="68" d="100"/>
        </p:scale>
        <p:origin x="136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259" cy="465830"/>
          </a:xfrm>
          <a:prstGeom prst="rect">
            <a:avLst/>
          </a:prstGeom>
        </p:spPr>
        <p:txBody>
          <a:bodyPr vert="horz" lIns="88127" tIns="44063" rIns="88127" bIns="44063" rtlCol="0"/>
          <a:lstStyle>
            <a:lvl1pPr algn="l">
              <a:defRPr sz="1200"/>
            </a:lvl1pPr>
          </a:lstStyle>
          <a:p>
            <a:endParaRPr lang="en-US" dirty="0"/>
          </a:p>
        </p:txBody>
      </p:sp>
      <p:sp>
        <p:nvSpPr>
          <p:cNvPr id="3" name="Date Placeholder 2"/>
          <p:cNvSpPr>
            <a:spLocks noGrp="1"/>
          </p:cNvSpPr>
          <p:nvPr>
            <p:ph type="dt" sz="quarter" idx="1"/>
          </p:nvPr>
        </p:nvSpPr>
        <p:spPr>
          <a:xfrm>
            <a:off x="3970576" y="1"/>
            <a:ext cx="3038259" cy="465830"/>
          </a:xfrm>
          <a:prstGeom prst="rect">
            <a:avLst/>
          </a:prstGeom>
        </p:spPr>
        <p:txBody>
          <a:bodyPr vert="horz" lIns="88127" tIns="44063" rIns="88127" bIns="44063" rtlCol="0"/>
          <a:lstStyle>
            <a:lvl1pPr algn="r">
              <a:defRPr sz="1200"/>
            </a:lvl1pPr>
          </a:lstStyle>
          <a:p>
            <a:endParaRPr lang="en-US" dirty="0"/>
          </a:p>
        </p:txBody>
      </p:sp>
      <p:sp>
        <p:nvSpPr>
          <p:cNvPr id="4" name="Footer Placeholder 3"/>
          <p:cNvSpPr>
            <a:spLocks noGrp="1"/>
          </p:cNvSpPr>
          <p:nvPr>
            <p:ph type="ftr" sz="quarter" idx="2"/>
          </p:nvPr>
        </p:nvSpPr>
        <p:spPr>
          <a:xfrm>
            <a:off x="0" y="8830572"/>
            <a:ext cx="3038259" cy="465829"/>
          </a:xfrm>
          <a:prstGeom prst="rect">
            <a:avLst/>
          </a:prstGeom>
        </p:spPr>
        <p:txBody>
          <a:bodyPr vert="horz" lIns="88127" tIns="44063" rIns="88127" bIns="4406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576" y="8830572"/>
            <a:ext cx="3038259" cy="465829"/>
          </a:xfrm>
          <a:prstGeom prst="rect">
            <a:avLst/>
          </a:prstGeom>
        </p:spPr>
        <p:txBody>
          <a:bodyPr vert="horz" lIns="88127" tIns="44063" rIns="88127" bIns="44063" rtlCol="0" anchor="b"/>
          <a:lstStyle>
            <a:lvl1pPr algn="r">
              <a:defRPr sz="1200"/>
            </a:lvl1pPr>
          </a:lstStyle>
          <a:p>
            <a:fld id="{526FCC70-8683-46DE-AC0D-15AF98393003}" type="slidenum">
              <a:rPr lang="en-US" smtClean="0"/>
              <a:t>‹#›</a:t>
            </a:fld>
            <a:endParaRPr lang="en-US" dirty="0"/>
          </a:p>
        </p:txBody>
      </p:sp>
    </p:spTree>
    <p:extLst>
      <p:ext uri="{BB962C8B-B14F-4D97-AF65-F5344CB8AC3E}">
        <p14:creationId xmlns:p14="http://schemas.microsoft.com/office/powerpoint/2010/main" val="320668093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145" cy="465743"/>
          </a:xfrm>
          <a:prstGeom prst="rect">
            <a:avLst/>
          </a:prstGeom>
        </p:spPr>
        <p:txBody>
          <a:bodyPr vert="horz" lIns="88127" tIns="44063" rIns="88127" bIns="44063" rtlCol="0"/>
          <a:lstStyle>
            <a:lvl1pPr algn="l">
              <a:defRPr sz="1200"/>
            </a:lvl1pPr>
          </a:lstStyle>
          <a:p>
            <a:endParaRPr lang="en-US" dirty="0"/>
          </a:p>
        </p:txBody>
      </p:sp>
      <p:sp>
        <p:nvSpPr>
          <p:cNvPr id="3" name="Date Placeholder 2"/>
          <p:cNvSpPr>
            <a:spLocks noGrp="1"/>
          </p:cNvSpPr>
          <p:nvPr>
            <p:ph type="dt" idx="1"/>
          </p:nvPr>
        </p:nvSpPr>
        <p:spPr>
          <a:xfrm>
            <a:off x="3970734" y="1"/>
            <a:ext cx="3038145" cy="465743"/>
          </a:xfrm>
          <a:prstGeom prst="rect">
            <a:avLst/>
          </a:prstGeom>
        </p:spPr>
        <p:txBody>
          <a:bodyPr vert="horz" lIns="88127" tIns="44063" rIns="88127" bIns="44063"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88127" tIns="44063" rIns="88127" bIns="44063" rtlCol="0" anchor="ctr"/>
          <a:lstStyle/>
          <a:p>
            <a:endParaRPr lang="en-US" dirty="0"/>
          </a:p>
        </p:txBody>
      </p:sp>
      <p:sp>
        <p:nvSpPr>
          <p:cNvPr id="5" name="Notes Placeholder 4"/>
          <p:cNvSpPr>
            <a:spLocks noGrp="1"/>
          </p:cNvSpPr>
          <p:nvPr>
            <p:ph type="body" sz="quarter" idx="3"/>
          </p:nvPr>
        </p:nvSpPr>
        <p:spPr>
          <a:xfrm>
            <a:off x="701346" y="4474508"/>
            <a:ext cx="5607711" cy="3659842"/>
          </a:xfrm>
          <a:prstGeom prst="rect">
            <a:avLst/>
          </a:prstGeom>
        </p:spPr>
        <p:txBody>
          <a:bodyPr vert="horz" lIns="88127" tIns="44063" rIns="88127" bIns="440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658"/>
            <a:ext cx="3038145" cy="465742"/>
          </a:xfrm>
          <a:prstGeom prst="rect">
            <a:avLst/>
          </a:prstGeom>
        </p:spPr>
        <p:txBody>
          <a:bodyPr vert="horz" lIns="88127" tIns="44063" rIns="88127" bIns="4406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27" tIns="44063" rIns="88127" bIns="44063" rtlCol="0" anchor="b"/>
          <a:lstStyle>
            <a:lvl1pPr algn="r">
              <a:defRPr sz="1200"/>
            </a:lvl1pPr>
          </a:lstStyle>
          <a:p>
            <a:fld id="{2EBF3522-60B1-418E-9978-2F9D12BF7AB9}" type="slidenum">
              <a:rPr lang="en-US" smtClean="0"/>
              <a:t>‹#›</a:t>
            </a:fld>
            <a:endParaRPr lang="en-US" dirty="0"/>
          </a:p>
        </p:txBody>
      </p:sp>
    </p:spTree>
    <p:extLst>
      <p:ext uri="{BB962C8B-B14F-4D97-AF65-F5344CB8AC3E}">
        <p14:creationId xmlns:p14="http://schemas.microsoft.com/office/powerpoint/2010/main" val="419618050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79372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86481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ctr">
              <a:defRPr sz="4800"/>
            </a:lvl1pPr>
            <a:extLst/>
          </a:lstStyle>
          <a:p>
            <a:r>
              <a:rPr kumimoji="0" lang="en-US" dirty="0"/>
              <a:t>Click to edit Master title style</a:t>
            </a:r>
          </a:p>
        </p:txBody>
      </p:sp>
      <p:sp>
        <p:nvSpPr>
          <p:cNvPr id="9" name="Subtitle 8"/>
          <p:cNvSpPr>
            <a:spLocks noGrp="1"/>
          </p:cNvSpPr>
          <p:nvPr>
            <p:ph type="subTitle" idx="1"/>
          </p:nvPr>
        </p:nvSpPr>
        <p:spPr>
          <a:xfrm>
            <a:off x="457200" y="2819400"/>
            <a:ext cx="8236634" cy="3352800"/>
          </a:xfrm>
        </p:spPr>
        <p:txBody>
          <a:bodyPr lIns="45720" rIns="246888"/>
          <a:lstStyle>
            <a:lvl1pPr marL="0" indent="0" algn="ct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lvl1pPr>
            <a:extLst/>
          </a:lstStyle>
          <a:p>
            <a:r>
              <a:rPr kumimoji="0" lang="en-US" dirty="0"/>
              <a:t>Click to edit Master title style</a:t>
            </a:r>
          </a:p>
        </p:txBody>
      </p:sp>
      <p:sp>
        <p:nvSpPr>
          <p:cNvPr id="3" name="Content Placeholder 2"/>
          <p:cNvSpPr>
            <a:spLocks noGrp="1"/>
          </p:cNvSpPr>
          <p:nvPr>
            <p:ph idx="1"/>
          </p:nvPr>
        </p:nvSpPr>
        <p:spPr/>
        <p:txBody>
          <a:bodyPr/>
          <a:lstStyle>
            <a:lvl1pPr marL="0" indent="0">
              <a:buNone/>
              <a:defRPr/>
            </a:lvl1pPr>
            <a:lvl2pPr marL="411480" indent="0">
              <a:buNone/>
              <a:defRPr/>
            </a:lvl2pPr>
            <a:lvl3pPr marL="630936" indent="0">
              <a:buNone/>
              <a:defRPr/>
            </a:lvl3pPr>
            <a:lvl4pPr marL="822960" indent="0">
              <a:buNone/>
              <a:defRPr/>
            </a:lvl4pPr>
            <a:lvl5pPr marL="1005840" indent="0">
              <a:buNone/>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381000"/>
            <a:ext cx="8229600" cy="16002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dirty="0"/>
              <a:t>Click to edit Master title style</a:t>
            </a:r>
          </a:p>
        </p:txBody>
      </p:sp>
      <p:sp>
        <p:nvSpPr>
          <p:cNvPr id="13" name="Text Placeholder 12"/>
          <p:cNvSpPr>
            <a:spLocks noGrp="1"/>
          </p:cNvSpPr>
          <p:nvPr>
            <p:ph type="body" idx="1"/>
          </p:nvPr>
        </p:nvSpPr>
        <p:spPr>
          <a:xfrm>
            <a:off x="457200" y="2514599"/>
            <a:ext cx="8229600" cy="3657917"/>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Lst>
  <p:txStyles>
    <p:titleStyle>
      <a:lvl1pPr marL="54864" algn="l"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0" indent="0" algn="l" rtl="0" eaLnBrk="1" latinLnBrk="0" hangingPunct="1">
        <a:spcBef>
          <a:spcPts val="0"/>
        </a:spcBef>
        <a:buClr>
          <a:schemeClr val="accent1"/>
        </a:buClr>
        <a:buSzPct val="70000"/>
        <a:buFont typeface="Wingdings 2"/>
        <a:buNone/>
        <a:defRPr kumimoji="0" sz="3200" kern="1200">
          <a:solidFill>
            <a:schemeClr val="tx1"/>
          </a:solidFill>
          <a:latin typeface="+mn-lt"/>
          <a:ea typeface="+mn-ea"/>
          <a:cs typeface="+mn-cs"/>
        </a:defRPr>
      </a:lvl1pPr>
      <a:lvl2pPr marL="411480" indent="0" algn="l" rtl="0" eaLnBrk="1" latinLnBrk="0" hangingPunct="1">
        <a:spcBef>
          <a:spcPts val="400"/>
        </a:spcBef>
        <a:buClr>
          <a:schemeClr val="accent2"/>
        </a:buClr>
        <a:buSzPct val="90000"/>
        <a:buFontTx/>
        <a:buNone/>
        <a:defRPr kumimoji="0" sz="2600" kern="1200">
          <a:solidFill>
            <a:schemeClr val="tx1"/>
          </a:solidFill>
          <a:latin typeface="+mn-lt"/>
          <a:ea typeface="+mn-ea"/>
          <a:cs typeface="+mn-cs"/>
        </a:defRPr>
      </a:lvl2pPr>
      <a:lvl3pPr marL="630936" indent="0" algn="l" rtl="0" eaLnBrk="1" latinLnBrk="0" hangingPunct="1">
        <a:spcBef>
          <a:spcPts val="400"/>
        </a:spcBef>
        <a:buClr>
          <a:schemeClr val="accent3"/>
        </a:buClr>
        <a:buSzPct val="100000"/>
        <a:buFont typeface="Wingdings 2"/>
        <a:buNone/>
        <a:defRPr kumimoji="0" sz="2300" kern="1200">
          <a:solidFill>
            <a:schemeClr val="tx1"/>
          </a:solidFill>
          <a:latin typeface="+mn-lt"/>
          <a:ea typeface="+mn-ea"/>
          <a:cs typeface="+mn-cs"/>
        </a:defRPr>
      </a:lvl3pPr>
      <a:lvl4pPr marL="822960" indent="0" algn="l" rtl="0" eaLnBrk="1" latinLnBrk="0" hangingPunct="1">
        <a:spcBef>
          <a:spcPts val="400"/>
        </a:spcBef>
        <a:buClr>
          <a:schemeClr val="accent3"/>
        </a:buClr>
        <a:buSzPct val="100000"/>
        <a:buFont typeface="Wingdings 2"/>
        <a:buNone/>
        <a:defRPr kumimoji="0" sz="2000" kern="1200">
          <a:solidFill>
            <a:schemeClr val="tx1"/>
          </a:solidFill>
          <a:latin typeface="+mn-lt"/>
          <a:ea typeface="+mn-ea"/>
          <a:cs typeface="+mn-cs"/>
        </a:defRPr>
      </a:lvl4pPr>
      <a:lvl5pPr marL="1005840" indent="0" algn="l" rtl="0" eaLnBrk="1" latinLnBrk="0" hangingPunct="1">
        <a:spcBef>
          <a:spcPts val="400"/>
        </a:spcBef>
        <a:buClr>
          <a:schemeClr val="accent3"/>
        </a:buClr>
        <a:buSzPct val="100000"/>
        <a:buFont typeface="Wingdings 2"/>
        <a:buNone/>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762000"/>
            <a:ext cx="8229600" cy="1676401"/>
          </a:xfrm>
        </p:spPr>
        <p:txBody>
          <a:bodyPr>
            <a:noAutofit/>
          </a:bodyPr>
          <a:lstStyle/>
          <a:p>
            <a:br>
              <a:rPr lang="en-US" sz="3200" dirty="0">
                <a:latin typeface="Times New Roman" panose="02020603050405020304" pitchFamily="18" charset="0"/>
                <a:cs typeface="Times New Roman" panose="02020603050405020304" pitchFamily="18" charset="0"/>
              </a:rPr>
            </a:br>
            <a:br>
              <a:rPr lang="en-US" sz="40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28600"/>
            <a:ext cx="8610600" cy="6781800"/>
          </a:xfrm>
        </p:spPr>
        <p:txBody>
          <a:bodyPr>
            <a:normAutofit fontScale="70000" lnSpcReduction="20000"/>
          </a:bodyPr>
          <a:lstStyle/>
          <a:p>
            <a:endParaRPr lang="en-US" sz="3900" dirty="0">
              <a:solidFill>
                <a:schemeClr val="tx2">
                  <a:satMod val="130000"/>
                </a:schemeClr>
              </a:solidFill>
            </a:endParaRPr>
          </a:p>
          <a:p>
            <a:r>
              <a:rPr lang="en-US" sz="5100" dirty="0">
                <a:solidFill>
                  <a:schemeClr val="tx2">
                    <a:satMod val="130000"/>
                  </a:schemeClr>
                </a:solidFill>
              </a:rPr>
              <a:t>PANC</a:t>
            </a:r>
          </a:p>
          <a:p>
            <a:r>
              <a:rPr lang="en-US" sz="4600" dirty="0">
                <a:solidFill>
                  <a:schemeClr val="tx2">
                    <a:satMod val="130000"/>
                  </a:schemeClr>
                </a:solidFill>
              </a:rPr>
              <a:t>2017 FALL CONFERENCE </a:t>
            </a:r>
          </a:p>
          <a:p>
            <a:br>
              <a:rPr lang="en-US" sz="3900" dirty="0">
                <a:solidFill>
                  <a:schemeClr val="tx2">
                    <a:satMod val="130000"/>
                  </a:schemeClr>
                </a:solidFill>
              </a:rPr>
            </a:br>
            <a:r>
              <a:rPr lang="en-US" sz="3400" dirty="0">
                <a:solidFill>
                  <a:schemeClr val="tx2">
                    <a:satMod val="130000"/>
                  </a:schemeClr>
                </a:solidFill>
              </a:rPr>
              <a:t>October 4, 2017</a:t>
            </a:r>
            <a:br>
              <a:rPr lang="en-US" sz="2100" dirty="0">
                <a:solidFill>
                  <a:schemeClr val="tx2">
                    <a:satMod val="130000"/>
                  </a:schemeClr>
                </a:solidFill>
              </a:rPr>
            </a:br>
            <a:endParaRPr lang="en-US" sz="2100" dirty="0">
              <a:solidFill>
                <a:schemeClr val="tx2">
                  <a:satMod val="130000"/>
                </a:schemeClr>
              </a:solidFill>
            </a:endParaRPr>
          </a:p>
          <a:p>
            <a:endParaRPr lang="en-US" sz="2100" dirty="0">
              <a:solidFill>
                <a:schemeClr val="tx2">
                  <a:satMod val="130000"/>
                </a:schemeClr>
              </a:solidFill>
            </a:endParaRPr>
          </a:p>
          <a:p>
            <a:br>
              <a:rPr lang="en-US" sz="2100" dirty="0">
                <a:solidFill>
                  <a:schemeClr val="tx2">
                    <a:satMod val="130000"/>
                  </a:schemeClr>
                </a:solidFill>
              </a:rPr>
            </a:br>
            <a:br>
              <a:rPr lang="en-US" sz="2100" dirty="0">
                <a:solidFill>
                  <a:schemeClr val="tx2">
                    <a:satMod val="130000"/>
                  </a:schemeClr>
                </a:solidFill>
              </a:rPr>
            </a:br>
            <a:br>
              <a:rPr lang="en-US" sz="2100" dirty="0">
                <a:solidFill>
                  <a:schemeClr val="tx2">
                    <a:satMod val="130000"/>
                  </a:schemeClr>
                </a:solidFill>
              </a:rPr>
            </a:br>
            <a:br>
              <a:rPr lang="en-US" sz="2100" dirty="0">
                <a:solidFill>
                  <a:schemeClr val="tx2">
                    <a:satMod val="130000"/>
                  </a:schemeClr>
                </a:solidFill>
              </a:rPr>
            </a:br>
            <a:r>
              <a:rPr lang="en-US" sz="4200" dirty="0">
                <a:solidFill>
                  <a:schemeClr val="tx2">
                    <a:satMod val="130000"/>
                  </a:schemeClr>
                </a:solidFill>
              </a:rPr>
              <a:t>RECENT EDUCATION CASES:  WHAT YOU DON’T KNOW CAN HURT YOU</a:t>
            </a:r>
            <a:br>
              <a:rPr lang="en-US" sz="3900" dirty="0">
                <a:solidFill>
                  <a:schemeClr val="tx2">
                    <a:satMod val="130000"/>
                  </a:schemeClr>
                </a:solidFill>
              </a:rPr>
            </a:br>
            <a:br>
              <a:rPr lang="en-US" sz="2100" dirty="0">
                <a:solidFill>
                  <a:schemeClr val="tx2">
                    <a:satMod val="130000"/>
                  </a:schemeClr>
                </a:solidFill>
              </a:rPr>
            </a:br>
            <a:br>
              <a:rPr lang="en-US" sz="2100" dirty="0">
                <a:solidFill>
                  <a:schemeClr val="tx2">
                    <a:satMod val="130000"/>
                  </a:schemeClr>
                </a:solidFill>
              </a:rPr>
            </a:br>
            <a:r>
              <a:rPr lang="en-US" sz="2100" dirty="0">
                <a:solidFill>
                  <a:schemeClr val="tx2">
                    <a:satMod val="130000"/>
                  </a:schemeClr>
                </a:solidFill>
              </a:rPr>
              <a:t>Presented by:</a:t>
            </a:r>
            <a:br>
              <a:rPr lang="en-US" sz="2100" dirty="0">
                <a:solidFill>
                  <a:schemeClr val="tx2">
                    <a:satMod val="130000"/>
                  </a:schemeClr>
                </a:solidFill>
              </a:rPr>
            </a:br>
            <a:br>
              <a:rPr lang="en-US" sz="2100" dirty="0">
                <a:solidFill>
                  <a:schemeClr val="tx2">
                    <a:satMod val="130000"/>
                  </a:schemeClr>
                </a:solidFill>
              </a:rPr>
            </a:br>
            <a:r>
              <a:rPr lang="en-US" sz="2600" dirty="0">
                <a:solidFill>
                  <a:schemeClr val="tx2">
                    <a:satMod val="130000"/>
                  </a:schemeClr>
                </a:solidFill>
              </a:rPr>
              <a:t>Richard A. Schwartz</a:t>
            </a:r>
            <a:br>
              <a:rPr lang="en-US" sz="2600" dirty="0">
                <a:solidFill>
                  <a:schemeClr val="tx2">
                    <a:satMod val="130000"/>
                  </a:schemeClr>
                </a:solidFill>
              </a:rPr>
            </a:br>
            <a:r>
              <a:rPr lang="en-US" sz="2600" dirty="0">
                <a:solidFill>
                  <a:schemeClr val="tx2">
                    <a:satMod val="130000"/>
                  </a:schemeClr>
                </a:solidFill>
              </a:rPr>
              <a:t>Schwartz &amp; Shaw, P.L.L.C.</a:t>
            </a:r>
            <a:br>
              <a:rPr lang="en-US" sz="2600" dirty="0">
                <a:solidFill>
                  <a:schemeClr val="tx2">
                    <a:satMod val="130000"/>
                  </a:schemeClr>
                </a:solidFill>
              </a:rPr>
            </a:br>
            <a:r>
              <a:rPr lang="en-US" sz="2600" dirty="0">
                <a:solidFill>
                  <a:schemeClr val="tx2">
                    <a:satMod val="130000"/>
                  </a:schemeClr>
                </a:solidFill>
              </a:rPr>
              <a:t>19 West Hargett St., Suite 1000</a:t>
            </a:r>
            <a:br>
              <a:rPr lang="en-US" sz="2600" dirty="0">
                <a:solidFill>
                  <a:schemeClr val="tx2">
                    <a:satMod val="130000"/>
                  </a:schemeClr>
                </a:solidFill>
              </a:rPr>
            </a:br>
            <a:r>
              <a:rPr lang="en-US" sz="2600" dirty="0">
                <a:solidFill>
                  <a:schemeClr val="tx2">
                    <a:satMod val="130000"/>
                  </a:schemeClr>
                </a:solidFill>
              </a:rPr>
              <a:t>Post Office Box 2350</a:t>
            </a:r>
            <a:br>
              <a:rPr lang="en-US" sz="2600" dirty="0">
                <a:solidFill>
                  <a:schemeClr val="tx2">
                    <a:satMod val="130000"/>
                  </a:schemeClr>
                </a:solidFill>
              </a:rPr>
            </a:br>
            <a:r>
              <a:rPr lang="en-US" sz="2600" dirty="0">
                <a:solidFill>
                  <a:schemeClr val="tx2">
                    <a:satMod val="130000"/>
                  </a:schemeClr>
                </a:solidFill>
              </a:rPr>
              <a:t>Raleigh, North Carolina 27602</a:t>
            </a:r>
            <a:br>
              <a:rPr lang="en-US" sz="2600" dirty="0">
                <a:solidFill>
                  <a:schemeClr val="tx2">
                    <a:satMod val="130000"/>
                  </a:schemeClr>
                </a:solidFill>
              </a:rPr>
            </a:br>
            <a:r>
              <a:rPr lang="en-US" sz="2600" dirty="0">
                <a:solidFill>
                  <a:schemeClr val="tx2">
                    <a:satMod val="130000"/>
                  </a:schemeClr>
                </a:solidFill>
              </a:rPr>
              <a:t>(919) 821-9011</a:t>
            </a:r>
            <a:br>
              <a:rPr lang="en-US" sz="2600" dirty="0">
                <a:solidFill>
                  <a:schemeClr val="tx2">
                    <a:satMod val="130000"/>
                  </a:schemeClr>
                </a:solidFill>
              </a:rPr>
            </a:br>
            <a:r>
              <a:rPr lang="en-US" sz="2600" dirty="0">
                <a:solidFill>
                  <a:schemeClr val="bg1"/>
                </a:solidFill>
              </a:rPr>
              <a:t>rschwartz@schwartz-shaw.com</a:t>
            </a:r>
            <a:br>
              <a:rPr lang="en-US" sz="2600" dirty="0">
                <a:solidFill>
                  <a:schemeClr val="bg1"/>
                </a:solidFill>
              </a:rPr>
            </a:br>
            <a:r>
              <a:rPr lang="en-US" sz="2600" dirty="0">
                <a:solidFill>
                  <a:schemeClr val="bg1"/>
                </a:solidFill>
              </a:rPr>
              <a:t> </a:t>
            </a:r>
            <a:br>
              <a:rPr lang="en-US" sz="2600" dirty="0">
                <a:solidFill>
                  <a:schemeClr val="bg1"/>
                </a:solidFill>
              </a:rPr>
            </a:br>
            <a:r>
              <a:rPr lang="en-US" sz="1300" dirty="0">
                <a:latin typeface="Times New Roman" pitchFamily="18" charset="0"/>
              </a:rPr>
              <a:t>©2017 Schwartz &amp; Shaw, P.L.L.C.</a:t>
            </a:r>
          </a:p>
          <a:p>
            <a:endParaRPr lang="en-US" sz="2600" dirty="0"/>
          </a:p>
          <a:p>
            <a:r>
              <a:rPr lang="en-US" sz="1900" dirty="0"/>
              <a:t> </a:t>
            </a:r>
            <a:r>
              <a:rPr lang="en-US" sz="2000" dirty="0"/>
              <a:t> </a:t>
            </a:r>
          </a:p>
          <a:p>
            <a:endParaRPr lang="en-US" sz="1900" dirty="0"/>
          </a:p>
        </p:txBody>
      </p:sp>
    </p:spTree>
    <p:extLst>
      <p:ext uri="{BB962C8B-B14F-4D97-AF65-F5344CB8AC3E}">
        <p14:creationId xmlns:p14="http://schemas.microsoft.com/office/powerpoint/2010/main" val="3766627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effectLst/>
              </a:rPr>
              <a:t>Johnson v. Perry</a:t>
            </a:r>
            <a:r>
              <a:rPr lang="en-US" b="1" dirty="0">
                <a:effectLst/>
              </a:rPr>
              <a:t>, 859 F.3d 156 (2nd Cir. 2017) [6/8/17]</a:t>
            </a:r>
          </a:p>
        </p:txBody>
      </p:sp>
      <p:sp>
        <p:nvSpPr>
          <p:cNvPr id="3" name="Content Placeholder 2"/>
          <p:cNvSpPr>
            <a:spLocks noGrp="1"/>
          </p:cNvSpPr>
          <p:nvPr>
            <p:ph idx="1"/>
          </p:nvPr>
        </p:nvSpPr>
        <p:spPr/>
        <p:txBody>
          <a:bodyPr>
            <a:normAutofit/>
          </a:bodyPr>
          <a:lstStyle/>
          <a:p>
            <a:r>
              <a:rPr lang="en-US" u="sng" dirty="0"/>
              <a:t>Holding</a:t>
            </a:r>
            <a:r>
              <a:rPr lang="en-US" dirty="0"/>
              <a:t>: High school principal is entitled to qualified immunity for banning parent from school property in general, but does not have qualified immunity for banning parent from attending home or away basketball games.</a:t>
            </a:r>
          </a:p>
        </p:txBody>
      </p:sp>
      <p:sp>
        <p:nvSpPr>
          <p:cNvPr id="4" name="TextBox 3">
            <a:extLst>
              <a:ext uri="{FF2B5EF4-FFF2-40B4-BE49-F238E27FC236}">
                <a16:creationId xmlns:a16="http://schemas.microsoft.com/office/drawing/2014/main" id="{BA889C23-8C04-4D02-96AF-BAF88A534597}"/>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10</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929" y="914400"/>
            <a:ext cx="8229600" cy="1600200"/>
          </a:xfrm>
        </p:spPr>
        <p:txBody>
          <a:bodyPr>
            <a:noAutofit/>
          </a:bodyPr>
          <a:lstStyle/>
          <a:p>
            <a:pPr lvl="0"/>
            <a:r>
              <a:rPr lang="en-US" b="1" u="sng" dirty="0">
                <a:effectLst/>
              </a:rPr>
              <a:t>State of Ohio v. Polk</a:t>
            </a:r>
            <a:r>
              <a:rPr lang="en-US" b="1" dirty="0">
                <a:effectLst/>
              </a:rPr>
              <a:t>, __N.E.3d__, 2017 WL 1951830 (Oh. 2017) [5/11/17]</a:t>
            </a:r>
          </a:p>
        </p:txBody>
      </p:sp>
      <p:sp>
        <p:nvSpPr>
          <p:cNvPr id="3" name="Content Placeholder 2"/>
          <p:cNvSpPr>
            <a:spLocks noGrp="1"/>
          </p:cNvSpPr>
          <p:nvPr>
            <p:ph idx="1"/>
          </p:nvPr>
        </p:nvSpPr>
        <p:spPr>
          <a:xfrm>
            <a:off x="398929" y="2819400"/>
            <a:ext cx="8229600" cy="3657917"/>
          </a:xfrm>
        </p:spPr>
        <p:txBody>
          <a:bodyPr/>
          <a:lstStyle/>
          <a:p>
            <a:r>
              <a:rPr lang="en-US" u="sng" dirty="0"/>
              <a:t>Holding</a:t>
            </a:r>
            <a:r>
              <a:rPr lang="en-US" dirty="0"/>
              <a:t>: School’s protocol of searching unattended bookbags to identify their owners and to ensure the contents were not dangerous was reasonable and justified under the Fourth Amendment.</a:t>
            </a:r>
          </a:p>
        </p:txBody>
      </p:sp>
      <p:sp>
        <p:nvSpPr>
          <p:cNvPr id="4" name="TextBox 3">
            <a:extLst>
              <a:ext uri="{FF2B5EF4-FFF2-40B4-BE49-F238E27FC236}">
                <a16:creationId xmlns:a16="http://schemas.microsoft.com/office/drawing/2014/main" id="{711D4FB7-1429-452B-8323-86DAF5EBE826}"/>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11</a:t>
            </a:fld>
            <a:endParaRPr lang="en-US" dirty="0"/>
          </a:p>
        </p:txBody>
      </p:sp>
    </p:spTree>
    <p:extLst>
      <p:ext uri="{BB962C8B-B14F-4D97-AF65-F5344CB8AC3E}">
        <p14:creationId xmlns:p14="http://schemas.microsoft.com/office/powerpoint/2010/main" val="664096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Clodfelter v. Alexander County Board of Education</a:t>
            </a:r>
            <a:r>
              <a:rPr lang="en-US" b="1" dirty="0">
                <a:effectLst/>
              </a:rPr>
              <a:t>, 2016 WL 7365183 (W.D.N.C. 2016) [12/19/16]</a:t>
            </a:r>
          </a:p>
        </p:txBody>
      </p:sp>
      <p:sp>
        <p:nvSpPr>
          <p:cNvPr id="3" name="Content Placeholder 2"/>
          <p:cNvSpPr>
            <a:spLocks noGrp="1"/>
          </p:cNvSpPr>
          <p:nvPr>
            <p:ph idx="1"/>
          </p:nvPr>
        </p:nvSpPr>
        <p:spPr/>
        <p:txBody>
          <a:bodyPr>
            <a:normAutofit lnSpcReduction="10000"/>
          </a:bodyPr>
          <a:lstStyle/>
          <a:p>
            <a:r>
              <a:rPr lang="en-US" u="sng" dirty="0"/>
              <a:t>Holding</a:t>
            </a:r>
            <a:r>
              <a:rPr lang="en-US" dirty="0"/>
              <a:t>: Placement of student in alternative learning program for disciplinary reasons does not deprive student of property interest and does not require due process; board’s failure to follow internal policy granting more process than is due under the Constitution does not violate due process.</a:t>
            </a:r>
          </a:p>
        </p:txBody>
      </p:sp>
      <p:sp>
        <p:nvSpPr>
          <p:cNvPr id="4" name="TextBox 3">
            <a:extLst>
              <a:ext uri="{FF2B5EF4-FFF2-40B4-BE49-F238E27FC236}">
                <a16:creationId xmlns:a16="http://schemas.microsoft.com/office/drawing/2014/main" id="{E5108C31-767D-49F7-8EFD-D1CC11FF10EF}"/>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12</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1" y="533400"/>
            <a:ext cx="8229600" cy="1600200"/>
          </a:xfrm>
        </p:spPr>
        <p:txBody>
          <a:bodyPr>
            <a:noAutofit/>
          </a:bodyPr>
          <a:lstStyle/>
          <a:p>
            <a:pPr lvl="0"/>
            <a:r>
              <a:rPr lang="en-US" b="1" u="sng" dirty="0">
                <a:effectLst/>
              </a:rPr>
              <a:t>Endrew F. v. Douglas County School District</a:t>
            </a:r>
            <a:r>
              <a:rPr lang="en-US" b="1" dirty="0">
                <a:effectLst/>
              </a:rPr>
              <a:t>, 137 S.Ct. 988 (2017) [3/22/17]</a:t>
            </a:r>
          </a:p>
        </p:txBody>
      </p:sp>
      <p:sp>
        <p:nvSpPr>
          <p:cNvPr id="3" name="Content Placeholder 2"/>
          <p:cNvSpPr>
            <a:spLocks noGrp="1"/>
          </p:cNvSpPr>
          <p:nvPr>
            <p:ph idx="1"/>
          </p:nvPr>
        </p:nvSpPr>
        <p:spPr/>
        <p:txBody>
          <a:bodyPr/>
          <a:lstStyle/>
          <a:p>
            <a:r>
              <a:rPr lang="en-US" u="sng" dirty="0"/>
              <a:t>Holding</a:t>
            </a:r>
            <a:r>
              <a:rPr lang="en-US" dirty="0"/>
              <a:t>: In order for a school to meet its substantive obligation under the IDEA, the school “must offer an IEP reasonably calculated to enable a child to make progress appropriate in light of the child’s circumstances.”</a:t>
            </a:r>
          </a:p>
        </p:txBody>
      </p:sp>
      <p:sp>
        <p:nvSpPr>
          <p:cNvPr id="4" name="TextBox 3">
            <a:extLst>
              <a:ext uri="{FF2B5EF4-FFF2-40B4-BE49-F238E27FC236}">
                <a16:creationId xmlns:a16="http://schemas.microsoft.com/office/drawing/2014/main" id="{20F8D0AF-B5C5-4CA0-805F-A8BA6CD96C8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13</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6440"/>
            <a:ext cx="8229600" cy="1600200"/>
          </a:xfrm>
        </p:spPr>
        <p:txBody>
          <a:bodyPr>
            <a:noAutofit/>
          </a:bodyPr>
          <a:lstStyle/>
          <a:p>
            <a:pPr lvl="0"/>
            <a:r>
              <a:rPr lang="en-US" b="1" u="sng" dirty="0">
                <a:effectLst/>
              </a:rPr>
              <a:t>Endrew F. v. Douglas County School District</a:t>
            </a:r>
            <a:r>
              <a:rPr lang="en-US" b="1" dirty="0">
                <a:effectLst/>
              </a:rPr>
              <a:t>, 137 S.Ct. 988 (2017) [3/22/17]</a:t>
            </a:r>
          </a:p>
        </p:txBody>
      </p:sp>
      <p:sp>
        <p:nvSpPr>
          <p:cNvPr id="3" name="Content Placeholder 2"/>
          <p:cNvSpPr>
            <a:spLocks noGrp="1"/>
          </p:cNvSpPr>
          <p:nvPr>
            <p:ph idx="1"/>
          </p:nvPr>
        </p:nvSpPr>
        <p:spPr>
          <a:xfrm>
            <a:off x="457200" y="1804480"/>
            <a:ext cx="8229600" cy="4965160"/>
          </a:xfrm>
        </p:spPr>
        <p:txBody>
          <a:bodyPr>
            <a:normAutofit fontScale="25000" lnSpcReduction="20000"/>
          </a:bodyPr>
          <a:lstStyle/>
          <a:p>
            <a:pPr marL="117475" indent="-117475">
              <a:buFont typeface="Arial" panose="020B0604020202020204" pitchFamily="34" charset="0"/>
              <a:buChar char="•"/>
            </a:pPr>
            <a:r>
              <a:rPr lang="en-US" sz="8000" dirty="0"/>
              <a:t>Issue:  What level of educational benefit must school systems provide children with disabilities in order to meet the “free appropriate public education” (FAPE) standard mandated by the IDEA?</a:t>
            </a:r>
          </a:p>
          <a:p>
            <a:pPr marL="117475" indent="-117475">
              <a:buFont typeface="Arial" panose="020B0604020202020204" pitchFamily="34" charset="0"/>
              <a:buChar char="•"/>
            </a:pPr>
            <a:r>
              <a:rPr lang="en-US" sz="8000" u="sng" dirty="0"/>
              <a:t>Rowley</a:t>
            </a:r>
            <a:r>
              <a:rPr lang="en-US" sz="8000" dirty="0"/>
              <a:t> standard, in effect since 1982:  School district does not have to provide the “best” education available, as long as it provides some meaningful educational benefit and meets the procedural requirements of IDEA.  </a:t>
            </a:r>
          </a:p>
          <a:p>
            <a:pPr marL="117475" indent="-117475">
              <a:buFont typeface="Arial" panose="020B0604020202020204" pitchFamily="34" charset="0"/>
              <a:buChar char="•"/>
            </a:pPr>
            <a:r>
              <a:rPr lang="en-US" sz="8000" dirty="0"/>
              <a:t>Lower courts were divided on whether providing “some” educational benefit is sufficient or whether it must be “meaningful” educational benefit.  </a:t>
            </a:r>
          </a:p>
          <a:p>
            <a:pPr marL="117475" indent="-117475">
              <a:buFont typeface="Arial" panose="020B0604020202020204" pitchFamily="34" charset="0"/>
              <a:buChar char="•"/>
            </a:pPr>
            <a:r>
              <a:rPr lang="en-US" sz="8000" dirty="0"/>
              <a:t>Plaintiffs argued that schools must provide children with disabilities “substantially equal opportunities to achieve academic success, attain self-sufficiency and contribute to society.”</a:t>
            </a:r>
          </a:p>
          <a:p>
            <a:pPr marL="117475" indent="-117475">
              <a:buFont typeface="Arial" panose="020B0604020202020204" pitchFamily="34" charset="0"/>
              <a:buChar char="•"/>
            </a:pPr>
            <a:r>
              <a:rPr lang="en-US" sz="8000" dirty="0"/>
              <a:t>Obama Justice Department suggested a new standard, that children have an opportunity to make “significant educational progress.”</a:t>
            </a:r>
          </a:p>
          <a:p>
            <a:pPr marL="117475" indent="-117475">
              <a:buFont typeface="Arial" panose="020B0604020202020204" pitchFamily="34" charset="0"/>
              <a:buChar char="•"/>
            </a:pPr>
            <a:r>
              <a:rPr lang="en-US" sz="8000" dirty="0"/>
              <a:t>School district argued that, while student was not learning as quickly as his parents would have liked, he was making some measurable progress, which is enough to satisfy the law and demonstrate he was not denied FAPE.</a:t>
            </a:r>
          </a:p>
          <a:p>
            <a:endParaRPr lang="en-US" dirty="0"/>
          </a:p>
        </p:txBody>
      </p:sp>
      <p:sp>
        <p:nvSpPr>
          <p:cNvPr id="4" name="TextBox 3">
            <a:extLst>
              <a:ext uri="{FF2B5EF4-FFF2-40B4-BE49-F238E27FC236}">
                <a16:creationId xmlns:a16="http://schemas.microsoft.com/office/drawing/2014/main" id="{20F8D0AF-B5C5-4CA0-805F-A8BA6CD96C8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14</a:t>
            </a:fld>
            <a:endParaRPr lang="en-US" dirty="0"/>
          </a:p>
        </p:txBody>
      </p:sp>
    </p:spTree>
    <p:extLst>
      <p:ext uri="{BB962C8B-B14F-4D97-AF65-F5344CB8AC3E}">
        <p14:creationId xmlns:p14="http://schemas.microsoft.com/office/powerpoint/2010/main" val="3043992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408562"/>
            <a:ext cx="8229600" cy="1600200"/>
          </a:xfrm>
        </p:spPr>
        <p:txBody>
          <a:bodyPr>
            <a:noAutofit/>
          </a:bodyPr>
          <a:lstStyle/>
          <a:p>
            <a:pPr lvl="0"/>
            <a:r>
              <a:rPr lang="en-US" b="1" u="sng" dirty="0">
                <a:effectLst/>
              </a:rPr>
              <a:t>Endrew F. v. Douglas County School District</a:t>
            </a:r>
            <a:r>
              <a:rPr lang="en-US" b="1" dirty="0">
                <a:effectLst/>
              </a:rPr>
              <a:t>, 137 S.Ct. 988 (2017) [3/22/17]</a:t>
            </a:r>
          </a:p>
        </p:txBody>
      </p:sp>
      <p:sp>
        <p:nvSpPr>
          <p:cNvPr id="4" name="TextBox 3">
            <a:extLst>
              <a:ext uri="{FF2B5EF4-FFF2-40B4-BE49-F238E27FC236}">
                <a16:creationId xmlns:a16="http://schemas.microsoft.com/office/drawing/2014/main" id="{20F8D0AF-B5C5-4CA0-805F-A8BA6CD96C8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15</a:t>
            </a:fld>
            <a:endParaRPr lang="en-US" dirty="0"/>
          </a:p>
        </p:txBody>
      </p:sp>
      <p:sp>
        <p:nvSpPr>
          <p:cNvPr id="7" name="Content Placeholder 2">
            <a:extLst>
              <a:ext uri="{FF2B5EF4-FFF2-40B4-BE49-F238E27FC236}">
                <a16:creationId xmlns:a16="http://schemas.microsoft.com/office/drawing/2014/main" id="{D4B8F015-3C2C-4B77-A808-FCA3FE3DCE43}"/>
              </a:ext>
            </a:extLst>
          </p:cNvPr>
          <p:cNvSpPr>
            <a:spLocks noGrp="1"/>
          </p:cNvSpPr>
          <p:nvPr>
            <p:ph idx="1"/>
          </p:nvPr>
        </p:nvSpPr>
        <p:spPr>
          <a:xfrm>
            <a:off x="438411" y="1981200"/>
            <a:ext cx="8229600" cy="4495800"/>
          </a:xfrm>
        </p:spPr>
        <p:txBody>
          <a:bodyPr>
            <a:normAutofit fontScale="70000" lnSpcReduction="20000"/>
          </a:bodyPr>
          <a:lstStyle/>
          <a:p>
            <a:pPr marL="117475" lvl="0" indent="-117475">
              <a:buFont typeface="Arial" panose="020B0604020202020204" pitchFamily="34" charset="0"/>
              <a:buChar char="•"/>
            </a:pPr>
            <a:r>
              <a:rPr lang="en-US" sz="2000" u="sng" dirty="0"/>
              <a:t>Holding</a:t>
            </a:r>
            <a:r>
              <a:rPr lang="en-US" sz="2000" dirty="0"/>
              <a:t>:   In an 8-0 decision, the Court found that, to meet its substantive obligation under the IDEA, a school must offer an individualized education program reasonably calculated to enable a child to make progress that is appropriate “in light of the child's circumstances.”</a:t>
            </a:r>
          </a:p>
          <a:p>
            <a:pPr marL="754380" lvl="1" indent="-342900">
              <a:buFont typeface="Arial" panose="020B0604020202020204" pitchFamily="34" charset="0"/>
              <a:buChar char="•"/>
            </a:pPr>
            <a:r>
              <a:rPr lang="en-US" sz="2000" dirty="0"/>
              <a:t>Normally, this will mean an educational program that is designed to allow a child to progress from grade to grade.</a:t>
            </a:r>
          </a:p>
          <a:p>
            <a:pPr marL="754380" lvl="1" indent="-342900">
              <a:buFont typeface="Arial" panose="020B0604020202020204" pitchFamily="34" charset="0"/>
              <a:buChar char="•"/>
            </a:pPr>
            <a:r>
              <a:rPr lang="en-US" sz="2000" dirty="0"/>
              <a:t>However, when grade-to-grade progress is not possible, schools must provide students with a program that is appropriately ambitious in light of the child’s circumstances.</a:t>
            </a:r>
          </a:p>
          <a:p>
            <a:pPr marL="754380" lvl="1" indent="-342900">
              <a:buFont typeface="Arial" panose="020B0604020202020204" pitchFamily="34" charset="0"/>
              <a:buChar char="•"/>
            </a:pPr>
            <a:r>
              <a:rPr lang="en-US" sz="2000" dirty="0"/>
              <a:t>The Court stressed that “every child should have the chance to meet challenging objectives.”</a:t>
            </a:r>
          </a:p>
          <a:p>
            <a:pPr marL="754380" lvl="1" indent="-342900">
              <a:buFont typeface="Arial" panose="020B0604020202020204" pitchFamily="34" charset="0"/>
              <a:buChar char="•"/>
            </a:pPr>
            <a:r>
              <a:rPr lang="en-US" sz="2000" dirty="0"/>
              <a:t>The Court rejected the standard set forth by the Tenth Circuit, which interpreted </a:t>
            </a:r>
            <a:r>
              <a:rPr lang="en-US" sz="2000" u="sng" dirty="0"/>
              <a:t>Rowley</a:t>
            </a:r>
            <a:r>
              <a:rPr lang="en-US" sz="2000" dirty="0"/>
              <a:t> as requiring that an IEP be reasonably calculated to produce educational benefit that was “merely more than </a:t>
            </a:r>
            <a:r>
              <a:rPr lang="en-US" sz="2000" i="1" dirty="0"/>
              <a:t>de minimis.</a:t>
            </a:r>
            <a:r>
              <a:rPr lang="en-US" sz="2000" dirty="0"/>
              <a:t>”</a:t>
            </a:r>
          </a:p>
          <a:p>
            <a:pPr marL="1114679" lvl="4" indent="-342900">
              <a:buFont typeface="Arial" panose="020B0604020202020204" pitchFamily="34" charset="0"/>
              <a:buChar char="•"/>
            </a:pPr>
            <a:r>
              <a:rPr lang="en-US" sz="2000" dirty="0"/>
              <a:t>The Court indicated that the IDEA “demands more” than a </a:t>
            </a:r>
            <a:r>
              <a:rPr lang="en-US" sz="2000" i="1" dirty="0"/>
              <a:t>de minimus</a:t>
            </a:r>
            <a:r>
              <a:rPr lang="en-US" sz="2000" dirty="0"/>
              <a:t> standard which barely provides any education at all to children with disabilities.</a:t>
            </a:r>
          </a:p>
          <a:p>
            <a:pPr marL="754380" lvl="1" indent="-342900">
              <a:buFont typeface="Arial" panose="020B0604020202020204" pitchFamily="34" charset="0"/>
              <a:buChar char="•"/>
            </a:pPr>
            <a:r>
              <a:rPr lang="en-US" sz="2000" dirty="0"/>
              <a:t>Also rejected was the parents’ proposed standard:  that FAPE should provide a child “opportunities to achieve academic success, attain self-sufficiency, and contribute to society that are substantially equal to the opportunities afforded children without disabilities.”</a:t>
            </a:r>
          </a:p>
          <a:p>
            <a:pPr marL="1165860" lvl="3" indent="-342900">
              <a:buFont typeface="Arial" panose="020B0604020202020204" pitchFamily="34" charset="0"/>
              <a:buChar char="•"/>
            </a:pPr>
            <a:r>
              <a:rPr lang="en-US" dirty="0"/>
              <a:t>The Court indicated that this standard is “entirely unworkable . . . requiring impossible measurements and comparisons</a:t>
            </a:r>
            <a:r>
              <a:rPr lang="en-US" sz="1700" dirty="0"/>
              <a:t>.”</a:t>
            </a:r>
          </a:p>
          <a:p>
            <a:pPr marL="117475" lvl="0" indent="-117475">
              <a:buFont typeface="Arial" panose="020B0604020202020204" pitchFamily="34" charset="0"/>
              <a:buChar char="•"/>
            </a:pPr>
            <a:r>
              <a:rPr lang="en-US" sz="2000" dirty="0"/>
              <a:t>The Court emphasized that the analysis of whether progress is “appropriate” needs to be done on a case-by-case basis.</a:t>
            </a:r>
          </a:p>
          <a:p>
            <a:endParaRPr lang="en-US" dirty="0"/>
          </a:p>
        </p:txBody>
      </p:sp>
    </p:spTree>
    <p:extLst>
      <p:ext uri="{BB962C8B-B14F-4D97-AF65-F5344CB8AC3E}">
        <p14:creationId xmlns:p14="http://schemas.microsoft.com/office/powerpoint/2010/main" val="2588519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600200"/>
          </a:xfrm>
        </p:spPr>
        <p:txBody>
          <a:bodyPr>
            <a:noAutofit/>
          </a:bodyPr>
          <a:lstStyle/>
          <a:p>
            <a:pPr lvl="0"/>
            <a:r>
              <a:rPr lang="en-US" b="1" u="sng" dirty="0">
                <a:effectLst/>
              </a:rPr>
              <a:t>Endrew F. v. Douglas County School District</a:t>
            </a:r>
            <a:r>
              <a:rPr lang="en-US" b="1" dirty="0">
                <a:effectLst/>
              </a:rPr>
              <a:t>, 137 S.Ct. 988 (2017) [3/22/17]</a:t>
            </a:r>
          </a:p>
        </p:txBody>
      </p:sp>
      <p:sp>
        <p:nvSpPr>
          <p:cNvPr id="4" name="TextBox 3">
            <a:extLst>
              <a:ext uri="{FF2B5EF4-FFF2-40B4-BE49-F238E27FC236}">
                <a16:creationId xmlns:a16="http://schemas.microsoft.com/office/drawing/2014/main" id="{20F8D0AF-B5C5-4CA0-805F-A8BA6CD96C8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16</a:t>
            </a:fld>
            <a:endParaRPr lang="en-US" dirty="0"/>
          </a:p>
        </p:txBody>
      </p:sp>
      <p:sp>
        <p:nvSpPr>
          <p:cNvPr id="7" name="Content Placeholder 2">
            <a:extLst>
              <a:ext uri="{FF2B5EF4-FFF2-40B4-BE49-F238E27FC236}">
                <a16:creationId xmlns:a16="http://schemas.microsoft.com/office/drawing/2014/main" id="{F9F78DEB-66A4-4E08-B57D-E280215F1897}"/>
              </a:ext>
            </a:extLst>
          </p:cNvPr>
          <p:cNvSpPr>
            <a:spLocks noGrp="1"/>
          </p:cNvSpPr>
          <p:nvPr>
            <p:ph idx="1"/>
          </p:nvPr>
        </p:nvSpPr>
        <p:spPr>
          <a:xfrm>
            <a:off x="438411" y="1981200"/>
            <a:ext cx="8229600" cy="4495800"/>
          </a:xfrm>
        </p:spPr>
        <p:txBody>
          <a:bodyPr>
            <a:normAutofit fontScale="55000" lnSpcReduction="20000"/>
          </a:bodyPr>
          <a:lstStyle/>
          <a:p>
            <a:pPr marL="233363" indent="-233363">
              <a:buFont typeface="Arial" panose="020B0604020202020204" pitchFamily="34" charset="0"/>
              <a:buChar char="•"/>
            </a:pPr>
            <a:r>
              <a:rPr lang="en-US" dirty="0"/>
              <a:t>WHAT DOES THIS MEAN FOR </a:t>
            </a:r>
            <a:r>
              <a:rPr lang="en-US" u="sng" dirty="0"/>
              <a:t>ROWLEY</a:t>
            </a:r>
            <a:r>
              <a:rPr lang="en-US" dirty="0"/>
              <a:t>?</a:t>
            </a:r>
          </a:p>
          <a:p>
            <a:pPr marL="233363" indent="-233363">
              <a:buFont typeface="Arial" panose="020B0604020202020204" pitchFamily="34" charset="0"/>
              <a:buChar char="•"/>
            </a:pPr>
            <a:r>
              <a:rPr lang="en-US" u="sng" dirty="0"/>
              <a:t>Endrew F.</a:t>
            </a:r>
            <a:r>
              <a:rPr lang="en-US" dirty="0"/>
              <a:t> did not overturn the Rowley decision, but distinguished it.</a:t>
            </a:r>
          </a:p>
          <a:p>
            <a:pPr marL="457200" indent="-457200">
              <a:buFont typeface="Arial" panose="020B0604020202020204" pitchFamily="34" charset="0"/>
              <a:buChar char="•"/>
            </a:pPr>
            <a:r>
              <a:rPr lang="en-US" u="sng" dirty="0"/>
              <a:t>Rowley</a:t>
            </a:r>
            <a:r>
              <a:rPr lang="en-US" dirty="0"/>
              <a:t> was based on the facts of a student who was educated in a regular education setting and was progressing smoothly in the general education curriculum.</a:t>
            </a:r>
          </a:p>
          <a:p>
            <a:pPr marL="457200" indent="-457200">
              <a:buFont typeface="Arial" panose="020B0604020202020204" pitchFamily="34" charset="0"/>
              <a:buChar char="•"/>
            </a:pPr>
            <a:r>
              <a:rPr lang="en-US" dirty="0"/>
              <a:t>Thus, </a:t>
            </a:r>
            <a:r>
              <a:rPr lang="en-US" u="sng" dirty="0"/>
              <a:t>Rowle</a:t>
            </a:r>
            <a:r>
              <a:rPr lang="en-US" dirty="0"/>
              <a:t>y did not provide concrete guidance with respect to a child who is not fully integrated in the regular classroom and not able to achieve on grade level.</a:t>
            </a:r>
          </a:p>
          <a:p>
            <a:pPr marL="233363" indent="-233363">
              <a:buFont typeface="Arial" panose="020B0604020202020204" pitchFamily="34" charset="0"/>
              <a:buChar char="•"/>
            </a:pPr>
            <a:r>
              <a:rPr lang="en-US" dirty="0"/>
              <a:t>The standard articulated in </a:t>
            </a:r>
            <a:r>
              <a:rPr lang="en-US" u="sng" dirty="0"/>
              <a:t>Endrew F.</a:t>
            </a:r>
            <a:r>
              <a:rPr lang="en-US" dirty="0"/>
              <a:t> is meant to be a more generally applicable standard than </a:t>
            </a:r>
            <a:r>
              <a:rPr lang="en-US" u="sng" dirty="0"/>
              <a:t>Rowley</a:t>
            </a:r>
            <a:r>
              <a:rPr lang="en-US" dirty="0"/>
              <a:t>, emphasizing that each case is fact specific, as students with disabilities each have unique needs and circumstances, and there can be no bright-line rule governing the appropriateness of all FAPE cases.</a:t>
            </a:r>
          </a:p>
          <a:p>
            <a:pPr marL="233363" indent="-233363">
              <a:buFont typeface="Arial" panose="020B0604020202020204" pitchFamily="34" charset="0"/>
              <a:buChar char="•"/>
            </a:pPr>
            <a:r>
              <a:rPr lang="en-US" dirty="0"/>
              <a:t>The Court specifically upheld the principle set forth in Rowley which requires deference to be given to the educational decisions of school authorities.</a:t>
            </a:r>
          </a:p>
          <a:p>
            <a:pPr marL="457200" indent="-457200">
              <a:buFont typeface="Arial" panose="020B0604020202020204" pitchFamily="34" charset="0"/>
              <a:buChar char="•"/>
            </a:pPr>
            <a:r>
              <a:rPr lang="en-US" dirty="0"/>
              <a:t>However, </a:t>
            </a:r>
            <a:r>
              <a:rPr lang="en-US" u="sng" dirty="0"/>
              <a:t>school authorities should be able to provide a cogent and responsive explanation</a:t>
            </a:r>
            <a:r>
              <a:rPr lang="en-US" dirty="0"/>
              <a:t> to show that an </a:t>
            </a:r>
            <a:r>
              <a:rPr lang="en-US" u="sng" dirty="0"/>
              <a:t>IEP is reasonably calculated to enable a child to make progress appropriate in light of his or her circumstances</a:t>
            </a:r>
            <a:r>
              <a:rPr lang="en-US" dirty="0"/>
              <a:t>.</a:t>
            </a:r>
          </a:p>
          <a:p>
            <a:endParaRPr lang="en-US" dirty="0"/>
          </a:p>
        </p:txBody>
      </p:sp>
    </p:spTree>
    <p:extLst>
      <p:ext uri="{BB962C8B-B14F-4D97-AF65-F5344CB8AC3E}">
        <p14:creationId xmlns:p14="http://schemas.microsoft.com/office/powerpoint/2010/main" val="362508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7">
                                            <p:txEl>
                                              <p:pRg st="6" end="6"/>
                                            </p:txEl>
                                          </p:spTgt>
                                        </p:tgtEl>
                                        <p:attrNameLst>
                                          <p:attrName>style.color</p:attrName>
                                        </p:attrNameLst>
                                      </p:cBhvr>
                                      <p:to>
                                        <a:srgbClr val="FFFA1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Fry v. Napoleon Community Schools</a:t>
            </a:r>
            <a:r>
              <a:rPr lang="en-US" b="1" dirty="0">
                <a:effectLst/>
              </a:rPr>
              <a:t>, 137 S.Ct. 743 (2017) [2/22/17]</a:t>
            </a:r>
          </a:p>
        </p:txBody>
      </p:sp>
      <p:sp>
        <p:nvSpPr>
          <p:cNvPr id="3" name="Content Placeholder 2"/>
          <p:cNvSpPr>
            <a:spLocks noGrp="1"/>
          </p:cNvSpPr>
          <p:nvPr>
            <p:ph idx="1"/>
          </p:nvPr>
        </p:nvSpPr>
        <p:spPr/>
        <p:txBody>
          <a:bodyPr/>
          <a:lstStyle/>
          <a:p>
            <a:r>
              <a:rPr lang="en-US" u="sng" dirty="0"/>
              <a:t>Holding</a:t>
            </a:r>
            <a:r>
              <a:rPr lang="en-US" dirty="0"/>
              <a:t>: Exhaustion of IDEA procedures is required for suit brought under statutes other than the IDEA, if the gravamen of plaintiff’s complaint is the denial of a free appropriate public education (FAPE).</a:t>
            </a:r>
          </a:p>
        </p:txBody>
      </p:sp>
      <p:sp>
        <p:nvSpPr>
          <p:cNvPr id="4" name="TextBox 3">
            <a:extLst>
              <a:ext uri="{FF2B5EF4-FFF2-40B4-BE49-F238E27FC236}">
                <a16:creationId xmlns:a16="http://schemas.microsoft.com/office/drawing/2014/main" id="{9D5338B1-1830-4882-9A10-F1C063B27DD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17</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Fry v. Napoleon Community Schools</a:t>
            </a:r>
            <a:r>
              <a:rPr lang="en-US" b="1" dirty="0">
                <a:effectLst/>
              </a:rPr>
              <a:t>, 137 S.Ct. 743 (2017) [2/22/17]</a:t>
            </a:r>
          </a:p>
        </p:txBody>
      </p:sp>
      <p:sp>
        <p:nvSpPr>
          <p:cNvPr id="3" name="Content Placeholder 2"/>
          <p:cNvSpPr>
            <a:spLocks noGrp="1"/>
          </p:cNvSpPr>
          <p:nvPr>
            <p:ph idx="1"/>
          </p:nvPr>
        </p:nvSpPr>
        <p:spPr/>
        <p:txBody>
          <a:bodyPr/>
          <a:lstStyle/>
          <a:p>
            <a:r>
              <a:rPr lang="en-US" u="sng" dirty="0"/>
              <a:t>Issue:  Whether IDEA requires parents to exhaust state administrative procedures under IDEA before filing a civil action seeking monetary and declaratory relief under the Americans with Disabilities Act of 1990 (ADA) and the Rehabilitation Act of 1973 (Sec. 504).</a:t>
            </a:r>
          </a:p>
        </p:txBody>
      </p:sp>
      <p:sp>
        <p:nvSpPr>
          <p:cNvPr id="4" name="TextBox 3">
            <a:extLst>
              <a:ext uri="{FF2B5EF4-FFF2-40B4-BE49-F238E27FC236}">
                <a16:creationId xmlns:a16="http://schemas.microsoft.com/office/drawing/2014/main" id="{9D5338B1-1830-4882-9A10-F1C063B27DD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18</a:t>
            </a:fld>
            <a:endParaRPr lang="en-US" dirty="0"/>
          </a:p>
        </p:txBody>
      </p:sp>
    </p:spTree>
    <p:extLst>
      <p:ext uri="{BB962C8B-B14F-4D97-AF65-F5344CB8AC3E}">
        <p14:creationId xmlns:p14="http://schemas.microsoft.com/office/powerpoint/2010/main" val="321150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Fry v. Napoleon Community Schools</a:t>
            </a:r>
            <a:r>
              <a:rPr lang="en-US" b="1" dirty="0">
                <a:effectLst/>
              </a:rPr>
              <a:t>, 137 S.Ct. 743 (2017) [2/22/17]</a:t>
            </a:r>
          </a:p>
        </p:txBody>
      </p:sp>
      <p:sp>
        <p:nvSpPr>
          <p:cNvPr id="3" name="Content Placeholder 2"/>
          <p:cNvSpPr>
            <a:spLocks noGrp="1"/>
          </p:cNvSpPr>
          <p:nvPr>
            <p:ph idx="1"/>
          </p:nvPr>
        </p:nvSpPr>
        <p:spPr/>
        <p:txBody>
          <a:bodyPr>
            <a:normAutofit fontScale="70000" lnSpcReduction="20000"/>
          </a:bodyPr>
          <a:lstStyle/>
          <a:p>
            <a:r>
              <a:rPr lang="en-US" sz="3400" dirty="0"/>
              <a:t>Background:  The family in this case brought suit for money damages under Title II of the ADA and Section 504 of the Rehabilitation Act, alleging that their daughter had suffered “emotional distress and pain, embarrassment [and] mental anguish” as a result of the school district's decision not to allow the student's service dog, Wonder, to attend school with her. The district court granted the school district's motion to dismiss, and the Sixth Circuit affirmed, finding that the parents had alleged injuries that were "educational" in nature, and thus subject to IDEA's exhaustion requirement.</a:t>
            </a:r>
          </a:p>
          <a:p>
            <a:endParaRPr lang="en-US" dirty="0"/>
          </a:p>
        </p:txBody>
      </p:sp>
      <p:sp>
        <p:nvSpPr>
          <p:cNvPr id="4" name="TextBox 3">
            <a:extLst>
              <a:ext uri="{FF2B5EF4-FFF2-40B4-BE49-F238E27FC236}">
                <a16:creationId xmlns:a16="http://schemas.microsoft.com/office/drawing/2014/main" id="{9D5338B1-1830-4882-9A10-F1C063B27DD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19</a:t>
            </a:fld>
            <a:endParaRPr lang="en-US" dirty="0"/>
          </a:p>
        </p:txBody>
      </p:sp>
    </p:spTree>
    <p:extLst>
      <p:ext uri="{BB962C8B-B14F-4D97-AF65-F5344CB8AC3E}">
        <p14:creationId xmlns:p14="http://schemas.microsoft.com/office/powerpoint/2010/main" val="365646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txBody>
          <a:bodyPr>
            <a:normAutofit/>
          </a:bodyPr>
          <a:lstStyle/>
          <a:p>
            <a:r>
              <a:rPr lang="en-US" b="1" u="sng" dirty="0">
                <a:effectLst/>
              </a:rPr>
              <a:t>Tully v. City of Wilmington, 790 S.E.2d 854 (N.C. App. 2016) [8/16/16]</a:t>
            </a:r>
            <a:endParaRPr lang="en-US" dirty="0"/>
          </a:p>
        </p:txBody>
      </p:sp>
      <p:sp>
        <p:nvSpPr>
          <p:cNvPr id="3" name="Content Placeholder 2"/>
          <p:cNvSpPr>
            <a:spLocks noGrp="1"/>
          </p:cNvSpPr>
          <p:nvPr>
            <p:ph idx="1"/>
          </p:nvPr>
        </p:nvSpPr>
        <p:spPr>
          <a:xfrm>
            <a:off x="457200" y="2514599"/>
            <a:ext cx="8229600" cy="3962401"/>
          </a:xfrm>
        </p:spPr>
        <p:txBody>
          <a:bodyPr>
            <a:normAutofit/>
          </a:bodyPr>
          <a:lstStyle/>
          <a:p>
            <a:r>
              <a:rPr lang="en-US" u="sng" dirty="0"/>
              <a:t>Holding</a:t>
            </a:r>
            <a:r>
              <a:rPr lang="en-US" dirty="0"/>
              <a:t>: Equal Protection Clause of the North Carolina Constitution, Article I, Section 19, prohibits arbitrary and capricious actions by government, including governmental employer’s failure to follow its own employment policies and procedures</a:t>
            </a:r>
          </a:p>
        </p:txBody>
      </p:sp>
      <p:sp>
        <p:nvSpPr>
          <p:cNvPr id="5" name="TextBox 4">
            <a:extLst>
              <a:ext uri="{FF2B5EF4-FFF2-40B4-BE49-F238E27FC236}">
                <a16:creationId xmlns:a16="http://schemas.microsoft.com/office/drawing/2014/main" id="{FE4AC0CB-CD4A-43CB-959D-2693D1EDC523}"/>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a:t>
            </a:fld>
            <a:endParaRPr lang="en-US" dirty="0"/>
          </a:p>
        </p:txBody>
      </p:sp>
    </p:spTree>
    <p:extLst>
      <p:ext uri="{BB962C8B-B14F-4D97-AF65-F5344CB8AC3E}">
        <p14:creationId xmlns:p14="http://schemas.microsoft.com/office/powerpoint/2010/main" val="1091030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Fry v. Napoleon Community Schools</a:t>
            </a:r>
            <a:r>
              <a:rPr lang="en-US" b="1" dirty="0">
                <a:effectLst/>
              </a:rPr>
              <a:t>, 137 S.Ct. 743 (2017) [2/22/17]</a:t>
            </a:r>
          </a:p>
        </p:txBody>
      </p:sp>
      <p:sp>
        <p:nvSpPr>
          <p:cNvPr id="3" name="Content Placeholder 2"/>
          <p:cNvSpPr>
            <a:spLocks noGrp="1"/>
          </p:cNvSpPr>
          <p:nvPr>
            <p:ph idx="1"/>
          </p:nvPr>
        </p:nvSpPr>
        <p:spPr>
          <a:xfrm>
            <a:off x="457200" y="2285841"/>
            <a:ext cx="8229600" cy="3657917"/>
          </a:xfrm>
        </p:spPr>
        <p:txBody>
          <a:bodyPr>
            <a:normAutofit fontScale="25000" lnSpcReduction="20000"/>
          </a:bodyPr>
          <a:lstStyle/>
          <a:p>
            <a:pPr>
              <a:defRPr/>
            </a:pPr>
            <a:r>
              <a:rPr lang="en-US" sz="8000" u="sng" dirty="0"/>
              <a:t>Holding</a:t>
            </a:r>
            <a:r>
              <a:rPr lang="en-US" sz="8000" dirty="0"/>
              <a:t>:  Exhaustion of administrative remedies under IDEA is not necessary when the gravamen of the plaintiff’s complaint is something other than the denial of a Free Appropriate Public Education (FAPE).  The Supreme Court vacated the judgment of the Sixth Circuit, and remanded the case for that Court to analyze the case under its newly-announced standard:</a:t>
            </a:r>
          </a:p>
          <a:p>
            <a:pPr marL="914400" indent="-914400">
              <a:defRPr/>
            </a:pPr>
            <a:r>
              <a:rPr lang="en-US" sz="8000" dirty="0"/>
              <a:t>	Parents must exhaust IDEA's procedures before filing an action under the ADA, the Rehabilitation Act, or similar laws but only when their  suit “seek[s] relief that is also available” under the IDEA. </a:t>
            </a:r>
          </a:p>
          <a:p>
            <a:pPr marL="914400" indent="-914400">
              <a:defRPr/>
            </a:pPr>
            <a:r>
              <a:rPr lang="en-US" sz="8000" dirty="0"/>
              <a:t>	“We first hold that to meet that statutory standard, a suit must seek relief for the denial of a FAPE, because that is the only 'relief' the IDEA makes 'available.' We next conclude that in determining whether a suit indeed 'seeks' relief for such a denial, a court should look to the substance, or gravamen, of the plaintiff's complaint.”</a:t>
            </a:r>
          </a:p>
          <a:p>
            <a:endParaRPr lang="en-US" b="1" dirty="0"/>
          </a:p>
        </p:txBody>
      </p:sp>
      <p:sp>
        <p:nvSpPr>
          <p:cNvPr id="4" name="TextBox 3">
            <a:extLst>
              <a:ext uri="{FF2B5EF4-FFF2-40B4-BE49-F238E27FC236}">
                <a16:creationId xmlns:a16="http://schemas.microsoft.com/office/drawing/2014/main" id="{9D5338B1-1830-4882-9A10-F1C063B27DD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20</a:t>
            </a:fld>
            <a:endParaRPr lang="en-US" dirty="0"/>
          </a:p>
        </p:txBody>
      </p:sp>
    </p:spTree>
    <p:extLst>
      <p:ext uri="{BB962C8B-B14F-4D97-AF65-F5344CB8AC3E}">
        <p14:creationId xmlns:p14="http://schemas.microsoft.com/office/powerpoint/2010/main" val="4143979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Fry v. Napoleon Community Schools</a:t>
            </a:r>
            <a:r>
              <a:rPr lang="en-US" b="1" dirty="0">
                <a:effectLst/>
              </a:rPr>
              <a:t>, 137 S.Ct. 743 (2017) [2/22/17]</a:t>
            </a:r>
          </a:p>
        </p:txBody>
      </p:sp>
      <p:sp>
        <p:nvSpPr>
          <p:cNvPr id="3" name="Content Placeholder 2"/>
          <p:cNvSpPr>
            <a:spLocks noGrp="1"/>
          </p:cNvSpPr>
          <p:nvPr>
            <p:ph idx="1"/>
          </p:nvPr>
        </p:nvSpPr>
        <p:spPr>
          <a:xfrm>
            <a:off x="457200" y="2285841"/>
            <a:ext cx="8229600" cy="4038759"/>
          </a:xfrm>
        </p:spPr>
        <p:txBody>
          <a:bodyPr>
            <a:normAutofit fontScale="25000" lnSpcReduction="20000"/>
          </a:bodyPr>
          <a:lstStyle/>
          <a:p>
            <a:r>
              <a:rPr lang="en-US" sz="7200" dirty="0"/>
              <a:t>The Court specifically declined to reach the question of whether exhaustion would be required when the plaintiff alleges a denial of FAPE but the remedy sought is not one that an IDEA hearing officer may award (such as the money damages sought here). In addition to the “history of the proceedings,” the Court offered two additional “clues” to assist courts in deciding whether the gravamen of a complaint against a school district concerns the denial of FAPE: “First, could the plaintiff have brought essentially the same claim if the alleged conduct had occurred at a public facility that was not a school - say a public theater or library? And second, could an adult at the school -- say an employee or visitor -- have pressed essentially the same grievance?” If the answer to these questions is yes, the complaint is unlikely to address a denial of FAPE. Justice Alito, joined by Justice Thomas, concurring in part and concurring in the judgment, found these "clues" more likely to confuse than to assist lower courts.</a:t>
            </a:r>
          </a:p>
          <a:p>
            <a:r>
              <a:rPr lang="en-US" sz="7200" dirty="0"/>
              <a:t>In this case, the Court noted, the parties were in apparent agreement that the family is not alleging a denial of FAPE. But the Sixth Circuit, on remand, must determine whether “he gravamen” of the family's complaint is actually a denial of FAPE.</a:t>
            </a:r>
          </a:p>
          <a:p>
            <a:endParaRPr lang="en-US" dirty="0"/>
          </a:p>
        </p:txBody>
      </p:sp>
      <p:sp>
        <p:nvSpPr>
          <p:cNvPr id="4" name="TextBox 3">
            <a:extLst>
              <a:ext uri="{FF2B5EF4-FFF2-40B4-BE49-F238E27FC236}">
                <a16:creationId xmlns:a16="http://schemas.microsoft.com/office/drawing/2014/main" id="{9D5338B1-1830-4882-9A10-F1C063B27DD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21</a:t>
            </a:fld>
            <a:endParaRPr lang="en-US" dirty="0"/>
          </a:p>
        </p:txBody>
      </p:sp>
    </p:spTree>
    <p:extLst>
      <p:ext uri="{BB962C8B-B14F-4D97-AF65-F5344CB8AC3E}">
        <p14:creationId xmlns:p14="http://schemas.microsoft.com/office/powerpoint/2010/main" val="2339500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839200" cy="1600200"/>
          </a:xfrm>
        </p:spPr>
        <p:txBody>
          <a:bodyPr>
            <a:normAutofit fontScale="90000"/>
          </a:bodyPr>
          <a:lstStyle/>
          <a:p>
            <a:br>
              <a:rPr lang="en-US" b="1" dirty="0">
                <a:effectLst/>
              </a:rPr>
            </a:br>
            <a:br>
              <a:rPr lang="en-US" b="1" u="sng" dirty="0">
                <a:effectLst/>
              </a:rPr>
            </a:br>
            <a:r>
              <a:rPr lang="en-US" b="1" u="sng" dirty="0">
                <a:effectLst/>
              </a:rPr>
              <a:t>Ms. M. v. Falmouth School Department</a:t>
            </a:r>
            <a:r>
              <a:rPr lang="en-US" b="1" dirty="0">
                <a:effectLst/>
              </a:rPr>
              <a:t>, 847 F.3d 19 (1st Cir. 2017) [1/27/17]</a:t>
            </a:r>
            <a:br>
              <a:rPr lang="en-US" b="1" dirty="0">
                <a:effectLst/>
              </a:rPr>
            </a:br>
            <a:br>
              <a:rPr lang="en-US" b="1" dirty="0">
                <a:effectLst/>
              </a:rPr>
            </a:br>
            <a:br>
              <a:rPr lang="en-US" b="1" dirty="0">
                <a:effectLst/>
              </a:rPr>
            </a:br>
            <a:br>
              <a:rPr lang="en-US" b="1" dirty="0">
                <a:effectLst/>
              </a:rPr>
            </a:br>
            <a:endParaRPr lang="en-US" b="1" dirty="0">
              <a:effectLst/>
            </a:endParaRPr>
          </a:p>
        </p:txBody>
      </p:sp>
      <p:sp>
        <p:nvSpPr>
          <p:cNvPr id="3" name="Content Placeholder 2"/>
          <p:cNvSpPr>
            <a:spLocks noGrp="1"/>
          </p:cNvSpPr>
          <p:nvPr>
            <p:ph idx="1"/>
          </p:nvPr>
        </p:nvSpPr>
        <p:spPr>
          <a:xfrm>
            <a:off x="474216" y="2429152"/>
            <a:ext cx="8229600" cy="3657917"/>
          </a:xfrm>
        </p:spPr>
        <p:txBody>
          <a:bodyPr>
            <a:normAutofit/>
          </a:bodyPr>
          <a:lstStyle/>
          <a:p>
            <a:r>
              <a:rPr lang="en-US" u="sng" dirty="0"/>
              <a:t>Holding</a:t>
            </a:r>
            <a:r>
              <a:rPr lang="en-US" dirty="0"/>
              <a:t>: School district did not breach IEP or deny FAPE by failing to provide specific literacy instructional program that was mentioned in Prior Written Notice but not in IEP.</a:t>
            </a:r>
          </a:p>
        </p:txBody>
      </p:sp>
      <p:sp>
        <p:nvSpPr>
          <p:cNvPr id="4" name="TextBox 3">
            <a:extLst>
              <a:ext uri="{FF2B5EF4-FFF2-40B4-BE49-F238E27FC236}">
                <a16:creationId xmlns:a16="http://schemas.microsoft.com/office/drawing/2014/main" id="{892546E1-DB73-43A5-8BE5-9550920CBF1D}"/>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22</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9195"/>
            <a:ext cx="8229600" cy="1600200"/>
          </a:xfrm>
        </p:spPr>
        <p:txBody>
          <a:bodyPr>
            <a:noAutofit/>
          </a:bodyPr>
          <a:lstStyle/>
          <a:p>
            <a:pPr lvl="0"/>
            <a:r>
              <a:rPr lang="en-US" b="1" u="sng" dirty="0">
                <a:effectLst/>
              </a:rPr>
              <a:t>Henderson v. Charlotte-Mecklenburg Board of Education</a:t>
            </a:r>
            <a:r>
              <a:rPr lang="en-US" b="1" dirty="0">
                <a:effectLst/>
              </a:rPr>
              <a:t>, __S.E.2d__, 2017 WL 2118663 (N.C. App. 2017) [5/16/17]</a:t>
            </a:r>
          </a:p>
        </p:txBody>
      </p:sp>
      <p:sp>
        <p:nvSpPr>
          <p:cNvPr id="3" name="Content Placeholder 2"/>
          <p:cNvSpPr>
            <a:spLocks noGrp="1"/>
          </p:cNvSpPr>
          <p:nvPr>
            <p:ph idx="1"/>
          </p:nvPr>
        </p:nvSpPr>
        <p:spPr>
          <a:xfrm>
            <a:off x="457200" y="2667000"/>
            <a:ext cx="8229600" cy="3657917"/>
          </a:xfrm>
        </p:spPr>
        <p:txBody>
          <a:bodyPr/>
          <a:lstStyle/>
          <a:p>
            <a:r>
              <a:rPr lang="en-US" u="sng" dirty="0"/>
              <a:t>Holding</a:t>
            </a:r>
            <a:r>
              <a:rPr lang="en-US" dirty="0"/>
              <a:t>: School board is entitled to statutory immunity under G.S. § 115C-524(c) against referee’s claim that he was injured due to defective high school basketball flooring at a privately-run tournament on school grounds.</a:t>
            </a:r>
          </a:p>
        </p:txBody>
      </p:sp>
      <p:sp>
        <p:nvSpPr>
          <p:cNvPr id="4" name="TextBox 3">
            <a:extLst>
              <a:ext uri="{FF2B5EF4-FFF2-40B4-BE49-F238E27FC236}">
                <a16:creationId xmlns:a16="http://schemas.microsoft.com/office/drawing/2014/main" id="{8CAA1B25-49BA-4C98-95A4-811771DDF58E}"/>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23</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9195"/>
            <a:ext cx="8229600" cy="1600200"/>
          </a:xfrm>
        </p:spPr>
        <p:txBody>
          <a:bodyPr>
            <a:noAutofit/>
          </a:bodyPr>
          <a:lstStyle/>
          <a:p>
            <a:pPr lvl="0"/>
            <a:r>
              <a:rPr lang="en-US" b="1" u="sng" dirty="0">
                <a:effectLst/>
              </a:rPr>
              <a:t>Henderson v. Charlotte-Mecklenburg Board of Education</a:t>
            </a:r>
            <a:r>
              <a:rPr lang="en-US" b="1" dirty="0">
                <a:effectLst/>
              </a:rPr>
              <a:t>, __S.E.2d__, 2017 WL 2118663 (N.C. App. 2017) [5/16/17]</a:t>
            </a:r>
          </a:p>
        </p:txBody>
      </p:sp>
      <p:sp>
        <p:nvSpPr>
          <p:cNvPr id="3" name="Content Placeholder 2"/>
          <p:cNvSpPr>
            <a:spLocks noGrp="1"/>
          </p:cNvSpPr>
          <p:nvPr>
            <p:ph idx="1"/>
          </p:nvPr>
        </p:nvSpPr>
        <p:spPr>
          <a:xfrm>
            <a:off x="457200" y="2667000"/>
            <a:ext cx="8229600" cy="3886200"/>
          </a:xfrm>
        </p:spPr>
        <p:txBody>
          <a:bodyPr>
            <a:noAutofit/>
          </a:bodyPr>
          <a:lstStyle/>
          <a:p>
            <a:pPr>
              <a:tabLst>
                <a:tab pos="4805363" algn="l"/>
              </a:tabLst>
            </a:pPr>
            <a:r>
              <a:rPr lang="en-US" sz="2300" dirty="0"/>
              <a:t>115C-524(c):  Notwithstanding the provisions of G.S. 115C-263 and 115C-264, local boards of education may adopt rules and regulations under which they may enter into agreements permitting non-school groups to use school real and personal property, except for school buses, for other than school purposes so long as such use is consistent with the proper preservation and care of the public school property. No liability shall attach to any board of education or to any individual board member for personal injury suffered by reason of the use of such school property pursuant to such agreements.</a:t>
            </a:r>
          </a:p>
        </p:txBody>
      </p:sp>
      <p:sp>
        <p:nvSpPr>
          <p:cNvPr id="4" name="TextBox 3">
            <a:extLst>
              <a:ext uri="{FF2B5EF4-FFF2-40B4-BE49-F238E27FC236}">
                <a16:creationId xmlns:a16="http://schemas.microsoft.com/office/drawing/2014/main" id="{8CAA1B25-49BA-4C98-95A4-811771DDF58E}"/>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24</a:t>
            </a:fld>
            <a:endParaRPr lang="en-US" dirty="0"/>
          </a:p>
        </p:txBody>
      </p:sp>
    </p:spTree>
    <p:extLst>
      <p:ext uri="{BB962C8B-B14F-4D97-AF65-F5344CB8AC3E}">
        <p14:creationId xmlns:p14="http://schemas.microsoft.com/office/powerpoint/2010/main" val="1569908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Autofit/>
          </a:bodyPr>
          <a:lstStyle/>
          <a:p>
            <a:pPr lvl="0"/>
            <a:r>
              <a:rPr lang="en-US" b="1" u="sng" dirty="0">
                <a:effectLst/>
              </a:rPr>
              <a:t>Mitchell v. Pruden</a:t>
            </a:r>
            <a:r>
              <a:rPr lang="en-US" b="1" dirty="0">
                <a:effectLst/>
              </a:rPr>
              <a:t>, 796 S.E.2d 77 (N.C. App. 2017) [1/17/17]  </a:t>
            </a:r>
          </a:p>
        </p:txBody>
      </p:sp>
      <p:sp>
        <p:nvSpPr>
          <p:cNvPr id="3" name="Content Placeholder 2"/>
          <p:cNvSpPr>
            <a:spLocks noGrp="1"/>
          </p:cNvSpPr>
          <p:nvPr>
            <p:ph idx="1"/>
          </p:nvPr>
        </p:nvSpPr>
        <p:spPr>
          <a:xfrm>
            <a:off x="457200" y="2438400"/>
            <a:ext cx="8229600" cy="3657917"/>
          </a:xfrm>
        </p:spPr>
        <p:txBody>
          <a:bodyPr/>
          <a:lstStyle/>
          <a:p>
            <a:r>
              <a:rPr lang="en-US" u="sng" dirty="0"/>
              <a:t>Holding</a:t>
            </a:r>
            <a:r>
              <a:rPr lang="en-US" dirty="0"/>
              <a:t>: Charter school owner’s defamation claim against North Carolina superintendent is barred by public official immunity, where superintendent was acting within the scope of his official duties in asking State agencies to investigate alleged conflicts of interest.</a:t>
            </a:r>
          </a:p>
        </p:txBody>
      </p:sp>
      <p:sp>
        <p:nvSpPr>
          <p:cNvPr id="4" name="TextBox 3">
            <a:extLst>
              <a:ext uri="{FF2B5EF4-FFF2-40B4-BE49-F238E27FC236}">
                <a16:creationId xmlns:a16="http://schemas.microsoft.com/office/drawing/2014/main" id="{21E000FC-28B1-485F-99FC-027663E6777D}"/>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25</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Autofit/>
          </a:bodyPr>
          <a:lstStyle/>
          <a:p>
            <a:pPr lvl="0"/>
            <a:r>
              <a:rPr lang="en-US" b="1" u="sng" dirty="0">
                <a:effectLst/>
              </a:rPr>
              <a:t>Pall v. Roosevelt Union Free School Dist.</a:t>
            </a:r>
            <a:r>
              <a:rPr lang="en-US" b="1" dirty="0">
                <a:effectLst/>
              </a:rPr>
              <a:t>, 42 N.Y.S.3d 215 (Sup. Ct. App. 2d Dept. 2016) [11/23/16]</a:t>
            </a:r>
          </a:p>
        </p:txBody>
      </p:sp>
      <p:sp>
        <p:nvSpPr>
          <p:cNvPr id="3" name="Content Placeholder 2"/>
          <p:cNvSpPr>
            <a:spLocks noGrp="1"/>
          </p:cNvSpPr>
          <p:nvPr>
            <p:ph idx="1"/>
          </p:nvPr>
        </p:nvSpPr>
        <p:spPr/>
        <p:txBody>
          <a:bodyPr>
            <a:normAutofit/>
          </a:bodyPr>
          <a:lstStyle/>
          <a:p>
            <a:r>
              <a:rPr lang="en-US" u="sng" dirty="0"/>
              <a:t>Holding</a:t>
            </a:r>
            <a:r>
              <a:rPr lang="en-US" dirty="0"/>
              <a:t>: Student’s comment in student survey referring to teacher as a “bitch” is opinion, defeating teacher’s defamation claim.</a:t>
            </a:r>
          </a:p>
        </p:txBody>
      </p:sp>
      <p:sp>
        <p:nvSpPr>
          <p:cNvPr id="4" name="TextBox 3">
            <a:extLst>
              <a:ext uri="{FF2B5EF4-FFF2-40B4-BE49-F238E27FC236}">
                <a16:creationId xmlns:a16="http://schemas.microsoft.com/office/drawing/2014/main" id="{A554EB75-A439-4985-8222-A1F93514F7B1}"/>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26</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9118"/>
            <a:ext cx="8229600" cy="1600200"/>
          </a:xfrm>
        </p:spPr>
        <p:txBody>
          <a:bodyPr>
            <a:noAutofit/>
          </a:bodyPr>
          <a:lstStyle/>
          <a:p>
            <a:r>
              <a:rPr lang="en-US" b="1" u="sng" dirty="0">
                <a:effectLst/>
              </a:rPr>
              <a:t>Roe v. Clovis Unified School District</a:t>
            </a:r>
            <a:r>
              <a:rPr lang="en-US" b="1" dirty="0">
                <a:effectLst/>
              </a:rPr>
              <a:t>, Fresno County Superior Court (Cal. Spr. Ct. 2017) [1/26/17]</a:t>
            </a:r>
            <a:br>
              <a:rPr lang="en-US" b="1" dirty="0">
                <a:effectLst/>
              </a:rPr>
            </a:br>
            <a:br>
              <a:rPr lang="en-US" b="1" dirty="0">
                <a:effectLst/>
              </a:rPr>
            </a:br>
            <a:br>
              <a:rPr lang="en-US" b="1" dirty="0">
                <a:effectLst/>
              </a:rPr>
            </a:br>
            <a:br>
              <a:rPr lang="en-US" b="1" dirty="0">
                <a:effectLst/>
              </a:rPr>
            </a:br>
            <a:endParaRPr lang="en-US" b="1" dirty="0">
              <a:effectLst/>
            </a:endParaRPr>
          </a:p>
        </p:txBody>
      </p:sp>
      <p:sp>
        <p:nvSpPr>
          <p:cNvPr id="3" name="Content Placeholder 2"/>
          <p:cNvSpPr>
            <a:spLocks noGrp="1"/>
          </p:cNvSpPr>
          <p:nvPr>
            <p:ph idx="1"/>
          </p:nvPr>
        </p:nvSpPr>
        <p:spPr>
          <a:xfrm>
            <a:off x="381000" y="2743200"/>
            <a:ext cx="8229600" cy="3657917"/>
          </a:xfrm>
        </p:spPr>
        <p:txBody>
          <a:bodyPr>
            <a:noAutofit/>
          </a:bodyPr>
          <a:lstStyle/>
          <a:p>
            <a:r>
              <a:rPr lang="en-US" u="sng" dirty="0"/>
              <a:t>Settlement</a:t>
            </a:r>
            <a:r>
              <a:rPr lang="en-US" dirty="0"/>
              <a:t>: School district pays two high school students $300,000 to settle a lawsuit based on school counselor coaxing students to participate in a drug scheme without parental consent.</a:t>
            </a:r>
          </a:p>
        </p:txBody>
      </p:sp>
      <p:sp>
        <p:nvSpPr>
          <p:cNvPr id="4" name="TextBox 3">
            <a:extLst>
              <a:ext uri="{FF2B5EF4-FFF2-40B4-BE49-F238E27FC236}">
                <a16:creationId xmlns:a16="http://schemas.microsoft.com/office/drawing/2014/main" id="{8759DD4F-DABA-4094-8239-B129BF4695B1}"/>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27</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noAutofit/>
          </a:bodyPr>
          <a:lstStyle/>
          <a:p>
            <a:pPr lvl="0"/>
            <a:r>
              <a:rPr lang="en-US" b="1" u="sng" dirty="0">
                <a:effectLst/>
              </a:rPr>
              <a:t>L.R. v. School District of Philadelphia</a:t>
            </a:r>
            <a:r>
              <a:rPr lang="en-US" b="1" dirty="0">
                <a:effectLst/>
              </a:rPr>
              <a:t>, 836 F.3d 235 (3rd Cir. 2016) [9/6/16]</a:t>
            </a:r>
          </a:p>
        </p:txBody>
      </p:sp>
      <p:sp>
        <p:nvSpPr>
          <p:cNvPr id="3" name="Content Placeholder 2"/>
          <p:cNvSpPr>
            <a:spLocks noGrp="1"/>
          </p:cNvSpPr>
          <p:nvPr>
            <p:ph idx="1"/>
          </p:nvPr>
        </p:nvSpPr>
        <p:spPr/>
        <p:txBody>
          <a:bodyPr/>
          <a:lstStyle/>
          <a:p>
            <a:r>
              <a:rPr lang="en-US" u="sng" dirty="0"/>
              <a:t>Holding</a:t>
            </a:r>
            <a:r>
              <a:rPr lang="en-US" dirty="0"/>
              <a:t>: Teacher who released kindergarten student to an unauthorized adult who later sexually assaulted the student is not entitled to qualified immunity.</a:t>
            </a:r>
          </a:p>
        </p:txBody>
      </p:sp>
      <p:sp>
        <p:nvSpPr>
          <p:cNvPr id="4" name="TextBox 3">
            <a:extLst>
              <a:ext uri="{FF2B5EF4-FFF2-40B4-BE49-F238E27FC236}">
                <a16:creationId xmlns:a16="http://schemas.microsoft.com/office/drawing/2014/main" id="{8A236E97-A3D2-44AA-9CC3-277786D44CED}"/>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28</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600200"/>
          </a:xfrm>
        </p:spPr>
        <p:txBody>
          <a:bodyPr>
            <a:noAutofit/>
          </a:bodyPr>
          <a:lstStyle/>
          <a:p>
            <a:pPr lvl="0"/>
            <a:r>
              <a:rPr lang="en-US" b="1" u="sng" dirty="0">
                <a:effectLst/>
              </a:rPr>
              <a:t>Wynn v. Tyrrell County Board of Education</a:t>
            </a:r>
            <a:r>
              <a:rPr lang="en-US" b="1" dirty="0">
                <a:effectLst/>
              </a:rPr>
              <a:t>, 799 S.E.3d 286 (Table), 2017 WL 2118713 (N.C. App. 2017) [5/16/17]</a:t>
            </a:r>
          </a:p>
        </p:txBody>
      </p:sp>
      <p:sp>
        <p:nvSpPr>
          <p:cNvPr id="3" name="Content Placeholder 2"/>
          <p:cNvSpPr>
            <a:spLocks noGrp="1"/>
          </p:cNvSpPr>
          <p:nvPr>
            <p:ph idx="1"/>
          </p:nvPr>
        </p:nvSpPr>
        <p:spPr>
          <a:xfrm>
            <a:off x="457200" y="2667000"/>
            <a:ext cx="8229600" cy="3657917"/>
          </a:xfrm>
        </p:spPr>
        <p:txBody>
          <a:bodyPr/>
          <a:lstStyle/>
          <a:p>
            <a:r>
              <a:rPr lang="en-US" u="sng" dirty="0"/>
              <a:t>Holding</a:t>
            </a:r>
            <a:r>
              <a:rPr lang="en-US" dirty="0"/>
              <a:t>: School bookkeeper’s complaint alleging defamation by superintendent and school board members is dismissed for lack of specificity of alleged defamatory statements.</a:t>
            </a:r>
          </a:p>
        </p:txBody>
      </p:sp>
      <p:sp>
        <p:nvSpPr>
          <p:cNvPr id="4" name="TextBox 3">
            <a:extLst>
              <a:ext uri="{FF2B5EF4-FFF2-40B4-BE49-F238E27FC236}">
                <a16:creationId xmlns:a16="http://schemas.microsoft.com/office/drawing/2014/main" id="{F0394D27-03DC-43C0-A7BF-8614E436D0EA}"/>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29</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txBody>
          <a:bodyPr>
            <a:normAutofit/>
          </a:bodyPr>
          <a:lstStyle/>
          <a:p>
            <a:r>
              <a:rPr lang="en-US" b="1" u="sng" dirty="0">
                <a:effectLst/>
              </a:rPr>
              <a:t>Bray v. Swisher, 798 S.E.2d 816 (Table), 2017 WL 1650131 (N.C. App. 2017) [5/2/17]</a:t>
            </a:r>
            <a:endParaRPr lang="en-US" dirty="0"/>
          </a:p>
        </p:txBody>
      </p:sp>
      <p:sp>
        <p:nvSpPr>
          <p:cNvPr id="3" name="Content Placeholder 2"/>
          <p:cNvSpPr>
            <a:spLocks noGrp="1"/>
          </p:cNvSpPr>
          <p:nvPr>
            <p:ph idx="1"/>
          </p:nvPr>
        </p:nvSpPr>
        <p:spPr>
          <a:xfrm>
            <a:off x="457200" y="2514599"/>
            <a:ext cx="8229600" cy="3962401"/>
          </a:xfrm>
        </p:spPr>
        <p:txBody>
          <a:bodyPr>
            <a:normAutofit/>
          </a:bodyPr>
          <a:lstStyle/>
          <a:p>
            <a:r>
              <a:rPr lang="en-US" u="sng" dirty="0"/>
              <a:t>Holding</a:t>
            </a:r>
            <a:r>
              <a:rPr lang="en-US" dirty="0"/>
              <a:t>: Personnel file statute for city employees provides terminated employee the right to receive unredacted notes of personnel investigation, and failure to provide unredacted notes in time to prepare for grievance hearing violates constitutional due process.</a:t>
            </a:r>
          </a:p>
        </p:txBody>
      </p:sp>
      <p:sp>
        <p:nvSpPr>
          <p:cNvPr id="4" name="TextBox 3">
            <a:extLst>
              <a:ext uri="{FF2B5EF4-FFF2-40B4-BE49-F238E27FC236}">
                <a16:creationId xmlns:a16="http://schemas.microsoft.com/office/drawing/2014/main" id="{5B39B14B-6D1B-4BCC-A91A-DAF83180DCE5}"/>
              </a:ext>
            </a:extLst>
          </p:cNvPr>
          <p:cNvSpPr txBox="1"/>
          <p:nvPr/>
        </p:nvSpPr>
        <p:spPr>
          <a:xfrm>
            <a:off x="8001000" y="6019800"/>
            <a:ext cx="533400" cy="369332"/>
          </a:xfrm>
          <a:prstGeom prst="rect">
            <a:avLst/>
          </a:prstGeom>
          <a:noFill/>
        </p:spPr>
        <p:txBody>
          <a:bodyPr wrap="square" rtlCol="0">
            <a:spAutoFit/>
          </a:bodyPr>
          <a:lstStyle/>
          <a:p>
            <a:fld id="{0DFE1653-A55A-4A57-805F-AAAEB3FBB4C3}" type="slidenum">
              <a:rPr lang="en-US" smtClean="0"/>
              <a:t>3</a:t>
            </a:fld>
            <a:endParaRPr lang="en-US" dirty="0"/>
          </a:p>
        </p:txBody>
      </p:sp>
    </p:spTree>
    <p:extLst>
      <p:ext uri="{BB962C8B-B14F-4D97-AF65-F5344CB8AC3E}">
        <p14:creationId xmlns:p14="http://schemas.microsoft.com/office/powerpoint/2010/main" val="3869738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229600" cy="1600200"/>
          </a:xfrm>
        </p:spPr>
        <p:txBody>
          <a:bodyPr>
            <a:noAutofit/>
          </a:bodyPr>
          <a:lstStyle/>
          <a:p>
            <a:pPr lvl="0"/>
            <a:r>
              <a:rPr lang="en-US" b="1" u="sng" dirty="0">
                <a:effectLst/>
              </a:rPr>
              <a:t>G.G. ex rel. Grimm v. Gloucester Cnty. Sch. Bd.</a:t>
            </a:r>
            <a:r>
              <a:rPr lang="en-US" b="1" dirty="0">
                <a:effectLst/>
              </a:rPr>
              <a:t>, 137 S.Ct. 1239 (3/6/17); 853 F.3d 729 (4</a:t>
            </a:r>
            <a:r>
              <a:rPr lang="en-US" b="1" baseline="30000" dirty="0">
                <a:effectLst/>
              </a:rPr>
              <a:t>th</a:t>
            </a:r>
            <a:r>
              <a:rPr lang="en-US" b="1" dirty="0">
                <a:effectLst/>
              </a:rPr>
              <a:t> Cir. 2017) [4/7/17]</a:t>
            </a:r>
          </a:p>
        </p:txBody>
      </p:sp>
      <p:sp>
        <p:nvSpPr>
          <p:cNvPr id="3" name="Content Placeholder 2"/>
          <p:cNvSpPr>
            <a:spLocks noGrp="1"/>
          </p:cNvSpPr>
          <p:nvPr>
            <p:ph idx="1"/>
          </p:nvPr>
        </p:nvSpPr>
        <p:spPr>
          <a:xfrm>
            <a:off x="339571" y="2844553"/>
            <a:ext cx="8229600" cy="3657917"/>
          </a:xfrm>
        </p:spPr>
        <p:txBody>
          <a:bodyPr>
            <a:normAutofit fontScale="55000" lnSpcReduction="20000"/>
          </a:bodyPr>
          <a:lstStyle/>
          <a:p>
            <a:r>
              <a:rPr lang="en-US" u="sng" dirty="0"/>
              <a:t>Holding</a:t>
            </a:r>
            <a:r>
              <a:rPr lang="en-US" dirty="0"/>
              <a:t>: Supreme Court vacates Fourth Circuit decision and remands to Fourth Circuit for reconsideration in light of withdrawal of prior DOJ/DOE Guidance on transgender students; Fourth Circuit vacates preliminary injunction (based on Title IX) against school district.</a:t>
            </a:r>
          </a:p>
          <a:p>
            <a:br>
              <a:rPr lang="en-US" dirty="0"/>
            </a:br>
            <a:r>
              <a:rPr lang="en-US" dirty="0"/>
              <a:t>On 8/2/17, the 4</a:t>
            </a:r>
            <a:r>
              <a:rPr lang="en-US" baseline="30000" dirty="0"/>
              <a:t>th</a:t>
            </a:r>
            <a:r>
              <a:rPr lang="en-US" dirty="0"/>
              <a:t> Circuit remanded to the District Court for the limited purpose of resolving whether the case is moot because of G.G.’s graduation.  In response, the parties agreed to dismiss the original appeal of the District Court’s preliminary injunction ruling in order to proceed to a final judgment on the case in District Court.  </a:t>
            </a:r>
            <a:r>
              <a:rPr lang="en-US" u="sng" dirty="0"/>
              <a:t>8/30/17</a:t>
            </a:r>
            <a:r>
              <a:rPr lang="en-US" dirty="0"/>
              <a:t> –  4</a:t>
            </a:r>
            <a:r>
              <a:rPr lang="en-US" baseline="30000" dirty="0"/>
              <a:t>th</a:t>
            </a:r>
            <a:r>
              <a:rPr lang="en-US" dirty="0"/>
              <a:t> Circuit granted the consent motion to dismiss the interlocutory appeal.  </a:t>
            </a:r>
            <a:r>
              <a:rPr lang="en-US" u="sng" dirty="0"/>
              <a:t>8/22/17</a:t>
            </a:r>
            <a:r>
              <a:rPr lang="en-US" dirty="0"/>
              <a:t> - G.G.  filed an amended complaint claiming violations of both Title IX and Equal Protection.  </a:t>
            </a:r>
            <a:br>
              <a:rPr lang="en-US" dirty="0"/>
            </a:br>
            <a:br>
              <a:rPr lang="en-US" dirty="0"/>
            </a:br>
            <a:r>
              <a:rPr lang="en-US" u="sng" dirty="0"/>
              <a:t>On 9/22/17, </a:t>
            </a:r>
            <a:r>
              <a:rPr lang="en-US" dirty="0"/>
              <a:t>defendant filed a motion to dismiss in Federal District Court denying the allegations it violated Title IX and the Equal Protection Clause.</a:t>
            </a:r>
          </a:p>
        </p:txBody>
      </p:sp>
      <p:sp>
        <p:nvSpPr>
          <p:cNvPr id="4" name="TextBox 3">
            <a:extLst>
              <a:ext uri="{FF2B5EF4-FFF2-40B4-BE49-F238E27FC236}">
                <a16:creationId xmlns:a16="http://schemas.microsoft.com/office/drawing/2014/main" id="{ACCFC22D-6751-4646-B9D8-A7AB809F4A35}"/>
              </a:ext>
            </a:extLst>
          </p:cNvPr>
          <p:cNvSpPr txBox="1"/>
          <p:nvPr/>
        </p:nvSpPr>
        <p:spPr>
          <a:xfrm>
            <a:off x="8001000" y="6248400"/>
            <a:ext cx="533400" cy="381000"/>
          </a:xfrm>
          <a:prstGeom prst="rect">
            <a:avLst/>
          </a:prstGeom>
          <a:noFill/>
        </p:spPr>
        <p:txBody>
          <a:bodyPr wrap="square" rtlCol="0">
            <a:spAutoFit/>
          </a:bodyPr>
          <a:lstStyle/>
          <a:p>
            <a:fld id="{3385CBFD-4B2D-4BA3-95B3-A3FCF71F4BB5}" type="slidenum">
              <a:rPr lang="en-US" smtClean="0"/>
              <a:t>30</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8" y="990600"/>
            <a:ext cx="8229600" cy="1600200"/>
          </a:xfrm>
        </p:spPr>
        <p:txBody>
          <a:bodyPr>
            <a:noAutofit/>
          </a:bodyPr>
          <a:lstStyle/>
          <a:p>
            <a:pPr lvl="0"/>
            <a:r>
              <a:rPr lang="en-US" b="1" u="sng" dirty="0">
                <a:effectLst/>
              </a:rPr>
              <a:t>Evancho v. Pine-Richland School Dist.</a:t>
            </a:r>
            <a:r>
              <a:rPr lang="en-US" b="1" dirty="0">
                <a:effectLst/>
              </a:rPr>
              <a:t>, ___ F.Supp.3d____, 2017 WL 770619 (W.D.Pa.2017) [2/27/17]</a:t>
            </a:r>
          </a:p>
        </p:txBody>
      </p:sp>
      <p:sp>
        <p:nvSpPr>
          <p:cNvPr id="3" name="Content Placeholder 2"/>
          <p:cNvSpPr>
            <a:spLocks noGrp="1"/>
          </p:cNvSpPr>
          <p:nvPr>
            <p:ph idx="1"/>
          </p:nvPr>
        </p:nvSpPr>
        <p:spPr>
          <a:xfrm>
            <a:off x="457200" y="2895600"/>
            <a:ext cx="8229600" cy="3657917"/>
          </a:xfrm>
        </p:spPr>
        <p:txBody>
          <a:bodyPr>
            <a:normAutofit/>
          </a:bodyPr>
          <a:lstStyle/>
          <a:p>
            <a:r>
              <a:rPr lang="en-US" u="sng" dirty="0"/>
              <a:t>Holding:</a:t>
            </a:r>
            <a:r>
              <a:rPr lang="en-US" dirty="0"/>
              <a:t> Subsequent to DOJ/DOE’s 2017 Guidance, federal district court issues preliminary injunction in favor of transgender student’s use of restroom consistent with her gender identity, under Equal Protection Clause but not Title IX.</a:t>
            </a:r>
          </a:p>
        </p:txBody>
      </p:sp>
      <p:sp>
        <p:nvSpPr>
          <p:cNvPr id="4" name="TextBox 3">
            <a:extLst>
              <a:ext uri="{FF2B5EF4-FFF2-40B4-BE49-F238E27FC236}">
                <a16:creationId xmlns:a16="http://schemas.microsoft.com/office/drawing/2014/main" id="{BF1B165A-54C4-41CE-AB33-FB88F06A206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31</a:t>
            </a:fld>
            <a:endParaRPr lang="en-US" dirty="0"/>
          </a:p>
        </p:txBody>
      </p:sp>
    </p:spTree>
    <p:extLst>
      <p:ext uri="{BB962C8B-B14F-4D97-AF65-F5344CB8AC3E}">
        <p14:creationId xmlns:p14="http://schemas.microsoft.com/office/powerpoint/2010/main" val="2037268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399"/>
            <a:ext cx="8229600" cy="1600200"/>
          </a:xfrm>
        </p:spPr>
        <p:txBody>
          <a:bodyPr>
            <a:noAutofit/>
          </a:bodyPr>
          <a:lstStyle/>
          <a:p>
            <a:pPr lvl="0"/>
            <a:r>
              <a:rPr lang="en-US" b="1" u="sng" dirty="0">
                <a:effectLst/>
              </a:rPr>
              <a:t>Whitaker v. Kenosha Unified School District No. 1</a:t>
            </a:r>
            <a:r>
              <a:rPr lang="en-US" b="1" dirty="0">
                <a:effectLst/>
              </a:rPr>
              <a:t>, 858 F.3d 1034 (7th Cir. 2017) [5/30/17]</a:t>
            </a:r>
          </a:p>
        </p:txBody>
      </p:sp>
      <p:sp>
        <p:nvSpPr>
          <p:cNvPr id="3" name="Content Placeholder 2"/>
          <p:cNvSpPr>
            <a:spLocks noGrp="1"/>
          </p:cNvSpPr>
          <p:nvPr>
            <p:ph idx="1"/>
          </p:nvPr>
        </p:nvSpPr>
        <p:spPr/>
        <p:txBody>
          <a:bodyPr/>
          <a:lstStyle/>
          <a:p>
            <a:r>
              <a:rPr lang="en-US" u="sng" dirty="0"/>
              <a:t>Holding</a:t>
            </a:r>
            <a:r>
              <a:rPr lang="en-US" dirty="0"/>
              <a:t>: Seventh Circuit upholds preliminary injunction granting transgender student the right to attend the bathroom of his gender identity, finding likelihood of success under both Title IX and Equal Protection Clause.</a:t>
            </a:r>
          </a:p>
        </p:txBody>
      </p:sp>
      <p:sp>
        <p:nvSpPr>
          <p:cNvPr id="4" name="TextBox 3">
            <a:extLst>
              <a:ext uri="{FF2B5EF4-FFF2-40B4-BE49-F238E27FC236}">
                <a16:creationId xmlns:a16="http://schemas.microsoft.com/office/drawing/2014/main" id="{97B653D5-A281-4AEB-B629-21D6B2AAB426}"/>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32</a:t>
            </a:fld>
            <a:endParaRPr lang="en-US" dirty="0"/>
          </a:p>
        </p:txBody>
      </p:sp>
    </p:spTree>
    <p:extLst>
      <p:ext uri="{BB962C8B-B14F-4D97-AF65-F5344CB8AC3E}">
        <p14:creationId xmlns:p14="http://schemas.microsoft.com/office/powerpoint/2010/main" val="236133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5" y="914399"/>
            <a:ext cx="8229600" cy="1600200"/>
          </a:xfrm>
        </p:spPr>
        <p:txBody>
          <a:bodyPr>
            <a:noAutofit/>
          </a:bodyPr>
          <a:lstStyle/>
          <a:p>
            <a:pPr lvl="0"/>
            <a:r>
              <a:rPr lang="en-US" b="1" u="sng" dirty="0">
                <a:effectLst/>
              </a:rPr>
              <a:t>Hively v. Ivy Tech Community College,</a:t>
            </a:r>
            <a:r>
              <a:rPr lang="en-US" b="1" dirty="0">
                <a:effectLst/>
              </a:rPr>
              <a:t> 853 F.3d 339 (7</a:t>
            </a:r>
            <a:r>
              <a:rPr lang="en-US" b="1" baseline="30000" dirty="0">
                <a:effectLst/>
              </a:rPr>
              <a:t>th</a:t>
            </a:r>
            <a:r>
              <a:rPr lang="en-US" b="1" dirty="0">
                <a:effectLst/>
              </a:rPr>
              <a:t> Cir. </a:t>
            </a:r>
            <a:r>
              <a:rPr lang="en-US" b="1" u="sng" dirty="0">
                <a:effectLst/>
              </a:rPr>
              <a:t>en</a:t>
            </a:r>
            <a:r>
              <a:rPr lang="en-US" b="1" dirty="0">
                <a:effectLst/>
              </a:rPr>
              <a:t> </a:t>
            </a:r>
            <a:r>
              <a:rPr lang="en-US" b="1" u="sng" dirty="0">
                <a:effectLst/>
              </a:rPr>
              <a:t>banc</a:t>
            </a:r>
            <a:r>
              <a:rPr lang="en-US" b="1" dirty="0">
                <a:effectLst/>
              </a:rPr>
              <a:t> 2017) [4/4/17]</a:t>
            </a:r>
          </a:p>
        </p:txBody>
      </p:sp>
      <p:sp>
        <p:nvSpPr>
          <p:cNvPr id="3" name="Content Placeholder 2"/>
          <p:cNvSpPr>
            <a:spLocks noGrp="1"/>
          </p:cNvSpPr>
          <p:nvPr>
            <p:ph idx="1"/>
          </p:nvPr>
        </p:nvSpPr>
        <p:spPr>
          <a:xfrm>
            <a:off x="533400" y="2819400"/>
            <a:ext cx="8229600" cy="3657917"/>
          </a:xfrm>
        </p:spPr>
        <p:txBody>
          <a:bodyPr/>
          <a:lstStyle/>
          <a:p>
            <a:r>
              <a:rPr lang="en-US" u="sng" dirty="0"/>
              <a:t>Holding:</a:t>
            </a:r>
            <a:r>
              <a:rPr lang="en-US" dirty="0"/>
              <a:t> Seventh Circuit </a:t>
            </a:r>
            <a:r>
              <a:rPr lang="en-US" i="1" dirty="0"/>
              <a:t>en banc </a:t>
            </a:r>
            <a:r>
              <a:rPr lang="en-US" dirty="0"/>
              <a:t>overrules prior precedent and holds that discrimination on the basis of sexual orientation is prohibited by Title VII.</a:t>
            </a:r>
          </a:p>
        </p:txBody>
      </p:sp>
      <p:sp>
        <p:nvSpPr>
          <p:cNvPr id="4" name="TextBox 3">
            <a:extLst>
              <a:ext uri="{FF2B5EF4-FFF2-40B4-BE49-F238E27FC236}">
                <a16:creationId xmlns:a16="http://schemas.microsoft.com/office/drawing/2014/main" id="{7111F0E7-DBAA-4DF8-8F58-241B9BD49477}"/>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33</a:t>
            </a:fld>
            <a:endParaRPr lang="en-US" dirty="0"/>
          </a:p>
        </p:txBody>
      </p:sp>
    </p:spTree>
    <p:extLst>
      <p:ext uri="{BB962C8B-B14F-4D97-AF65-F5344CB8AC3E}">
        <p14:creationId xmlns:p14="http://schemas.microsoft.com/office/powerpoint/2010/main" val="4250590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600200"/>
          </a:xfrm>
        </p:spPr>
        <p:txBody>
          <a:bodyPr>
            <a:noAutofit/>
          </a:bodyPr>
          <a:lstStyle/>
          <a:p>
            <a:pPr lvl="0"/>
            <a:r>
              <a:rPr lang="en-US" b="1" u="sng" dirty="0">
                <a:effectLst/>
              </a:rPr>
              <a:t>Peltier v. Charter Day School</a:t>
            </a:r>
            <a:r>
              <a:rPr lang="en-US" b="1" dirty="0">
                <a:effectLst/>
              </a:rPr>
              <a:t>, 2017 WL 1194460 (E.D.N.C. 2017) [3/30/17]</a:t>
            </a:r>
          </a:p>
        </p:txBody>
      </p:sp>
      <p:sp>
        <p:nvSpPr>
          <p:cNvPr id="3" name="Content Placeholder 2"/>
          <p:cNvSpPr>
            <a:spLocks noGrp="1"/>
          </p:cNvSpPr>
          <p:nvPr>
            <p:ph idx="1"/>
          </p:nvPr>
        </p:nvSpPr>
        <p:spPr>
          <a:xfrm>
            <a:off x="491231" y="2819400"/>
            <a:ext cx="8229600" cy="3657917"/>
          </a:xfrm>
        </p:spPr>
        <p:txBody>
          <a:bodyPr>
            <a:normAutofit lnSpcReduction="10000"/>
          </a:bodyPr>
          <a:lstStyle/>
          <a:p>
            <a:r>
              <a:rPr lang="en-US" u="sng" dirty="0"/>
              <a:t>Holding</a:t>
            </a:r>
            <a:r>
              <a:rPr lang="en-US" dirty="0"/>
              <a:t>: Complaint that female students at North Carolina charter school are not allowed to wear shorts or pants states a cause of action under Title IX, for purposes of defeating motion to dismiss; charter school board members do not have Eleventh Amendment immunity as state officials.</a:t>
            </a:r>
          </a:p>
        </p:txBody>
      </p:sp>
      <p:sp>
        <p:nvSpPr>
          <p:cNvPr id="4" name="TextBox 3">
            <a:extLst>
              <a:ext uri="{FF2B5EF4-FFF2-40B4-BE49-F238E27FC236}">
                <a16:creationId xmlns:a16="http://schemas.microsoft.com/office/drawing/2014/main" id="{EAAED8D7-E33B-4415-A444-07519A90628D}"/>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34</a:t>
            </a:fld>
            <a:endParaRPr lang="en-US" dirty="0"/>
          </a:p>
        </p:txBody>
      </p:sp>
    </p:spTree>
    <p:extLst>
      <p:ext uri="{BB962C8B-B14F-4D97-AF65-F5344CB8AC3E}">
        <p14:creationId xmlns:p14="http://schemas.microsoft.com/office/powerpoint/2010/main" val="20607843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00200"/>
          </a:xfrm>
        </p:spPr>
        <p:txBody>
          <a:bodyPr>
            <a:noAutofit/>
          </a:bodyPr>
          <a:lstStyle/>
          <a:p>
            <a:pPr lvl="0"/>
            <a:r>
              <a:rPr lang="en-US" b="1" u="sng" dirty="0">
                <a:effectLst/>
              </a:rPr>
              <a:t>American Humanist Assoc. v. McCarty</a:t>
            </a:r>
            <a:r>
              <a:rPr lang="en-US" b="1" dirty="0">
                <a:effectLst/>
              </a:rPr>
              <a:t>, 851 F.3d 521 (5th Cir. 2017) [3/20/17]</a:t>
            </a:r>
          </a:p>
        </p:txBody>
      </p:sp>
      <p:sp>
        <p:nvSpPr>
          <p:cNvPr id="3" name="Content Placeholder 2"/>
          <p:cNvSpPr>
            <a:spLocks noGrp="1"/>
          </p:cNvSpPr>
          <p:nvPr>
            <p:ph idx="1"/>
          </p:nvPr>
        </p:nvSpPr>
        <p:spPr>
          <a:xfrm>
            <a:off x="457200" y="2590800"/>
            <a:ext cx="8229600" cy="3657917"/>
          </a:xfrm>
        </p:spPr>
        <p:txBody>
          <a:bodyPr>
            <a:normAutofit/>
          </a:bodyPr>
          <a:lstStyle/>
          <a:p>
            <a:r>
              <a:rPr lang="en-US" u="sng" dirty="0"/>
              <a:t>Holding:</a:t>
            </a:r>
            <a:r>
              <a:rPr lang="en-US" dirty="0"/>
              <a:t> Invocations at school board meetings are properly considered legislative prayer rather than school prayer, and Establishment Clause was not violated by students’ delivery of invocations and board members standing and bowing their heads.</a:t>
            </a:r>
          </a:p>
        </p:txBody>
      </p:sp>
      <p:sp>
        <p:nvSpPr>
          <p:cNvPr id="4" name="TextBox 3">
            <a:extLst>
              <a:ext uri="{FF2B5EF4-FFF2-40B4-BE49-F238E27FC236}">
                <a16:creationId xmlns:a16="http://schemas.microsoft.com/office/drawing/2014/main" id="{68E4B87D-FB72-4EF7-B836-4BA1CBC36B5B}"/>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35</a:t>
            </a:fld>
            <a:endParaRPr lang="en-US" dirty="0"/>
          </a:p>
        </p:txBody>
      </p:sp>
    </p:spTree>
    <p:extLst>
      <p:ext uri="{BB962C8B-B14F-4D97-AF65-F5344CB8AC3E}">
        <p14:creationId xmlns:p14="http://schemas.microsoft.com/office/powerpoint/2010/main" val="4031225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718" y="609600"/>
            <a:ext cx="8229600" cy="1600200"/>
          </a:xfrm>
        </p:spPr>
        <p:txBody>
          <a:bodyPr>
            <a:noAutofit/>
          </a:bodyPr>
          <a:lstStyle/>
          <a:p>
            <a:pPr lvl="0"/>
            <a:r>
              <a:rPr lang="en-US" b="1" u="sng" dirty="0">
                <a:effectLst/>
              </a:rPr>
              <a:t>Lund v. Rowan County</a:t>
            </a:r>
            <a:r>
              <a:rPr lang="en-US" b="1" dirty="0">
                <a:effectLst/>
              </a:rPr>
              <a:t>, ___F.3d___, 2017 WL 2989481 (4</a:t>
            </a:r>
            <a:r>
              <a:rPr lang="en-US" b="1" baseline="30000" dirty="0">
                <a:effectLst/>
              </a:rPr>
              <a:t>th</a:t>
            </a:r>
            <a:r>
              <a:rPr lang="en-US" b="1" dirty="0">
                <a:effectLst/>
              </a:rPr>
              <a:t> Cir. 2017) [7/14/17]</a:t>
            </a:r>
          </a:p>
        </p:txBody>
      </p:sp>
      <p:sp>
        <p:nvSpPr>
          <p:cNvPr id="3" name="Content Placeholder 2"/>
          <p:cNvSpPr>
            <a:spLocks noGrp="1"/>
          </p:cNvSpPr>
          <p:nvPr>
            <p:ph idx="1"/>
          </p:nvPr>
        </p:nvSpPr>
        <p:spPr/>
        <p:txBody>
          <a:bodyPr>
            <a:normAutofit fontScale="77500" lnSpcReduction="20000"/>
          </a:bodyPr>
          <a:lstStyle/>
          <a:p>
            <a:r>
              <a:rPr lang="en-US" u="sng" dirty="0"/>
              <a:t>Holding</a:t>
            </a:r>
            <a:r>
              <a:rPr lang="en-US" dirty="0"/>
              <a:t>: Fourth Circuit rules </a:t>
            </a:r>
            <a:r>
              <a:rPr lang="en-US" u="sng" dirty="0"/>
              <a:t>en</a:t>
            </a:r>
            <a:r>
              <a:rPr lang="en-US" dirty="0"/>
              <a:t> </a:t>
            </a:r>
            <a:r>
              <a:rPr lang="en-US" u="sng" dirty="0"/>
              <a:t>banc</a:t>
            </a:r>
            <a:r>
              <a:rPr lang="en-US" dirty="0"/>
              <a:t> that Rowan County’s practice of having Commissioners deliver a prayer before meetings violates Establishment Clause under the particular facts and circumstances.</a:t>
            </a:r>
          </a:p>
          <a:p>
            <a:endParaRPr lang="en-US" u="sng" dirty="0"/>
          </a:p>
          <a:p>
            <a:r>
              <a:rPr lang="en-US" u="sng" dirty="0"/>
              <a:t>UPDATE:</a:t>
            </a:r>
            <a:r>
              <a:rPr lang="en-US" dirty="0"/>
              <a:t>	Commissioners voted to appeal to the US Supreme Court after the US Ct. of Appeals’ decision was issued in </a:t>
            </a:r>
            <a:r>
              <a:rPr lang="en-US" i="1" dirty="0" err="1"/>
              <a:t>Bormuth</a:t>
            </a:r>
            <a:r>
              <a:rPr lang="en-US" i="1" dirty="0"/>
              <a:t> v. County of Jackson</a:t>
            </a:r>
            <a:r>
              <a:rPr lang="en-US" dirty="0"/>
              <a:t>, ___F.3d___(6</a:t>
            </a:r>
            <a:r>
              <a:rPr lang="en-US" baseline="30000" dirty="0"/>
              <a:t>th</a:t>
            </a:r>
            <a:r>
              <a:rPr lang="en-US" dirty="0"/>
              <a:t> Circuit 2017), holding Commissioner-led prayer to </a:t>
            </a:r>
            <a:r>
              <a:rPr lang="en-US"/>
              <a:t>begin each </a:t>
            </a:r>
            <a:r>
              <a:rPr lang="en-US" dirty="0"/>
              <a:t>meeting did not violate the Establishment Clause.  </a:t>
            </a:r>
          </a:p>
        </p:txBody>
      </p:sp>
      <p:sp>
        <p:nvSpPr>
          <p:cNvPr id="4" name="TextBox 3">
            <a:extLst>
              <a:ext uri="{FF2B5EF4-FFF2-40B4-BE49-F238E27FC236}">
                <a16:creationId xmlns:a16="http://schemas.microsoft.com/office/drawing/2014/main" id="{A4A11B05-CFDF-4626-B73F-B5CC8636E8EA}"/>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36</a:t>
            </a:fld>
            <a:endParaRPr lang="en-US" dirty="0"/>
          </a:p>
        </p:txBody>
      </p:sp>
    </p:spTree>
    <p:extLst>
      <p:ext uri="{BB962C8B-B14F-4D97-AF65-F5344CB8AC3E}">
        <p14:creationId xmlns:p14="http://schemas.microsoft.com/office/powerpoint/2010/main" val="31878443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600200"/>
          </a:xfrm>
        </p:spPr>
        <p:txBody>
          <a:bodyPr>
            <a:noAutofit/>
          </a:bodyPr>
          <a:lstStyle/>
          <a:p>
            <a:pPr lvl="0"/>
            <a:r>
              <a:rPr lang="en-US" b="1" u="sng" dirty="0">
                <a:effectLst/>
              </a:rPr>
              <a:t>Trinity Lutheran Church of Columbia, Inc. v. Comer</a:t>
            </a:r>
            <a:r>
              <a:rPr lang="en-US" b="1" dirty="0">
                <a:effectLst/>
              </a:rPr>
              <a:t>, ___ S.Ct. ____ (2017) [6/26/17]</a:t>
            </a:r>
          </a:p>
        </p:txBody>
      </p:sp>
      <p:sp>
        <p:nvSpPr>
          <p:cNvPr id="3" name="Content Placeholder 2"/>
          <p:cNvSpPr>
            <a:spLocks noGrp="1"/>
          </p:cNvSpPr>
          <p:nvPr>
            <p:ph idx="1"/>
          </p:nvPr>
        </p:nvSpPr>
        <p:spPr>
          <a:xfrm>
            <a:off x="417990" y="2667000"/>
            <a:ext cx="8229600" cy="3657917"/>
          </a:xfrm>
        </p:spPr>
        <p:txBody>
          <a:bodyPr>
            <a:normAutofit/>
          </a:bodyPr>
          <a:lstStyle/>
          <a:p>
            <a:r>
              <a:rPr lang="en-US" u="sng" dirty="0"/>
              <a:t>Holding</a:t>
            </a:r>
            <a:r>
              <a:rPr lang="en-US" dirty="0"/>
              <a:t>: Exclusion of parochial preschool from state program providing grants for playground surfaces violates church’s Free Exercise rights.</a:t>
            </a:r>
          </a:p>
        </p:txBody>
      </p:sp>
      <p:sp>
        <p:nvSpPr>
          <p:cNvPr id="4" name="TextBox 3">
            <a:extLst>
              <a:ext uri="{FF2B5EF4-FFF2-40B4-BE49-F238E27FC236}">
                <a16:creationId xmlns:a16="http://schemas.microsoft.com/office/drawing/2014/main" id="{AD00A4CF-993F-4701-A68B-2BEFD052FACD}"/>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37</a:t>
            </a:fld>
            <a:endParaRPr lang="en-US" dirty="0"/>
          </a:p>
        </p:txBody>
      </p:sp>
    </p:spTree>
    <p:extLst>
      <p:ext uri="{BB962C8B-B14F-4D97-AF65-F5344CB8AC3E}">
        <p14:creationId xmlns:p14="http://schemas.microsoft.com/office/powerpoint/2010/main" val="1832781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600200"/>
          </a:xfrm>
        </p:spPr>
        <p:txBody>
          <a:bodyPr>
            <a:noAutofit/>
          </a:bodyPr>
          <a:lstStyle/>
          <a:p>
            <a:pPr lvl="0"/>
            <a:r>
              <a:rPr lang="en-US" b="1" u="sng" dirty="0">
                <a:effectLst/>
              </a:rPr>
              <a:t>North Carolina State Bd. of Educ. v. State of North Carolina</a:t>
            </a:r>
            <a:r>
              <a:rPr lang="en-US" b="1" dirty="0">
                <a:effectLst/>
              </a:rPr>
              <a:t>, 16-CVS-15607 (Wake County Superior Court 2017) [7/14/17]</a:t>
            </a:r>
          </a:p>
        </p:txBody>
      </p:sp>
      <p:sp>
        <p:nvSpPr>
          <p:cNvPr id="3" name="Content Placeholder 2"/>
          <p:cNvSpPr>
            <a:spLocks noGrp="1"/>
          </p:cNvSpPr>
          <p:nvPr>
            <p:ph idx="1"/>
          </p:nvPr>
        </p:nvSpPr>
        <p:spPr>
          <a:xfrm>
            <a:off x="452021" y="2971800"/>
            <a:ext cx="8229600" cy="3657917"/>
          </a:xfrm>
        </p:spPr>
        <p:txBody>
          <a:bodyPr>
            <a:normAutofit lnSpcReduction="10000"/>
          </a:bodyPr>
          <a:lstStyle/>
          <a:p>
            <a:r>
              <a:rPr lang="en-US" u="sng" dirty="0"/>
              <a:t>Holding</a:t>
            </a:r>
            <a:r>
              <a:rPr lang="en-US" dirty="0"/>
              <a:t>: Three-judge panel upholds Session Law 2016-126’s transfer of powers and duties from State Board of Education to Superintendent of Public Instruction.</a:t>
            </a:r>
          </a:p>
          <a:p>
            <a:endParaRPr lang="en-US" dirty="0"/>
          </a:p>
          <a:p>
            <a:r>
              <a:rPr lang="en-US" u="sng" dirty="0"/>
              <a:t>Update:</a:t>
            </a:r>
            <a:r>
              <a:rPr lang="en-US" dirty="0"/>
              <a:t> On 9/14/17, the three-judge panel continues delaying implementation of S.L. 2016-126 for 30 more days.</a:t>
            </a:r>
          </a:p>
        </p:txBody>
      </p:sp>
      <p:sp>
        <p:nvSpPr>
          <p:cNvPr id="4" name="TextBox 3">
            <a:extLst>
              <a:ext uri="{FF2B5EF4-FFF2-40B4-BE49-F238E27FC236}">
                <a16:creationId xmlns:a16="http://schemas.microsoft.com/office/drawing/2014/main" id="{78DB918E-42CC-4689-8792-1B96F6CE79E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38</a:t>
            </a:fld>
            <a:endParaRPr lang="en-US" dirty="0"/>
          </a:p>
        </p:txBody>
      </p:sp>
    </p:spTree>
    <p:extLst>
      <p:ext uri="{BB962C8B-B14F-4D97-AF65-F5344CB8AC3E}">
        <p14:creationId xmlns:p14="http://schemas.microsoft.com/office/powerpoint/2010/main" val="1824945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741251-8AC3-4C53-81AC-0F75ED743636}"/>
              </a:ext>
            </a:extLst>
          </p:cNvPr>
          <p:cNvPicPr/>
          <p:nvPr/>
        </p:nvPicPr>
        <p:blipFill rotWithShape="1">
          <a:blip r:embed="rId2">
            <a:extLst>
              <a:ext uri="{28A0092B-C50C-407E-A947-70E740481C1C}">
                <a14:useLocalDpi xmlns:a14="http://schemas.microsoft.com/office/drawing/2010/main" val="0"/>
              </a:ext>
            </a:extLst>
          </a:blip>
          <a:srcRect b="38525"/>
          <a:stretch/>
        </p:blipFill>
        <p:spPr bwMode="auto">
          <a:xfrm>
            <a:off x="381000" y="685800"/>
            <a:ext cx="8382000" cy="5181600"/>
          </a:xfrm>
          <a:prstGeom prst="rect">
            <a:avLst/>
          </a:prstGeom>
          <a:noFill/>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861E06A3-A2C8-4F76-AC42-94F5181A592E}"/>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39</a:t>
            </a:fld>
            <a:endParaRPr lang="en-US" dirty="0"/>
          </a:p>
        </p:txBody>
      </p:sp>
    </p:spTree>
    <p:extLst>
      <p:ext uri="{BB962C8B-B14F-4D97-AF65-F5344CB8AC3E}">
        <p14:creationId xmlns:p14="http://schemas.microsoft.com/office/powerpoint/2010/main" val="367080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03864"/>
          </a:xfrm>
        </p:spPr>
        <p:txBody>
          <a:bodyPr>
            <a:normAutofit fontScale="90000"/>
          </a:bodyPr>
          <a:lstStyle/>
          <a:p>
            <a:pPr lvl="0"/>
            <a:r>
              <a:rPr lang="en-US" b="1" u="sng" dirty="0">
                <a:effectLst/>
              </a:rPr>
              <a:t>Houston Federation of Teachers v. Houston Independent School District</a:t>
            </a:r>
            <a:r>
              <a:rPr lang="en-US" b="1" dirty="0">
                <a:effectLst/>
              </a:rPr>
              <a:t>, __F.Supp.3d ___, 2017 WL 1831106 (S.D. Tex. 2017) [5/4/17]</a:t>
            </a:r>
          </a:p>
        </p:txBody>
      </p:sp>
      <p:sp>
        <p:nvSpPr>
          <p:cNvPr id="3" name="Content Placeholder 2"/>
          <p:cNvSpPr>
            <a:spLocks noGrp="1"/>
          </p:cNvSpPr>
          <p:nvPr>
            <p:ph idx="1"/>
          </p:nvPr>
        </p:nvSpPr>
        <p:spPr>
          <a:xfrm>
            <a:off x="457200" y="2438399"/>
            <a:ext cx="8229600" cy="3124201"/>
          </a:xfrm>
        </p:spPr>
        <p:txBody>
          <a:bodyPr>
            <a:normAutofit/>
          </a:bodyPr>
          <a:lstStyle/>
          <a:p>
            <a:r>
              <a:rPr lang="en-US" u="sng" dirty="0"/>
              <a:t>Holding</a:t>
            </a:r>
            <a:r>
              <a:rPr lang="en-US" dirty="0"/>
              <a:t>: Use of EVAAS value-added analysis for teacher termination violates due process, because proprietary secrecy of EVAAS methodology provides no meaningful way to ensure correct calculation of EVAAS scores.</a:t>
            </a:r>
          </a:p>
        </p:txBody>
      </p:sp>
      <p:sp>
        <p:nvSpPr>
          <p:cNvPr id="4" name="TextBox 3">
            <a:extLst>
              <a:ext uri="{FF2B5EF4-FFF2-40B4-BE49-F238E27FC236}">
                <a16:creationId xmlns:a16="http://schemas.microsoft.com/office/drawing/2014/main" id="{34C55F61-4C0A-4B7F-9C4E-E0F35204429F}"/>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a:t>
            </a:fld>
            <a:endParaRPr lang="en-US" dirty="0"/>
          </a:p>
        </p:txBody>
      </p:sp>
    </p:spTree>
    <p:extLst>
      <p:ext uri="{BB962C8B-B14F-4D97-AF65-F5344CB8AC3E}">
        <p14:creationId xmlns:p14="http://schemas.microsoft.com/office/powerpoint/2010/main" val="4017236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808" y="1371600"/>
            <a:ext cx="8229600" cy="1600200"/>
          </a:xfrm>
        </p:spPr>
        <p:txBody>
          <a:bodyPr>
            <a:noAutofit/>
          </a:bodyPr>
          <a:lstStyle/>
          <a:p>
            <a:pPr lvl="0"/>
            <a:r>
              <a:rPr lang="en-US" b="1" u="sng" dirty="0">
                <a:effectLst/>
              </a:rPr>
              <a:t>Wilkes County Board of Education v. Department of State Treasurer</a:t>
            </a:r>
            <a:r>
              <a:rPr lang="en-US" b="1" dirty="0">
                <a:effectLst/>
              </a:rPr>
              <a:t>, 17 CVS 1580 (Wake County Superior Court 2017) [5/30/2017]</a:t>
            </a:r>
            <a:endParaRPr lang="en-US" sz="3200" b="1" dirty="0">
              <a:effectLst/>
            </a:endParaRPr>
          </a:p>
        </p:txBody>
      </p:sp>
      <p:sp>
        <p:nvSpPr>
          <p:cNvPr id="3" name="Content Placeholder 2"/>
          <p:cNvSpPr>
            <a:spLocks noGrp="1"/>
          </p:cNvSpPr>
          <p:nvPr>
            <p:ph idx="1"/>
          </p:nvPr>
        </p:nvSpPr>
        <p:spPr>
          <a:xfrm>
            <a:off x="466165" y="3048000"/>
            <a:ext cx="8229600" cy="3657917"/>
          </a:xfrm>
        </p:spPr>
        <p:txBody>
          <a:bodyPr>
            <a:normAutofit/>
          </a:bodyPr>
          <a:lstStyle/>
          <a:p>
            <a:r>
              <a:rPr lang="en-US" u="sng" dirty="0"/>
              <a:t>Holding</a:t>
            </a:r>
            <a:r>
              <a:rPr lang="en-US" dirty="0"/>
              <a:t>: Wake County Superior Court holds that T&amp;SERS (retirement system) could not apply anti-pension spiking “cap factor” because the cap factor had not been adopted as a rule in accordance with the Administrative Procedure Act.</a:t>
            </a:r>
          </a:p>
        </p:txBody>
      </p:sp>
      <p:sp>
        <p:nvSpPr>
          <p:cNvPr id="4" name="TextBox 3">
            <a:extLst>
              <a:ext uri="{FF2B5EF4-FFF2-40B4-BE49-F238E27FC236}">
                <a16:creationId xmlns:a16="http://schemas.microsoft.com/office/drawing/2014/main" id="{AF1E315D-7609-43BE-A6C8-9BEA078C37A2}"/>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40</a:t>
            </a:fld>
            <a:endParaRPr lang="en-US" dirty="0"/>
          </a:p>
        </p:txBody>
      </p:sp>
    </p:spTree>
    <p:extLst>
      <p:ext uri="{BB962C8B-B14F-4D97-AF65-F5344CB8AC3E}">
        <p14:creationId xmlns:p14="http://schemas.microsoft.com/office/powerpoint/2010/main" val="994177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9" y="1066800"/>
            <a:ext cx="8229600" cy="1600200"/>
          </a:xfrm>
        </p:spPr>
        <p:txBody>
          <a:bodyPr>
            <a:noAutofit/>
          </a:bodyPr>
          <a:lstStyle/>
          <a:p>
            <a:pPr lvl="0"/>
            <a:r>
              <a:rPr lang="en-US" b="1" u="sng" dirty="0">
                <a:effectLst/>
              </a:rPr>
              <a:t>Times News Publishing Co. v. Alamance-Burlington Board of Education, </a:t>
            </a:r>
            <a:r>
              <a:rPr lang="en-US" b="1" dirty="0">
                <a:effectLst/>
              </a:rPr>
              <a:t>797 S.E.2d 375 (N.C. App. 2017) [3/7/17]</a:t>
            </a:r>
          </a:p>
        </p:txBody>
      </p:sp>
      <p:sp>
        <p:nvSpPr>
          <p:cNvPr id="3" name="Content Placeholder 2"/>
          <p:cNvSpPr>
            <a:spLocks noGrp="1"/>
          </p:cNvSpPr>
          <p:nvPr>
            <p:ph idx="1"/>
          </p:nvPr>
        </p:nvSpPr>
        <p:spPr>
          <a:xfrm>
            <a:off x="466165" y="2895600"/>
            <a:ext cx="8229600" cy="3657917"/>
          </a:xfrm>
        </p:spPr>
        <p:txBody>
          <a:bodyPr>
            <a:normAutofit/>
          </a:bodyPr>
          <a:lstStyle/>
          <a:p>
            <a:r>
              <a:rPr lang="en-US" u="sng" dirty="0"/>
              <a:t>Holding:</a:t>
            </a:r>
            <a:r>
              <a:rPr lang="en-US" dirty="0"/>
              <a:t> Court of Appeals affirms trial court’s determination that only one paragraph of redacted minutes from board of education closed session must be disclosed.</a:t>
            </a:r>
          </a:p>
        </p:txBody>
      </p:sp>
      <p:sp>
        <p:nvSpPr>
          <p:cNvPr id="4" name="TextBox 3">
            <a:extLst>
              <a:ext uri="{FF2B5EF4-FFF2-40B4-BE49-F238E27FC236}">
                <a16:creationId xmlns:a16="http://schemas.microsoft.com/office/drawing/2014/main" id="{152CD6F6-2F2D-4D10-BDE8-EAE311AAFCCD}"/>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41</a:t>
            </a:fld>
            <a:endParaRPr lang="en-US" dirty="0"/>
          </a:p>
        </p:txBody>
      </p:sp>
    </p:spTree>
    <p:extLst>
      <p:ext uri="{BB962C8B-B14F-4D97-AF65-F5344CB8AC3E}">
        <p14:creationId xmlns:p14="http://schemas.microsoft.com/office/powerpoint/2010/main" val="1632929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600200"/>
          </a:xfrm>
        </p:spPr>
        <p:txBody>
          <a:bodyPr>
            <a:noAutofit/>
          </a:bodyPr>
          <a:lstStyle/>
          <a:p>
            <a:pPr lvl="0"/>
            <a:r>
              <a:rPr lang="en-US" b="1" u="sng" dirty="0">
                <a:effectLst/>
              </a:rPr>
              <a:t>Hildebran Heritage &amp; Development Assoc., Inc. v. Town of Hildebran</a:t>
            </a:r>
            <a:r>
              <a:rPr lang="en-US" b="1" dirty="0">
                <a:effectLst/>
              </a:rPr>
              <a:t>, 798 S.E.2d 761 (N.C. App. 2017) [3/21/17]</a:t>
            </a:r>
          </a:p>
        </p:txBody>
      </p:sp>
      <p:sp>
        <p:nvSpPr>
          <p:cNvPr id="3" name="Content Placeholder 2"/>
          <p:cNvSpPr>
            <a:spLocks noGrp="1"/>
          </p:cNvSpPr>
          <p:nvPr>
            <p:ph idx="1"/>
          </p:nvPr>
        </p:nvSpPr>
        <p:spPr>
          <a:xfrm>
            <a:off x="386179" y="2895600"/>
            <a:ext cx="8229600" cy="3657917"/>
          </a:xfrm>
        </p:spPr>
        <p:txBody>
          <a:bodyPr>
            <a:normAutofit lnSpcReduction="10000"/>
          </a:bodyPr>
          <a:lstStyle/>
          <a:p>
            <a:r>
              <a:rPr lang="en-US" u="sng" dirty="0"/>
              <a:t>Holding:</a:t>
            </a:r>
            <a:r>
              <a:rPr lang="en-US" dirty="0"/>
              <a:t> Where vote approving demolition of old school was held in open session, town did not violate Open Meetings Law even though meeting agenda was changed at the meeting to authorize a vote, and council members and mayor had prior “one-on-one” discussions to avoid dictates of the Open Meetings Law.</a:t>
            </a:r>
          </a:p>
        </p:txBody>
      </p:sp>
      <p:sp>
        <p:nvSpPr>
          <p:cNvPr id="4" name="TextBox 3">
            <a:extLst>
              <a:ext uri="{FF2B5EF4-FFF2-40B4-BE49-F238E27FC236}">
                <a16:creationId xmlns:a16="http://schemas.microsoft.com/office/drawing/2014/main" id="{17C61A36-9445-46B6-B344-747AB976E8EB}"/>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42</a:t>
            </a:fld>
            <a:endParaRPr lang="en-US" dirty="0"/>
          </a:p>
        </p:txBody>
      </p:sp>
    </p:spTree>
    <p:extLst>
      <p:ext uri="{BB962C8B-B14F-4D97-AF65-F5344CB8AC3E}">
        <p14:creationId xmlns:p14="http://schemas.microsoft.com/office/powerpoint/2010/main" val="1475596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179" y="533400"/>
            <a:ext cx="8229600" cy="1600200"/>
          </a:xfrm>
        </p:spPr>
        <p:txBody>
          <a:bodyPr>
            <a:noAutofit/>
          </a:bodyPr>
          <a:lstStyle/>
          <a:p>
            <a:pPr lvl="0"/>
            <a:r>
              <a:rPr lang="en-US" b="1" u="sng" dirty="0">
                <a:effectLst/>
              </a:rPr>
              <a:t>State v. Cobb</a:t>
            </a:r>
            <a:r>
              <a:rPr lang="en-US" b="1" dirty="0">
                <a:effectLst/>
              </a:rPr>
              <a:t>, __S.E.2d__, 2017 WL 2945860 (N.C. App. 2017) [7/5/17]</a:t>
            </a:r>
          </a:p>
        </p:txBody>
      </p:sp>
      <p:sp>
        <p:nvSpPr>
          <p:cNvPr id="3" name="Content Placeholder 2"/>
          <p:cNvSpPr>
            <a:spLocks noGrp="1"/>
          </p:cNvSpPr>
          <p:nvPr>
            <p:ph idx="1"/>
          </p:nvPr>
        </p:nvSpPr>
        <p:spPr>
          <a:xfrm>
            <a:off x="457200" y="2362200"/>
            <a:ext cx="8229600" cy="3657917"/>
          </a:xfrm>
        </p:spPr>
        <p:txBody>
          <a:bodyPr>
            <a:normAutofit/>
          </a:bodyPr>
          <a:lstStyle/>
          <a:p>
            <a:r>
              <a:rPr lang="en-US" u="sng" dirty="0"/>
              <a:t>Holding</a:t>
            </a:r>
            <a:r>
              <a:rPr lang="en-US" dirty="0"/>
              <a:t>: Trial court lacks authority to set aside forfeiture of appearance bond, where motion to set aside the forfeiture did not contain required documentation.</a:t>
            </a:r>
          </a:p>
        </p:txBody>
      </p:sp>
      <p:sp>
        <p:nvSpPr>
          <p:cNvPr id="4" name="TextBox 3">
            <a:extLst>
              <a:ext uri="{FF2B5EF4-FFF2-40B4-BE49-F238E27FC236}">
                <a16:creationId xmlns:a16="http://schemas.microsoft.com/office/drawing/2014/main" id="{40FCAB26-C7C7-4E80-8B49-818E34B89238}"/>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43</a:t>
            </a:fld>
            <a:endParaRPr lang="en-US" dirty="0"/>
          </a:p>
        </p:txBody>
      </p:sp>
    </p:spTree>
    <p:extLst>
      <p:ext uri="{BB962C8B-B14F-4D97-AF65-F5344CB8AC3E}">
        <p14:creationId xmlns:p14="http://schemas.microsoft.com/office/powerpoint/2010/main" val="930146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600200"/>
          </a:xfrm>
        </p:spPr>
        <p:txBody>
          <a:bodyPr>
            <a:noAutofit/>
          </a:bodyPr>
          <a:lstStyle/>
          <a:p>
            <a:pPr lvl="0"/>
            <a:r>
              <a:rPr lang="en-US" b="1" u="sng" dirty="0">
                <a:effectLst/>
              </a:rPr>
              <a:t>Richmond Cnty. Bd. of Educ. v. Cowell</a:t>
            </a:r>
            <a:r>
              <a:rPr lang="en-US" b="1" dirty="0">
                <a:effectLst/>
              </a:rPr>
              <a:t>, __S.E.2d__, 2017 WL 3027126 (2017) [7/18/17]</a:t>
            </a:r>
          </a:p>
        </p:txBody>
      </p:sp>
      <p:sp>
        <p:nvSpPr>
          <p:cNvPr id="3" name="Content Placeholder 2"/>
          <p:cNvSpPr>
            <a:spLocks noGrp="1"/>
          </p:cNvSpPr>
          <p:nvPr>
            <p:ph idx="1"/>
          </p:nvPr>
        </p:nvSpPr>
        <p:spPr>
          <a:xfrm>
            <a:off x="381000" y="2514600"/>
            <a:ext cx="8229600" cy="3657917"/>
          </a:xfrm>
        </p:spPr>
        <p:txBody>
          <a:bodyPr>
            <a:normAutofit fontScale="92500" lnSpcReduction="20000"/>
          </a:bodyPr>
          <a:lstStyle/>
          <a:p>
            <a:r>
              <a:rPr lang="en-US" u="sng" dirty="0"/>
              <a:t>Holding</a:t>
            </a:r>
            <a:r>
              <a:rPr lang="en-US" dirty="0"/>
              <a:t>:  $50 surcharge imposed on all individuals convicted of improper equipment offense and paid to county jail fund is a “penalty” within the scope of N.C. Constitution Article IX, Section 7(a), and must be paid to the local board of education; but Separation of Powers Clause prohibits courts from requiring legislative and executive branches to pay the valid 2015 judgment. </a:t>
            </a:r>
          </a:p>
        </p:txBody>
      </p:sp>
      <p:sp>
        <p:nvSpPr>
          <p:cNvPr id="4" name="TextBox 3">
            <a:extLst>
              <a:ext uri="{FF2B5EF4-FFF2-40B4-BE49-F238E27FC236}">
                <a16:creationId xmlns:a16="http://schemas.microsoft.com/office/drawing/2014/main" id="{B3E87B35-E0DC-43B9-A9D9-7AF6225F75D2}"/>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44</a:t>
            </a:fld>
            <a:endParaRPr lang="en-US" dirty="0"/>
          </a:p>
        </p:txBody>
      </p:sp>
    </p:spTree>
    <p:extLst>
      <p:ext uri="{BB962C8B-B14F-4D97-AF65-F5344CB8AC3E}">
        <p14:creationId xmlns:p14="http://schemas.microsoft.com/office/powerpoint/2010/main" val="1336770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11" y="990600"/>
            <a:ext cx="8229600" cy="1600200"/>
          </a:xfrm>
        </p:spPr>
        <p:txBody>
          <a:bodyPr>
            <a:noAutofit/>
          </a:bodyPr>
          <a:lstStyle/>
          <a:p>
            <a:pPr lvl="0"/>
            <a:r>
              <a:rPr lang="en-US" b="1" u="sng" dirty="0">
                <a:effectLst/>
              </a:rPr>
              <a:t>De Luca and New Hanover County Board of Education v. Stein</a:t>
            </a:r>
            <a:r>
              <a:rPr lang="en-US" b="1" dirty="0">
                <a:effectLst/>
              </a:rPr>
              <a:t>, New Hanover County Superior Court 16 CVS 12965 (June 27, 2017)</a:t>
            </a:r>
          </a:p>
        </p:txBody>
      </p:sp>
      <p:sp>
        <p:nvSpPr>
          <p:cNvPr id="3" name="Content Placeholder 2"/>
          <p:cNvSpPr>
            <a:spLocks noGrp="1"/>
          </p:cNvSpPr>
          <p:nvPr>
            <p:ph idx="1"/>
          </p:nvPr>
        </p:nvSpPr>
        <p:spPr>
          <a:xfrm>
            <a:off x="403934" y="2895600"/>
            <a:ext cx="8229600" cy="3657917"/>
          </a:xfrm>
        </p:spPr>
        <p:txBody>
          <a:bodyPr>
            <a:normAutofit fontScale="92500" lnSpcReduction="20000"/>
          </a:bodyPr>
          <a:lstStyle/>
          <a:p>
            <a:r>
              <a:rPr lang="en-US" u="sng" dirty="0"/>
              <a:t>Holding</a:t>
            </a:r>
            <a:r>
              <a:rPr lang="en-US" dirty="0"/>
              <a:t>: Superior Court issues preliminary injunction prohibiting Attorney General from distributing monies from 2002 Smithfield Foods settlement until final judgment in lawsuit, asserting that settlement funds used for supplemental environmental programs are penalties that should be paid to the Civil Penalty and Forfeiture Fund to be allotted to local boards of education. </a:t>
            </a:r>
          </a:p>
        </p:txBody>
      </p:sp>
      <p:sp>
        <p:nvSpPr>
          <p:cNvPr id="4" name="TextBox 3">
            <a:extLst>
              <a:ext uri="{FF2B5EF4-FFF2-40B4-BE49-F238E27FC236}">
                <a16:creationId xmlns:a16="http://schemas.microsoft.com/office/drawing/2014/main" id="{647645B9-E001-4272-AE0C-C1F1176FB847}"/>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45</a:t>
            </a:fld>
            <a:endParaRPr lang="en-US" dirty="0"/>
          </a:p>
        </p:txBody>
      </p:sp>
    </p:spTree>
    <p:extLst>
      <p:ext uri="{BB962C8B-B14F-4D97-AF65-F5344CB8AC3E}">
        <p14:creationId xmlns:p14="http://schemas.microsoft.com/office/powerpoint/2010/main" val="2971715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1600200"/>
          </a:xfrm>
        </p:spPr>
        <p:txBody>
          <a:bodyPr>
            <a:noAutofit/>
          </a:bodyPr>
          <a:lstStyle/>
          <a:p>
            <a:pPr lvl="0"/>
            <a:r>
              <a:rPr lang="en-US" b="1" u="sng" dirty="0">
                <a:effectLst/>
              </a:rPr>
              <a:t>Byrne &amp; Jones Enterprises, Inc. v. Monroe Cty. R-1 Sch. Dist.</a:t>
            </a:r>
            <a:r>
              <a:rPr lang="en-US" b="1" dirty="0">
                <a:effectLst/>
              </a:rPr>
              <a:t>, 493 S.W.3d 847 (Mo. 2016 </a:t>
            </a:r>
            <a:r>
              <a:rPr lang="en-US" b="1" u="sng" dirty="0">
                <a:effectLst/>
              </a:rPr>
              <a:t>en</a:t>
            </a:r>
            <a:r>
              <a:rPr lang="en-US" b="1" dirty="0">
                <a:effectLst/>
              </a:rPr>
              <a:t> </a:t>
            </a:r>
            <a:r>
              <a:rPr lang="en-US" b="1" u="sng" dirty="0">
                <a:effectLst/>
              </a:rPr>
              <a:t>banc</a:t>
            </a:r>
            <a:r>
              <a:rPr lang="en-US" b="1" dirty="0">
                <a:effectLst/>
              </a:rPr>
              <a:t>) [7/26/16]</a:t>
            </a:r>
          </a:p>
        </p:txBody>
      </p:sp>
      <p:sp>
        <p:nvSpPr>
          <p:cNvPr id="3" name="Content Placeholder 2"/>
          <p:cNvSpPr>
            <a:spLocks noGrp="1"/>
          </p:cNvSpPr>
          <p:nvPr>
            <p:ph idx="1"/>
          </p:nvPr>
        </p:nvSpPr>
        <p:spPr>
          <a:xfrm>
            <a:off x="381000" y="2743200"/>
            <a:ext cx="8229600" cy="3657917"/>
          </a:xfrm>
        </p:spPr>
        <p:txBody>
          <a:bodyPr>
            <a:normAutofit/>
          </a:bodyPr>
          <a:lstStyle/>
          <a:p>
            <a:r>
              <a:rPr lang="en-US" u="sng" dirty="0"/>
              <a:t>Holding</a:t>
            </a:r>
            <a:r>
              <a:rPr lang="en-US" dirty="0"/>
              <a:t>: Unsuccessful bidder for school construction project has standing to challenge award of contract where plaintiff allegedly was denied a fair and equal opportunity to compete in the bidding process.</a:t>
            </a:r>
          </a:p>
        </p:txBody>
      </p:sp>
      <p:sp>
        <p:nvSpPr>
          <p:cNvPr id="4" name="TextBox 3">
            <a:extLst>
              <a:ext uri="{FF2B5EF4-FFF2-40B4-BE49-F238E27FC236}">
                <a16:creationId xmlns:a16="http://schemas.microsoft.com/office/drawing/2014/main" id="{4B087600-CBBB-42FC-A5B5-A570CE1A1FE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46</a:t>
            </a:fld>
            <a:endParaRPr lang="en-US" dirty="0"/>
          </a:p>
        </p:txBody>
      </p:sp>
    </p:spTree>
    <p:extLst>
      <p:ext uri="{BB962C8B-B14F-4D97-AF65-F5344CB8AC3E}">
        <p14:creationId xmlns:p14="http://schemas.microsoft.com/office/powerpoint/2010/main" val="185570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79522"/>
            <a:ext cx="8229600" cy="1600200"/>
          </a:xfrm>
        </p:spPr>
        <p:txBody>
          <a:bodyPr>
            <a:noAutofit/>
          </a:bodyPr>
          <a:lstStyle/>
          <a:p>
            <a:pPr lvl="0"/>
            <a:r>
              <a:rPr lang="en-US" b="1" u="sng" dirty="0">
                <a:effectLst/>
              </a:rPr>
              <a:t>Kennedy v. Bremerton Sch. Dist.</a:t>
            </a:r>
            <a:r>
              <a:rPr lang="en-US" b="1" dirty="0">
                <a:effectLst/>
              </a:rPr>
              <a:t>, 869 F.3d 813 (Wash. 2017, 9</a:t>
            </a:r>
            <a:r>
              <a:rPr lang="en-US" b="1" baseline="30000" dirty="0">
                <a:effectLst/>
              </a:rPr>
              <a:t>th</a:t>
            </a:r>
            <a:r>
              <a:rPr lang="en-US" b="1" dirty="0">
                <a:effectLst/>
              </a:rPr>
              <a:t> Circuit Ct. of Appeals) </a:t>
            </a:r>
            <a:br>
              <a:rPr lang="en-US" b="1" dirty="0">
                <a:effectLst/>
              </a:rPr>
            </a:br>
            <a:r>
              <a:rPr lang="en-US" b="1" dirty="0">
                <a:effectLst/>
              </a:rPr>
              <a:t>[8/23/17]</a:t>
            </a:r>
            <a:r>
              <a:rPr lang="en-US" b="1" i="1" dirty="0">
                <a:effectLst/>
              </a:rPr>
              <a:t> </a:t>
            </a:r>
            <a:endParaRPr lang="en-US" b="1" dirty="0">
              <a:effectLst/>
            </a:endParaRPr>
          </a:p>
        </p:txBody>
      </p:sp>
      <p:sp>
        <p:nvSpPr>
          <p:cNvPr id="3" name="Content Placeholder 2"/>
          <p:cNvSpPr>
            <a:spLocks noGrp="1"/>
          </p:cNvSpPr>
          <p:nvPr>
            <p:ph idx="1"/>
          </p:nvPr>
        </p:nvSpPr>
        <p:spPr>
          <a:xfrm>
            <a:off x="381000" y="2743200"/>
            <a:ext cx="8229600" cy="3657917"/>
          </a:xfrm>
        </p:spPr>
        <p:txBody>
          <a:bodyPr>
            <a:normAutofit/>
          </a:bodyPr>
          <a:lstStyle/>
          <a:p>
            <a:r>
              <a:rPr lang="en-US" u="sng" dirty="0"/>
              <a:t>Holding</a:t>
            </a:r>
            <a:r>
              <a:rPr lang="en-US" dirty="0"/>
              <a:t>:  Court upheld high school football coach Kennedy’s suspension for kneeling and praying on the football field’s fifty-yard line in view of students and parents immediately after high school football games.</a:t>
            </a:r>
          </a:p>
        </p:txBody>
      </p:sp>
      <p:sp>
        <p:nvSpPr>
          <p:cNvPr id="4" name="TextBox 3">
            <a:extLst>
              <a:ext uri="{FF2B5EF4-FFF2-40B4-BE49-F238E27FC236}">
                <a16:creationId xmlns:a16="http://schemas.microsoft.com/office/drawing/2014/main" id="{4B087600-CBBB-42FC-A5B5-A570CE1A1FE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47</a:t>
            </a:fld>
            <a:endParaRPr lang="en-US" dirty="0"/>
          </a:p>
        </p:txBody>
      </p:sp>
    </p:spTree>
    <p:extLst>
      <p:ext uri="{BB962C8B-B14F-4D97-AF65-F5344CB8AC3E}">
        <p14:creationId xmlns:p14="http://schemas.microsoft.com/office/powerpoint/2010/main" val="21759330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229600" cy="1600200"/>
          </a:xfrm>
        </p:spPr>
        <p:txBody>
          <a:bodyPr>
            <a:noAutofit/>
          </a:bodyPr>
          <a:lstStyle/>
          <a:p>
            <a:pPr lvl="0"/>
            <a:r>
              <a:rPr lang="en-US" b="1" dirty="0"/>
              <a:t> </a:t>
            </a:r>
            <a:r>
              <a:rPr lang="en-US" b="1" u="sng" dirty="0"/>
              <a:t>NC State Board of Education v. State of NC and Rules Review Commission (N.C. App. 2017)</a:t>
            </a:r>
            <a:r>
              <a:rPr lang="en-US" b="1" dirty="0"/>
              <a:t>, WL 4126829</a:t>
            </a:r>
            <a:br>
              <a:rPr lang="en-US" b="1" dirty="0"/>
            </a:br>
            <a:r>
              <a:rPr lang="en-US" b="1" dirty="0">
                <a:effectLst/>
              </a:rPr>
              <a:t>[9/19/17]</a:t>
            </a:r>
          </a:p>
        </p:txBody>
      </p:sp>
      <p:sp>
        <p:nvSpPr>
          <p:cNvPr id="3" name="Content Placeholder 2"/>
          <p:cNvSpPr>
            <a:spLocks noGrp="1"/>
          </p:cNvSpPr>
          <p:nvPr>
            <p:ph idx="1"/>
          </p:nvPr>
        </p:nvSpPr>
        <p:spPr>
          <a:xfrm>
            <a:off x="457200" y="2991255"/>
            <a:ext cx="8229600" cy="3657917"/>
          </a:xfrm>
        </p:spPr>
        <p:txBody>
          <a:bodyPr>
            <a:normAutofit lnSpcReduction="10000"/>
          </a:bodyPr>
          <a:lstStyle/>
          <a:p>
            <a:r>
              <a:rPr lang="en-US" u="sng" dirty="0"/>
              <a:t>Holding</a:t>
            </a:r>
            <a:r>
              <a:rPr lang="en-US" dirty="0"/>
              <a:t>: In a 2-1 decision, the NC Court of Appeals held that the NC Rules Review Commission has the authority to review and approve all rules established by the constitutionally created NC State Board of Education.</a:t>
            </a:r>
          </a:p>
          <a:p>
            <a:r>
              <a:rPr lang="en-US" u="sng" dirty="0"/>
              <a:t>Update</a:t>
            </a:r>
            <a:r>
              <a:rPr lang="en-US" dirty="0"/>
              <a:t>:  SBE is appealing to NC Supreme Court.  </a:t>
            </a:r>
            <a:endParaRPr lang="en-US" u="sng" dirty="0"/>
          </a:p>
          <a:p>
            <a:endParaRPr lang="en-US" dirty="0"/>
          </a:p>
        </p:txBody>
      </p:sp>
      <p:sp>
        <p:nvSpPr>
          <p:cNvPr id="4" name="TextBox 3">
            <a:extLst>
              <a:ext uri="{FF2B5EF4-FFF2-40B4-BE49-F238E27FC236}">
                <a16:creationId xmlns:a16="http://schemas.microsoft.com/office/drawing/2014/main" id="{4B087600-CBBB-42FC-A5B5-A570CE1A1FE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48</a:t>
            </a:fld>
            <a:endParaRPr lang="en-US" dirty="0"/>
          </a:p>
        </p:txBody>
      </p:sp>
    </p:spTree>
    <p:extLst>
      <p:ext uri="{BB962C8B-B14F-4D97-AF65-F5344CB8AC3E}">
        <p14:creationId xmlns:p14="http://schemas.microsoft.com/office/powerpoint/2010/main" val="7011495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229600" cy="1600200"/>
          </a:xfrm>
        </p:spPr>
        <p:txBody>
          <a:bodyPr>
            <a:noAutofit/>
          </a:bodyPr>
          <a:lstStyle/>
          <a:p>
            <a:r>
              <a:rPr lang="en-US" b="1" u="sng" dirty="0"/>
              <a:t>Silver</a:t>
            </a:r>
            <a:r>
              <a:rPr lang="en-US" b="1" i="1" u="sng" dirty="0"/>
              <a:t> </a:t>
            </a:r>
            <a:r>
              <a:rPr lang="en-US" b="1" u="sng" dirty="0"/>
              <a:t>v. Halifax Board of County Commissioners (N.C. App. 2017)</a:t>
            </a:r>
            <a:r>
              <a:rPr lang="en-US" b="1" dirty="0"/>
              <a:t>, WL 4126381</a:t>
            </a:r>
            <a:br>
              <a:rPr lang="en-US" b="1" dirty="0"/>
            </a:br>
            <a:r>
              <a:rPr lang="en-US" b="1" dirty="0">
                <a:effectLst/>
              </a:rPr>
              <a:t>[9/19/17]</a:t>
            </a:r>
          </a:p>
        </p:txBody>
      </p:sp>
      <p:sp>
        <p:nvSpPr>
          <p:cNvPr id="3" name="Content Placeholder 2"/>
          <p:cNvSpPr>
            <a:spLocks noGrp="1"/>
          </p:cNvSpPr>
          <p:nvPr>
            <p:ph idx="1"/>
          </p:nvPr>
        </p:nvSpPr>
        <p:spPr>
          <a:xfrm>
            <a:off x="457200" y="2286000"/>
            <a:ext cx="8229600" cy="3657917"/>
          </a:xfrm>
        </p:spPr>
        <p:txBody>
          <a:bodyPr>
            <a:normAutofit fontScale="85000" lnSpcReduction="20000"/>
          </a:bodyPr>
          <a:lstStyle/>
          <a:p>
            <a:endParaRPr lang="en-US" u="sng" dirty="0"/>
          </a:p>
          <a:p>
            <a:r>
              <a:rPr lang="en-US" u="sng" dirty="0"/>
              <a:t>Holding</a:t>
            </a:r>
            <a:r>
              <a:rPr lang="en-US" dirty="0"/>
              <a:t>: In a 2-1 decision, the NC Court of Appeals upheld the trial court’s dismissal of the case, holding that Halifax Board of County Commissioners  (as a political subdivision of the State) does not bear the constitutional obligation to provide children in the Halifax County Schools with an opportunity for a sound basic education.   That obligation rests with the State legislative and executive branches.</a:t>
            </a:r>
          </a:p>
          <a:p>
            <a:endParaRPr lang="en-US" dirty="0"/>
          </a:p>
        </p:txBody>
      </p:sp>
      <p:sp>
        <p:nvSpPr>
          <p:cNvPr id="4" name="TextBox 3">
            <a:extLst>
              <a:ext uri="{FF2B5EF4-FFF2-40B4-BE49-F238E27FC236}">
                <a16:creationId xmlns:a16="http://schemas.microsoft.com/office/drawing/2014/main" id="{4B087600-CBBB-42FC-A5B5-A570CE1A1FEC}"/>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49</a:t>
            </a:fld>
            <a:endParaRPr lang="en-US" dirty="0"/>
          </a:p>
        </p:txBody>
      </p:sp>
    </p:spTree>
    <p:extLst>
      <p:ext uri="{BB962C8B-B14F-4D97-AF65-F5344CB8AC3E}">
        <p14:creationId xmlns:p14="http://schemas.microsoft.com/office/powerpoint/2010/main" val="3217648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03864"/>
          </a:xfrm>
        </p:spPr>
        <p:txBody>
          <a:bodyPr>
            <a:normAutofit fontScale="90000"/>
          </a:bodyPr>
          <a:lstStyle/>
          <a:p>
            <a:pPr lvl="0"/>
            <a:r>
              <a:rPr lang="en-US" b="1" u="sng" dirty="0">
                <a:effectLst/>
              </a:rPr>
              <a:t>Gilreath v. Cumberland County Board of Education</a:t>
            </a:r>
            <a:r>
              <a:rPr lang="en-US" b="1" dirty="0">
                <a:effectLst/>
              </a:rPr>
              <a:t>, 798 S.E.2d 438 (Table), 2017 WL 1381652 (N.C. App. 2017) [4/18/17]</a:t>
            </a:r>
          </a:p>
        </p:txBody>
      </p:sp>
      <p:sp>
        <p:nvSpPr>
          <p:cNvPr id="3" name="Content Placeholder 2"/>
          <p:cNvSpPr>
            <a:spLocks noGrp="1"/>
          </p:cNvSpPr>
          <p:nvPr>
            <p:ph idx="1"/>
          </p:nvPr>
        </p:nvSpPr>
        <p:spPr>
          <a:xfrm>
            <a:off x="457200" y="2438399"/>
            <a:ext cx="8229600" cy="3734117"/>
          </a:xfrm>
        </p:spPr>
        <p:txBody>
          <a:bodyPr>
            <a:normAutofit/>
          </a:bodyPr>
          <a:lstStyle/>
          <a:p>
            <a:r>
              <a:rPr lang="en-US" u="sng" dirty="0"/>
              <a:t>Holding</a:t>
            </a:r>
            <a:r>
              <a:rPr lang="en-US" dirty="0"/>
              <a:t>: Dismissed teacher’s claim against principal for tortious interference with contract by allegedly manipulating plaintiff’s evaluations and assignments survives motion to dismiss.</a:t>
            </a:r>
          </a:p>
        </p:txBody>
      </p:sp>
      <p:sp>
        <p:nvSpPr>
          <p:cNvPr id="4" name="TextBox 3">
            <a:extLst>
              <a:ext uri="{FF2B5EF4-FFF2-40B4-BE49-F238E27FC236}">
                <a16:creationId xmlns:a16="http://schemas.microsoft.com/office/drawing/2014/main" id="{381F182D-7A5F-4074-8550-8FB19C886BD2}"/>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5</a:t>
            </a:fld>
            <a:endParaRPr lang="en-US" dirty="0"/>
          </a:p>
        </p:txBody>
      </p:sp>
    </p:spTree>
    <p:extLst>
      <p:ext uri="{BB962C8B-B14F-4D97-AF65-F5344CB8AC3E}">
        <p14:creationId xmlns:p14="http://schemas.microsoft.com/office/powerpoint/2010/main" val="9594871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A11906-5D61-43C5-BA5E-4E9D6BE13C36}"/>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50</a:t>
            </a:fld>
            <a:endParaRPr lang="en-US" dirty="0"/>
          </a:p>
        </p:txBody>
      </p:sp>
      <p:pic>
        <p:nvPicPr>
          <p:cNvPr id="6" name="Content Placeholder 5">
            <a:extLst>
              <a:ext uri="{FF2B5EF4-FFF2-40B4-BE49-F238E27FC236}">
                <a16:creationId xmlns:a16="http://schemas.microsoft.com/office/drawing/2014/main" id="{6D52EEAE-9975-4677-BA44-3A68100FA0C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723" y="755515"/>
            <a:ext cx="7848600" cy="5334000"/>
          </a:xfrm>
          <a:prstGeom prst="rect">
            <a:avLst/>
          </a:prstGeom>
          <a:noFill/>
          <a:ln>
            <a:noFill/>
          </a:ln>
          <a:effectLst/>
          <a:extLst/>
        </p:spPr>
      </p:pic>
    </p:spTree>
    <p:extLst>
      <p:ext uri="{BB962C8B-B14F-4D97-AF65-F5344CB8AC3E}">
        <p14:creationId xmlns:p14="http://schemas.microsoft.com/office/powerpoint/2010/main" val="154811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4CF2-FD9F-4155-A174-C85FA3F38E85}"/>
              </a:ext>
            </a:extLst>
          </p:cNvPr>
          <p:cNvSpPr>
            <a:spLocks noGrp="1"/>
          </p:cNvSpPr>
          <p:nvPr>
            <p:ph type="title"/>
          </p:nvPr>
        </p:nvSpPr>
        <p:spPr>
          <a:xfrm>
            <a:off x="443630" y="381000"/>
            <a:ext cx="8229600" cy="685800"/>
          </a:xfrm>
        </p:spPr>
        <p:txBody>
          <a:bodyPr/>
          <a:lstStyle/>
          <a:p>
            <a:r>
              <a:rPr lang="en-US" dirty="0"/>
              <a:t>G.S. 115C-333(e) and 115C-333.1(g)</a:t>
            </a:r>
          </a:p>
        </p:txBody>
      </p:sp>
      <p:sp>
        <p:nvSpPr>
          <p:cNvPr id="3" name="Content Placeholder 2">
            <a:extLst>
              <a:ext uri="{FF2B5EF4-FFF2-40B4-BE49-F238E27FC236}">
                <a16:creationId xmlns:a16="http://schemas.microsoft.com/office/drawing/2014/main" id="{EEDB3490-6265-497E-8ED8-236388C96CCB}"/>
              </a:ext>
            </a:extLst>
          </p:cNvPr>
          <p:cNvSpPr>
            <a:spLocks noGrp="1"/>
          </p:cNvSpPr>
          <p:nvPr>
            <p:ph idx="1"/>
          </p:nvPr>
        </p:nvSpPr>
        <p:spPr>
          <a:xfrm>
            <a:off x="457485" y="1143000"/>
            <a:ext cx="8229600" cy="5184732"/>
          </a:xfrm>
        </p:spPr>
        <p:txBody>
          <a:bodyPr>
            <a:noAutofit/>
          </a:bodyPr>
          <a:lstStyle/>
          <a:p>
            <a:r>
              <a:rPr lang="en-US" sz="2400" dirty="0"/>
              <a:t>Civil Immunity. - There shall be no liability for negligence on the part of the State Board of Education or a local board of education, or their employees, arising from any action taken or omission by any of them in carrying out the provisions of this section. The immunity established by this subsection shall not extend to gross negligence, wanton conduct, or intentional wrongdoing that would otherwise be actionable. The immunity established by this subsection shall be deemed to have been waived to the extent of indemnification by insurance, indemnification under Articles 31A and 31B of Chapter 143 of the General Statutes, and to the extent sovereign immunity is waived under the Tort Claims Act, as set forth in Article 31 of Chapter 143 of the General Statutes.</a:t>
            </a:r>
          </a:p>
        </p:txBody>
      </p:sp>
      <p:sp>
        <p:nvSpPr>
          <p:cNvPr id="4" name="TextBox 3">
            <a:extLst>
              <a:ext uri="{FF2B5EF4-FFF2-40B4-BE49-F238E27FC236}">
                <a16:creationId xmlns:a16="http://schemas.microsoft.com/office/drawing/2014/main" id="{C6F6C491-98BB-4D9E-8161-53932A0D0D7E}"/>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6</a:t>
            </a:fld>
            <a:endParaRPr lang="en-US" dirty="0"/>
          </a:p>
        </p:txBody>
      </p:sp>
    </p:spTree>
    <p:extLst>
      <p:ext uri="{BB962C8B-B14F-4D97-AF65-F5344CB8AC3E}">
        <p14:creationId xmlns:p14="http://schemas.microsoft.com/office/powerpoint/2010/main" val="2091047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b="1" u="sng" dirty="0">
                <a:effectLst/>
              </a:rPr>
              <a:t>Waag v. Sotera Defense Solutions, Inc.</a:t>
            </a:r>
            <a:r>
              <a:rPr lang="en-US" b="1" dirty="0">
                <a:effectLst/>
              </a:rPr>
              <a:t>, 857 F.3d 179 (4</a:t>
            </a:r>
            <a:r>
              <a:rPr lang="en-US" b="1" baseline="30000" dirty="0">
                <a:effectLst/>
              </a:rPr>
              <a:t>th</a:t>
            </a:r>
            <a:r>
              <a:rPr lang="en-US" b="1" dirty="0">
                <a:effectLst/>
              </a:rPr>
              <a:t> Cir. 2017) [5/16/17]</a:t>
            </a:r>
          </a:p>
        </p:txBody>
      </p:sp>
      <p:sp>
        <p:nvSpPr>
          <p:cNvPr id="3" name="Content Placeholder 2"/>
          <p:cNvSpPr>
            <a:spLocks noGrp="1"/>
          </p:cNvSpPr>
          <p:nvPr>
            <p:ph idx="1"/>
          </p:nvPr>
        </p:nvSpPr>
        <p:spPr/>
        <p:txBody>
          <a:bodyPr>
            <a:normAutofit/>
          </a:bodyPr>
          <a:lstStyle/>
          <a:p>
            <a:r>
              <a:rPr lang="en-US" u="sng" dirty="0"/>
              <a:t>Holding</a:t>
            </a:r>
            <a:r>
              <a:rPr lang="en-US" dirty="0"/>
              <a:t>: Employee returning from FMLA leave may be restored to “equivalent position” even if the original position is still available. </a:t>
            </a:r>
          </a:p>
        </p:txBody>
      </p:sp>
      <p:sp>
        <p:nvSpPr>
          <p:cNvPr id="4" name="TextBox 3">
            <a:extLst>
              <a:ext uri="{FF2B5EF4-FFF2-40B4-BE49-F238E27FC236}">
                <a16:creationId xmlns:a16="http://schemas.microsoft.com/office/drawing/2014/main" id="{6D0982DF-8918-4E39-B444-0FC63D524F40}"/>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7</a:t>
            </a:fld>
            <a:endParaRPr lang="en-US" dirty="0"/>
          </a:p>
        </p:txBody>
      </p:sp>
    </p:spTree>
    <p:extLst>
      <p:ext uri="{BB962C8B-B14F-4D97-AF65-F5344CB8AC3E}">
        <p14:creationId xmlns:p14="http://schemas.microsoft.com/office/powerpoint/2010/main" val="152295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600200"/>
          </a:xfrm>
        </p:spPr>
        <p:txBody>
          <a:bodyPr>
            <a:normAutofit fontScale="90000"/>
          </a:bodyPr>
          <a:lstStyle/>
          <a:p>
            <a:pPr lvl="0"/>
            <a:r>
              <a:rPr lang="en-US" b="1" u="sng" dirty="0">
                <a:effectLst/>
              </a:rPr>
              <a:t>Merrill v. Winston–Salem Forsyth Cnty. Bd. of Educ.</a:t>
            </a:r>
            <a:r>
              <a:rPr lang="en-US" b="1" dirty="0">
                <a:effectLst/>
              </a:rPr>
              <a:t>, 791 S.E.2d 540 (Table), 2016 WL 6080858 (N.C. App. 2016) [10/18/16]</a:t>
            </a:r>
          </a:p>
        </p:txBody>
      </p:sp>
      <p:sp>
        <p:nvSpPr>
          <p:cNvPr id="3" name="Content Placeholder 2"/>
          <p:cNvSpPr>
            <a:spLocks noGrp="1"/>
          </p:cNvSpPr>
          <p:nvPr>
            <p:ph idx="1"/>
          </p:nvPr>
        </p:nvSpPr>
        <p:spPr/>
        <p:txBody>
          <a:bodyPr/>
          <a:lstStyle/>
          <a:p>
            <a:r>
              <a:rPr lang="en-US" u="sng" dirty="0"/>
              <a:t>Holding</a:t>
            </a:r>
            <a:r>
              <a:rPr lang="en-US" dirty="0"/>
              <a:t>: School district Director of Security’s active disagreement with school staff attorney’s advice regarding requiring law enforcement to obtain a subpoena to inspect surveillance camera videos is not a matter of public concern and was not constitutionally protected speech.</a:t>
            </a:r>
          </a:p>
        </p:txBody>
      </p:sp>
      <p:sp>
        <p:nvSpPr>
          <p:cNvPr id="4" name="TextBox 3">
            <a:extLst>
              <a:ext uri="{FF2B5EF4-FFF2-40B4-BE49-F238E27FC236}">
                <a16:creationId xmlns:a16="http://schemas.microsoft.com/office/drawing/2014/main" id="{7DF45130-FF42-45AC-B705-DE9E9E8DA126}"/>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8</a:t>
            </a:fld>
            <a:endParaRPr lang="en-US" dirty="0"/>
          </a:p>
        </p:txBody>
      </p:sp>
    </p:spTree>
    <p:extLst>
      <p:ext uri="{BB962C8B-B14F-4D97-AF65-F5344CB8AC3E}">
        <p14:creationId xmlns:p14="http://schemas.microsoft.com/office/powerpoint/2010/main" val="1548112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600200"/>
          </a:xfrm>
        </p:spPr>
        <p:txBody>
          <a:bodyPr>
            <a:noAutofit/>
          </a:bodyPr>
          <a:lstStyle/>
          <a:p>
            <a:pPr lvl="0"/>
            <a:r>
              <a:rPr lang="en-US" b="1" u="sng" dirty="0">
                <a:effectLst/>
              </a:rPr>
              <a:t>Liverman v. City of Petersburg</a:t>
            </a:r>
            <a:r>
              <a:rPr lang="en-US" b="1" dirty="0">
                <a:effectLst/>
              </a:rPr>
              <a:t>, 844 F.3d 400 (4th Cir. 2016) [12/15/16]</a:t>
            </a:r>
          </a:p>
        </p:txBody>
      </p:sp>
      <p:sp>
        <p:nvSpPr>
          <p:cNvPr id="3" name="Content Placeholder 2"/>
          <p:cNvSpPr>
            <a:spLocks noGrp="1"/>
          </p:cNvSpPr>
          <p:nvPr>
            <p:ph idx="1"/>
          </p:nvPr>
        </p:nvSpPr>
        <p:spPr>
          <a:xfrm>
            <a:off x="457200" y="2438400"/>
            <a:ext cx="8229600" cy="3657917"/>
          </a:xfrm>
        </p:spPr>
        <p:txBody>
          <a:bodyPr>
            <a:normAutofit lnSpcReduction="10000"/>
          </a:bodyPr>
          <a:lstStyle/>
          <a:p>
            <a:r>
              <a:rPr lang="en-US" u="sng" dirty="0"/>
              <a:t>Holding</a:t>
            </a:r>
            <a:r>
              <a:rPr lang="en-US" dirty="0"/>
              <a:t>: City’s social networking policy that prohibits police officers from making “negative comments on the internal operations of the Bureau, or specific conduct of supervisors or peers that impacts the public’s perception of the department” is unconstitutionally overbroad.</a:t>
            </a:r>
          </a:p>
        </p:txBody>
      </p:sp>
      <p:sp>
        <p:nvSpPr>
          <p:cNvPr id="4" name="TextBox 3">
            <a:extLst>
              <a:ext uri="{FF2B5EF4-FFF2-40B4-BE49-F238E27FC236}">
                <a16:creationId xmlns:a16="http://schemas.microsoft.com/office/drawing/2014/main" id="{798DD669-0918-45C0-8D2D-1D5ABE7FEACB}"/>
              </a:ext>
            </a:extLst>
          </p:cNvPr>
          <p:cNvSpPr txBox="1"/>
          <p:nvPr/>
        </p:nvSpPr>
        <p:spPr>
          <a:xfrm>
            <a:off x="8001000" y="6096000"/>
            <a:ext cx="533400" cy="381000"/>
          </a:xfrm>
          <a:prstGeom prst="rect">
            <a:avLst/>
          </a:prstGeom>
          <a:noFill/>
        </p:spPr>
        <p:txBody>
          <a:bodyPr wrap="square" rtlCol="0">
            <a:spAutoFit/>
          </a:bodyPr>
          <a:lstStyle/>
          <a:p>
            <a:fld id="{3385CBFD-4B2D-4BA3-95B3-A3FCF71F4BB5}" type="slidenum">
              <a:rPr lang="en-US" smtClean="0"/>
              <a:t>9</a:t>
            </a:fld>
            <a:endParaRPr lang="en-US" dirty="0"/>
          </a:p>
        </p:txBody>
      </p:sp>
    </p:spTree>
    <p:extLst>
      <p:ext uri="{BB962C8B-B14F-4D97-AF65-F5344CB8AC3E}">
        <p14:creationId xmlns:p14="http://schemas.microsoft.com/office/powerpoint/2010/main" val="1548112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emplate>
  <TotalTime>2024</TotalTime>
  <Words>3754</Words>
  <Application>Microsoft Office PowerPoint</Application>
  <PresentationFormat>On-screen Show (4:3)</PresentationFormat>
  <Paragraphs>181</Paragraphs>
  <Slides>50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Rockwell</vt:lpstr>
      <vt:lpstr>Times New Roman</vt:lpstr>
      <vt:lpstr>Wingdings 2</vt:lpstr>
      <vt:lpstr>Foundry</vt:lpstr>
      <vt:lpstr>   </vt:lpstr>
      <vt:lpstr>Tully v. City of Wilmington, 790 S.E.2d 854 (N.C. App. 2016) [8/16/16]</vt:lpstr>
      <vt:lpstr>Bray v. Swisher, 798 S.E.2d 816 (Table), 2017 WL 1650131 (N.C. App. 2017) [5/2/17]</vt:lpstr>
      <vt:lpstr>Houston Federation of Teachers v. Houston Independent School District, __F.Supp.3d ___, 2017 WL 1831106 (S.D. Tex. 2017) [5/4/17]</vt:lpstr>
      <vt:lpstr>Gilreath v. Cumberland County Board of Education, 798 S.E.2d 438 (Table), 2017 WL 1381652 (N.C. App. 2017) [4/18/17]</vt:lpstr>
      <vt:lpstr>G.S. 115C-333(e) and 115C-333.1(g)</vt:lpstr>
      <vt:lpstr>Waag v. Sotera Defense Solutions, Inc., 857 F.3d 179 (4th Cir. 2017) [5/16/17]</vt:lpstr>
      <vt:lpstr>Merrill v. Winston–Salem Forsyth Cnty. Bd. of Educ., 791 S.E.2d 540 (Table), 2016 WL 6080858 (N.C. App. 2016) [10/18/16]</vt:lpstr>
      <vt:lpstr>Liverman v. City of Petersburg, 844 F.3d 400 (4th Cir. 2016) [12/15/16]</vt:lpstr>
      <vt:lpstr>Johnson v. Perry, 859 F.3d 156 (2nd Cir. 2017) [6/8/17]</vt:lpstr>
      <vt:lpstr>State of Ohio v. Polk, __N.E.3d__, 2017 WL 1951830 (Oh. 2017) [5/11/17]</vt:lpstr>
      <vt:lpstr>Clodfelter v. Alexander County Board of Education, 2016 WL 7365183 (W.D.N.C. 2016) [12/19/16]</vt:lpstr>
      <vt:lpstr>Endrew F. v. Douglas County School District, 137 S.Ct. 988 (2017) [3/22/17]</vt:lpstr>
      <vt:lpstr>Endrew F. v. Douglas County School District, 137 S.Ct. 988 (2017) [3/22/17]</vt:lpstr>
      <vt:lpstr>Endrew F. v. Douglas County School District, 137 S.Ct. 988 (2017) [3/22/17]</vt:lpstr>
      <vt:lpstr>Endrew F. v. Douglas County School District, 137 S.Ct. 988 (2017) [3/22/17]</vt:lpstr>
      <vt:lpstr>Fry v. Napoleon Community Schools, 137 S.Ct. 743 (2017) [2/22/17]</vt:lpstr>
      <vt:lpstr>Fry v. Napoleon Community Schools, 137 S.Ct. 743 (2017) [2/22/17]</vt:lpstr>
      <vt:lpstr>Fry v. Napoleon Community Schools, 137 S.Ct. 743 (2017) [2/22/17]</vt:lpstr>
      <vt:lpstr>Fry v. Napoleon Community Schools, 137 S.Ct. 743 (2017) [2/22/17]</vt:lpstr>
      <vt:lpstr>Fry v. Napoleon Community Schools, 137 S.Ct. 743 (2017) [2/22/17]</vt:lpstr>
      <vt:lpstr>  Ms. M. v. Falmouth School Department, 847 F.3d 19 (1st Cir. 2017) [1/27/17]    </vt:lpstr>
      <vt:lpstr>Henderson v. Charlotte-Mecklenburg Board of Education, __S.E.2d__, 2017 WL 2118663 (N.C. App. 2017) [5/16/17]</vt:lpstr>
      <vt:lpstr>Henderson v. Charlotte-Mecklenburg Board of Education, __S.E.2d__, 2017 WL 2118663 (N.C. App. 2017) [5/16/17]</vt:lpstr>
      <vt:lpstr>Mitchell v. Pruden, 796 S.E.2d 77 (N.C. App. 2017) [1/17/17]  </vt:lpstr>
      <vt:lpstr>Pall v. Roosevelt Union Free School Dist., 42 N.Y.S.3d 215 (Sup. Ct. App. 2d Dept. 2016) [11/23/16]</vt:lpstr>
      <vt:lpstr>Roe v. Clovis Unified School District, Fresno County Superior Court (Cal. Spr. Ct. 2017) [1/26/17]    </vt:lpstr>
      <vt:lpstr>L.R. v. School District of Philadelphia, 836 F.3d 235 (3rd Cir. 2016) [9/6/16]</vt:lpstr>
      <vt:lpstr>Wynn v. Tyrrell County Board of Education, 799 S.E.3d 286 (Table), 2017 WL 2118713 (N.C. App. 2017) [5/16/17]</vt:lpstr>
      <vt:lpstr>G.G. ex rel. Grimm v. Gloucester Cnty. Sch. Bd., 137 S.Ct. 1239 (3/6/17); 853 F.3d 729 (4th Cir. 2017) [4/7/17]</vt:lpstr>
      <vt:lpstr>Evancho v. Pine-Richland School Dist., ___ F.Supp.3d____, 2017 WL 770619 (W.D.Pa.2017) [2/27/17]</vt:lpstr>
      <vt:lpstr>Whitaker v. Kenosha Unified School District No. 1, 858 F.3d 1034 (7th Cir. 2017) [5/30/17]</vt:lpstr>
      <vt:lpstr>Hively v. Ivy Tech Community College, 853 F.3d 339 (7th Cir. en banc 2017) [4/4/17]</vt:lpstr>
      <vt:lpstr>Peltier v. Charter Day School, 2017 WL 1194460 (E.D.N.C. 2017) [3/30/17]</vt:lpstr>
      <vt:lpstr>American Humanist Assoc. v. McCarty, 851 F.3d 521 (5th Cir. 2017) [3/20/17]</vt:lpstr>
      <vt:lpstr>Lund v. Rowan County, ___F.3d___, 2017 WL 2989481 (4th Cir. 2017) [7/14/17]</vt:lpstr>
      <vt:lpstr>Trinity Lutheran Church of Columbia, Inc. v. Comer, ___ S.Ct. ____ (2017) [6/26/17]</vt:lpstr>
      <vt:lpstr>North Carolina State Bd. of Educ. v. State of North Carolina, 16-CVS-15607 (Wake County Superior Court 2017) [7/14/17]</vt:lpstr>
      <vt:lpstr>PowerPoint Presentation</vt:lpstr>
      <vt:lpstr>Wilkes County Board of Education v. Department of State Treasurer, 17 CVS 1580 (Wake County Superior Court 2017) [5/30/2017]</vt:lpstr>
      <vt:lpstr>Times News Publishing Co. v. Alamance-Burlington Board of Education, 797 S.E.2d 375 (N.C. App. 2017) [3/7/17]</vt:lpstr>
      <vt:lpstr>Hildebran Heritage &amp; Development Assoc., Inc. v. Town of Hildebran, 798 S.E.2d 761 (N.C. App. 2017) [3/21/17]</vt:lpstr>
      <vt:lpstr>State v. Cobb, __S.E.2d__, 2017 WL 2945860 (N.C. App. 2017) [7/5/17]</vt:lpstr>
      <vt:lpstr>Richmond Cnty. Bd. of Educ. v. Cowell, __S.E.2d__, 2017 WL 3027126 (2017) [7/18/17]</vt:lpstr>
      <vt:lpstr>De Luca and New Hanover County Board of Education v. Stein, New Hanover County Superior Court 16 CVS 12965 (June 27, 2017)</vt:lpstr>
      <vt:lpstr>Byrne &amp; Jones Enterprises, Inc. v. Monroe Cty. R-1 Sch. Dist., 493 S.W.3d 847 (Mo. 2016 en banc) [7/26/16]</vt:lpstr>
      <vt:lpstr>Kennedy v. Bremerton Sch. Dist., 869 F.3d 813 (Wash. 2017, 9th Circuit Ct. of Appeals)  [8/23/17] </vt:lpstr>
      <vt:lpstr> NC State Board of Education v. State of NC and Rules Review Commission (N.C. App. 2017), WL 4126829 [9/19/17]</vt:lpstr>
      <vt:lpstr>Silver v. Halifax Board of County Commissioners (N.C. App. 2017), WL 4126381 [9/19/17]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COUNCIL OF SCHOOL ATTORNEYS  2015 SCHOOL LAW CONFERENCE</dc:title>
  <dc:creator>Rebecca Bailey</dc:creator>
  <cp:lastModifiedBy>Glenda Jones</cp:lastModifiedBy>
  <cp:revision>196</cp:revision>
  <cp:lastPrinted>2017-09-06T21:35:14Z</cp:lastPrinted>
  <dcterms:created xsi:type="dcterms:W3CDTF">2015-07-22T14:53:39Z</dcterms:created>
  <dcterms:modified xsi:type="dcterms:W3CDTF">2017-10-04T12:41:05Z</dcterms:modified>
</cp:coreProperties>
</file>