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57" r:id="rId2"/>
    <p:sldId id="258" r:id="rId3"/>
    <p:sldId id="262" r:id="rId4"/>
    <p:sldId id="261" r:id="rId5"/>
    <p:sldId id="259" r:id="rId6"/>
    <p:sldId id="272" r:id="rId7"/>
    <p:sldId id="263" r:id="rId8"/>
    <p:sldId id="264" r:id="rId9"/>
    <p:sldId id="275" r:id="rId10"/>
    <p:sldId id="265" r:id="rId11"/>
    <p:sldId id="266" r:id="rId12"/>
    <p:sldId id="267" r:id="rId13"/>
    <p:sldId id="268" r:id="rId14"/>
    <p:sldId id="269" r:id="rId15"/>
    <p:sldId id="270" r:id="rId16"/>
    <p:sldId id="271" r:id="rId17"/>
    <p:sldId id="273" r:id="rId18"/>
    <p:sldId id="274"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85" d="100"/>
          <a:sy n="85" d="100"/>
        </p:scale>
        <p:origin x="-1792" y="-12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notesMaster" Target="notesMasters/notesMaster1.xml"/><Relationship Id="rId21" Type="http://schemas.openxmlformats.org/officeDocument/2006/relationships/printerSettings" Target="printerSettings/printerSettings1.bin"/><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BAD46B6-6572-7A46-A93D-44D41B7C08F3}" type="datetimeFigureOut">
              <a:rPr lang="en-US" smtClean="0"/>
              <a:t>3/30/16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8F49BB2-6D4E-4549-A29B-42CA62AA3602}" type="slidenum">
              <a:rPr lang="en-US" smtClean="0"/>
              <a:t>‹#›</a:t>
            </a:fld>
            <a:endParaRPr lang="en-US"/>
          </a:p>
        </p:txBody>
      </p:sp>
    </p:spTree>
    <p:extLst>
      <p:ext uri="{BB962C8B-B14F-4D97-AF65-F5344CB8AC3E}">
        <p14:creationId xmlns:p14="http://schemas.microsoft.com/office/powerpoint/2010/main" val="77835048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At TeacherMatch we get it….Teachers matter most…..</a:t>
            </a:r>
          </a:p>
          <a:p>
            <a:endParaRPr lang="en-US" dirty="0" smtClean="0"/>
          </a:p>
        </p:txBody>
      </p:sp>
      <p:sp>
        <p:nvSpPr>
          <p:cNvPr id="4" name="Slide Number Placeholder 3"/>
          <p:cNvSpPr>
            <a:spLocks noGrp="1"/>
          </p:cNvSpPr>
          <p:nvPr>
            <p:ph type="sldNum" sz="quarter" idx="10"/>
          </p:nvPr>
        </p:nvSpPr>
        <p:spPr/>
        <p:txBody>
          <a:bodyPr/>
          <a:lstStyle/>
          <a:p>
            <a:fld id="{394802A0-AC24-6341-AB82-A69453D3DED8}" type="slidenum">
              <a:rPr lang="en-US" smtClean="0"/>
              <a:t>2</a:t>
            </a:fld>
            <a:endParaRPr lang="en-US" dirty="0"/>
          </a:p>
        </p:txBody>
      </p:sp>
    </p:spTree>
    <p:extLst>
      <p:ext uri="{BB962C8B-B14F-4D97-AF65-F5344CB8AC3E}">
        <p14:creationId xmlns:p14="http://schemas.microsoft.com/office/powerpoint/2010/main" val="38308989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a:t>
            </a:r>
            <a:r>
              <a:rPr lang="en-US" baseline="0" dirty="0" smtClean="0"/>
              <a:t> the researchers began their work they were not sure that they could predict the likelihood of success….but it turns out that identifying who is likely to be effective at delivering academic growth is highly predictable……and there are four things that matter. </a:t>
            </a:r>
          </a:p>
          <a:p>
            <a:endParaRPr lang="en-US" baseline="0" dirty="0" smtClean="0"/>
          </a:p>
          <a:p>
            <a:r>
              <a:rPr lang="en-US" baseline="0" dirty="0" smtClean="0"/>
              <a:t>(</a:t>
            </a:r>
            <a:r>
              <a:rPr lang="en-US" b="1" baseline="0" dirty="0" smtClean="0"/>
              <a:t>Alternative: </a:t>
            </a:r>
            <a:r>
              <a:rPr lang="en-US" dirty="0" smtClean="0"/>
              <a:t>When</a:t>
            </a:r>
            <a:r>
              <a:rPr lang="en-US" baseline="0" dirty="0" smtClean="0"/>
              <a:t> the researchers began their work they were not sure that they could predict the likelihood of success….but it turns out that identifying who is likely to be effective at delivering academic growth is highly predictable. So unlike most hiring instruments that focus almost exclusively on “Attitudinal Factors”, the EPI provides a more complete picture of teacher effectiveness by evaluating four core Success Indicators.)</a:t>
            </a:r>
          </a:p>
          <a:p>
            <a:endParaRPr lang="en-US" baseline="0" dirty="0" smtClean="0"/>
          </a:p>
          <a:p>
            <a:pPr marL="0" indent="0">
              <a:buNone/>
            </a:pPr>
            <a:r>
              <a:rPr lang="en-US" b="1" baseline="0" dirty="0" smtClean="0"/>
              <a:t>Teaching Skills</a:t>
            </a:r>
          </a:p>
          <a:p>
            <a:pPr marL="228600" indent="-228600">
              <a:buAutoNum type="arabicParenR"/>
            </a:pPr>
            <a:endParaRPr lang="en-US" baseline="0" dirty="0" smtClean="0"/>
          </a:p>
          <a:p>
            <a:pPr marL="0" indent="0">
              <a:buNone/>
            </a:pPr>
            <a:r>
              <a:rPr lang="en-US" baseline="0" dirty="0" smtClean="0"/>
              <a:t>In this area we are really assessing for teachers who show an understanding and ability to engage in the following series of behaviors:</a:t>
            </a:r>
          </a:p>
          <a:p>
            <a:pPr marL="0" indent="0">
              <a:buNone/>
            </a:pPr>
            <a:endParaRPr lang="en-US" baseline="0" dirty="0" smtClean="0"/>
          </a:p>
          <a:p>
            <a:pPr marL="171450" indent="-171450">
              <a:buFontTx/>
              <a:buChar char="•"/>
            </a:pPr>
            <a:r>
              <a:rPr lang="en-US" baseline="0" dirty="0" smtClean="0"/>
              <a:t>Translate a standard or concept into a form of curriculum</a:t>
            </a:r>
          </a:p>
          <a:p>
            <a:pPr marL="171450" indent="-171450">
              <a:buFontTx/>
              <a:buChar char="•"/>
            </a:pPr>
            <a:r>
              <a:rPr lang="en-US" baseline="0" dirty="0" smtClean="0"/>
              <a:t>Deliver instruction</a:t>
            </a:r>
          </a:p>
          <a:p>
            <a:pPr marL="171450" indent="-171450">
              <a:buFontTx/>
              <a:buChar char="•"/>
            </a:pPr>
            <a:r>
              <a:rPr lang="en-US" baseline="0" dirty="0" smtClean="0"/>
              <a:t>Create a classroom environment conducive to learning (aka classroom management)</a:t>
            </a:r>
          </a:p>
          <a:p>
            <a:pPr marL="171450" indent="-171450">
              <a:buFontTx/>
              <a:buChar char="•"/>
            </a:pPr>
            <a:r>
              <a:rPr lang="en-US" baseline="0" dirty="0" smtClean="0"/>
              <a:t>Assess against student work</a:t>
            </a:r>
          </a:p>
          <a:p>
            <a:pPr marL="171450" indent="-171450">
              <a:buFontTx/>
              <a:buChar char="•"/>
            </a:pPr>
            <a:r>
              <a:rPr lang="en-US" baseline="0" dirty="0" smtClean="0"/>
              <a:t>Adjust and reteach based on that student work</a:t>
            </a:r>
          </a:p>
          <a:p>
            <a:pPr marL="171450" indent="-171450">
              <a:buFontTx/>
              <a:buChar char="•"/>
            </a:pPr>
            <a:r>
              <a:rPr lang="en-US" baseline="0" dirty="0" smtClean="0"/>
              <a:t>Understand concepts of differentiation</a:t>
            </a:r>
          </a:p>
          <a:p>
            <a:pPr marL="0" indent="0">
              <a:buNone/>
            </a:pPr>
            <a:endParaRPr lang="en-US" baseline="0" dirty="0" smtClean="0"/>
          </a:p>
          <a:p>
            <a:pPr marL="0" indent="0">
              <a:buNone/>
            </a:pPr>
            <a:r>
              <a:rPr lang="en-US" b="1" baseline="0" dirty="0" smtClean="0"/>
              <a:t>Cognitive Ability</a:t>
            </a:r>
          </a:p>
          <a:p>
            <a:pPr marL="0" indent="0">
              <a:buNone/>
            </a:pPr>
            <a:endParaRPr lang="en-US" baseline="0" dirty="0" smtClean="0"/>
          </a:p>
          <a:p>
            <a:pPr marL="0" indent="0">
              <a:buNone/>
            </a:pPr>
            <a:r>
              <a:rPr lang="en-US" baseline="0" dirty="0" smtClean="0"/>
              <a:t>In this area we are assessing whether someone has the judgment, intellect and ability to navigate the complexities of delivering effective instruction.  </a:t>
            </a:r>
          </a:p>
          <a:p>
            <a:pPr marL="228600" indent="-228600">
              <a:buAutoNum type="arabicParenR"/>
            </a:pPr>
            <a:endParaRPr lang="en-US" baseline="0" dirty="0" smtClean="0"/>
          </a:p>
          <a:p>
            <a:pPr marL="0" indent="0">
              <a:buNone/>
            </a:pPr>
            <a:r>
              <a:rPr lang="en-US" b="1" baseline="0" dirty="0" smtClean="0"/>
              <a:t>Attitudinal Factors</a:t>
            </a:r>
          </a:p>
          <a:p>
            <a:pPr marL="0" indent="0">
              <a:buNone/>
            </a:pPr>
            <a:endParaRPr lang="en-US" baseline="0" dirty="0" smtClean="0"/>
          </a:p>
          <a:p>
            <a:pPr marL="0" indent="0">
              <a:buNone/>
            </a:pPr>
            <a:r>
              <a:rPr lang="en-US" baseline="0" dirty="0" smtClean="0"/>
              <a:t>In this arena we are assessing whether an individual has the disposition to succeed in the classroom.  As examples – if someone is a person of high idealism AND low grounded or perseverance they tend to struggle – as opposed to someone who has high idealism and equally high perseverance.  </a:t>
            </a:r>
          </a:p>
          <a:p>
            <a:pPr marL="0" indent="0">
              <a:buNone/>
            </a:pPr>
            <a:endParaRPr lang="en-US" baseline="0" dirty="0" smtClean="0"/>
          </a:p>
          <a:p>
            <a:pPr marL="0" indent="0">
              <a:buNone/>
            </a:pPr>
            <a:r>
              <a:rPr lang="en-US" baseline="0" dirty="0" smtClean="0"/>
              <a:t>Another factor has to do with someone's internal reward system – those individuals needing a lot of external validation or “</a:t>
            </a:r>
            <a:r>
              <a:rPr lang="en-US" baseline="0" dirty="0" err="1" smtClean="0"/>
              <a:t>atta</a:t>
            </a:r>
            <a:r>
              <a:rPr lang="en-US" baseline="0" dirty="0" smtClean="0"/>
              <a:t>-boys” tend to not do as well as individuals internally wired for validation </a:t>
            </a:r>
          </a:p>
          <a:p>
            <a:pPr marL="0" indent="0">
              <a:buNone/>
            </a:pPr>
            <a:endParaRPr lang="en-US" baseline="0" dirty="0" smtClean="0"/>
          </a:p>
          <a:p>
            <a:pPr marL="0" indent="0">
              <a:buNone/>
            </a:pPr>
            <a:r>
              <a:rPr lang="en-US" baseline="0" dirty="0" smtClean="0"/>
              <a:t>Finally – the research findings have identified that those candidates who are willing to socially-emotionally engage their students drive greater academic gains from students.</a:t>
            </a:r>
          </a:p>
          <a:p>
            <a:pPr marL="228600" indent="-228600">
              <a:buAutoNum type="arabicParenR"/>
            </a:pPr>
            <a:endParaRPr lang="en-US" baseline="0" dirty="0" smtClean="0"/>
          </a:p>
          <a:p>
            <a:pPr marL="0" indent="0">
              <a:buNone/>
            </a:pPr>
            <a:r>
              <a:rPr lang="en-US" b="1" baseline="0" dirty="0" smtClean="0"/>
              <a:t>Qualifications</a:t>
            </a:r>
            <a:r>
              <a:rPr lang="en-US" baseline="0" dirty="0" smtClean="0"/>
              <a:t>	</a:t>
            </a:r>
          </a:p>
          <a:p>
            <a:pPr marL="0" indent="0">
              <a:buNone/>
            </a:pPr>
            <a:endParaRPr lang="en-US" baseline="0" dirty="0" smtClean="0"/>
          </a:p>
          <a:p>
            <a:pPr marL="0" indent="0">
              <a:buNone/>
            </a:pPr>
            <a:r>
              <a:rPr lang="en-US" baseline="0" dirty="0" smtClean="0"/>
              <a:t>In this final area we evaluate factors of someone's academic background that is predictive of future performance – as an example, someone's overall GPA is minimally predictive of performance, but their GPA in their credentialed area matters a lot.  </a:t>
            </a:r>
          </a:p>
          <a:p>
            <a:pPr marL="228600" indent="-228600">
              <a:buAutoNum type="arabicParen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94802A0-AC24-6341-AB82-A69453D3DED8}" type="slidenum">
              <a:rPr lang="en-US" smtClean="0"/>
              <a:t>12</a:t>
            </a:fld>
            <a:endParaRPr lang="en-US" dirty="0"/>
          </a:p>
        </p:txBody>
      </p:sp>
    </p:spTree>
    <p:extLst>
      <p:ext uri="{BB962C8B-B14F-4D97-AF65-F5344CB8AC3E}">
        <p14:creationId xmlns:p14="http://schemas.microsoft.com/office/powerpoint/2010/main" val="23694306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what does this all mean, let me walk you through the following chart created in conjunction</a:t>
            </a:r>
            <a:r>
              <a:rPr lang="en-US" baseline="0" dirty="0" smtClean="0"/>
              <a:t> with the University of Wisconsin:</a:t>
            </a:r>
          </a:p>
          <a:p>
            <a:endParaRPr lang="en-US" baseline="0" dirty="0" smtClean="0"/>
          </a:p>
          <a:p>
            <a:r>
              <a:rPr lang="en-US" baseline="0" dirty="0" smtClean="0"/>
              <a:t>The blue line is a candidates result on the screening instrument.  </a:t>
            </a:r>
          </a:p>
          <a:p>
            <a:endParaRPr lang="en-US" baseline="0" dirty="0" smtClean="0"/>
          </a:p>
          <a:p>
            <a:r>
              <a:rPr lang="en-US" baseline="0" dirty="0" smtClean="0"/>
              <a:t>On the x-axis (horizontal) is the EPI score a candidate achieves and on the Y-axis is actual student growth achieved. </a:t>
            </a:r>
          </a:p>
          <a:p>
            <a:endParaRPr lang="en-US" baseline="0" dirty="0" smtClean="0"/>
          </a:p>
          <a:p>
            <a:r>
              <a:rPr lang="en-US" baseline="0" dirty="0" smtClean="0"/>
              <a:t>So if you track a candidate that scores 50% on the EPI, then you can predict that they are likely to achieve what an average teacher in America achieves in one academic year.  So think about it as predicting one actual year of academic growth for one actual academic year – or 1 over 1.</a:t>
            </a:r>
          </a:p>
          <a:p>
            <a:endParaRPr lang="en-US" baseline="0" dirty="0" smtClean="0"/>
          </a:p>
          <a:p>
            <a:r>
              <a:rPr lang="en-US" baseline="0" dirty="0" smtClean="0"/>
              <a:t>Now lets look at candidates who score a 75% on the EPI.  They are 1.5 standard deviations to the right of an average teacher – this means they are predicted to deliver an incremental three months of academic growth by their second year of teaching (</a:t>
            </a:r>
            <a:r>
              <a:rPr lang="en-US" b="1" baseline="0" dirty="0" smtClean="0"/>
              <a:t>ALT</a:t>
            </a:r>
            <a:r>
              <a:rPr lang="en-US" baseline="0" dirty="0" smtClean="0"/>
              <a:t>: it predicts that the candidate will produce more student academic growth than 93% of classrooms nationally.)</a:t>
            </a:r>
          </a:p>
          <a:p>
            <a:endParaRPr lang="en-US" baseline="0" dirty="0" smtClean="0"/>
          </a:p>
          <a:p>
            <a:r>
              <a:rPr lang="en-US" baseline="0" dirty="0" smtClean="0"/>
              <a:t>An EPI score of 35, for example, predicts the candidate is not likely to produce student academic growth at par with an average teacher in America.</a:t>
            </a:r>
          </a:p>
          <a:p>
            <a:endParaRPr lang="en-US" dirty="0"/>
          </a:p>
        </p:txBody>
      </p:sp>
      <p:sp>
        <p:nvSpPr>
          <p:cNvPr id="4" name="Slide Number Placeholder 3"/>
          <p:cNvSpPr>
            <a:spLocks noGrp="1"/>
          </p:cNvSpPr>
          <p:nvPr>
            <p:ph type="sldNum" sz="quarter" idx="10"/>
          </p:nvPr>
        </p:nvSpPr>
        <p:spPr/>
        <p:txBody>
          <a:bodyPr/>
          <a:lstStyle/>
          <a:p>
            <a:fld id="{394802A0-AC24-6341-AB82-A69453D3DED8}" type="slidenum">
              <a:rPr lang="en-US" smtClean="0"/>
              <a:t>13</a:t>
            </a:fld>
            <a:endParaRPr lang="en-US" dirty="0"/>
          </a:p>
        </p:txBody>
      </p:sp>
    </p:spTree>
    <p:extLst>
      <p:ext uri="{BB962C8B-B14F-4D97-AF65-F5344CB8AC3E}">
        <p14:creationId xmlns:p14="http://schemas.microsoft.com/office/powerpoint/2010/main" val="23694306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does this all work – when a candidate</a:t>
            </a:r>
            <a:r>
              <a:rPr lang="en-US" baseline="0" dirty="0" smtClean="0"/>
              <a:t> applies for a job posting for your district they are linked in and invited to take the EPI.  </a:t>
            </a:r>
          </a:p>
          <a:p>
            <a:endParaRPr lang="en-US" baseline="0" dirty="0" smtClean="0"/>
          </a:p>
          <a:p>
            <a:r>
              <a:rPr lang="en-US" baseline="0" dirty="0" smtClean="0"/>
              <a:t>The actual instrument is 100 questions long and takes the average candidate 47 minutes to complete – although 90 minute is allotted.  Once they complete the EPI, candidates are rank ordered based on their likelihood of delivering academic growth to students.  </a:t>
            </a:r>
          </a:p>
          <a:p>
            <a:endParaRPr lang="en-US" baseline="0" dirty="0" smtClean="0"/>
          </a:p>
          <a:p>
            <a:r>
              <a:rPr lang="en-US" baseline="0" dirty="0" smtClean="0"/>
              <a:t>This grid provides HR and principals a roadmap to consider which candidates to interview first.  Think of this grid as marrying up the art plus science of hiring.  We provide the science to help understand which candidates are most likely to deliver meaningful growth to students – when married with the art of hiring – or the professional judgment of principals and HR leaders -  leads to successful outcomes!</a:t>
            </a:r>
          </a:p>
          <a:p>
            <a:endParaRPr lang="en-US" baseline="0" dirty="0" smtClean="0"/>
          </a:p>
          <a:p>
            <a:r>
              <a:rPr lang="en-US" baseline="0" dirty="0" smtClean="0"/>
              <a:t>Principals love the gird as it saves them time, rather then spend hours going through resumes and determining who to interview – principals can spend that time meaningfully getting to know candidates who have been vetted as having the requisite skills and abilities to succeed in the classroom.  </a:t>
            </a:r>
          </a:p>
          <a:p>
            <a:endParaRPr lang="en-US" baseline="0" dirty="0" smtClean="0"/>
          </a:p>
          <a:p>
            <a:r>
              <a:rPr lang="en-US" baseline="0" dirty="0" smtClean="0"/>
              <a:t>(A-E alphabet hiring story!)</a:t>
            </a:r>
          </a:p>
          <a:p>
            <a:endParaRPr lang="en-US" baseline="0" dirty="0" smtClean="0"/>
          </a:p>
        </p:txBody>
      </p:sp>
      <p:sp>
        <p:nvSpPr>
          <p:cNvPr id="4" name="Slide Number Placeholder 3"/>
          <p:cNvSpPr>
            <a:spLocks noGrp="1"/>
          </p:cNvSpPr>
          <p:nvPr>
            <p:ph type="sldNum" sz="quarter" idx="10"/>
          </p:nvPr>
        </p:nvSpPr>
        <p:spPr/>
        <p:txBody>
          <a:bodyPr/>
          <a:lstStyle/>
          <a:p>
            <a:fld id="{394802A0-AC24-6341-AB82-A69453D3DED8}" type="slidenum">
              <a:rPr lang="en-US" smtClean="0"/>
              <a:t>14</a:t>
            </a:fld>
            <a:endParaRPr lang="en-US" dirty="0"/>
          </a:p>
        </p:txBody>
      </p:sp>
    </p:spTree>
    <p:extLst>
      <p:ext uri="{BB962C8B-B14F-4D97-AF65-F5344CB8AC3E}">
        <p14:creationId xmlns:p14="http://schemas.microsoft.com/office/powerpoint/2010/main" val="23694306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EPI is also different than</a:t>
            </a:r>
            <a:r>
              <a:rPr lang="en-US" baseline="0" dirty="0" smtClean="0"/>
              <a:t> anything else in the education space as it evolves over time.  The TeacherMatch research team coordinates with your district to capture data and information that is critical to your district over time and then begins to customize the EPI for you.  So as an example – if your district says that it wants to define success based on a combination of principal evaluation, student growth data and parents surveys – the actual platform captures that information and adapts the EPI accordingly.  </a:t>
            </a:r>
          </a:p>
          <a:p>
            <a:endParaRPr lang="en-US" baseline="0" dirty="0" smtClean="0"/>
          </a:p>
          <a:p>
            <a:r>
              <a:rPr lang="en-US" baseline="0" dirty="0" smtClean="0"/>
              <a:t>So during the first year you get a highly accurate instrument that predicts teachers likely to deliver meaningful academic growth based on a nationally normed sample – by year two you get an instrument that is identifying teachers based on your districts priorities.  </a:t>
            </a:r>
            <a:endParaRPr lang="en-US" dirty="0" smtClean="0"/>
          </a:p>
          <a:p>
            <a:endParaRPr lang="en-US" dirty="0"/>
          </a:p>
        </p:txBody>
      </p:sp>
      <p:sp>
        <p:nvSpPr>
          <p:cNvPr id="4" name="Slide Number Placeholder 3"/>
          <p:cNvSpPr>
            <a:spLocks noGrp="1"/>
          </p:cNvSpPr>
          <p:nvPr>
            <p:ph type="sldNum" sz="quarter" idx="10"/>
          </p:nvPr>
        </p:nvSpPr>
        <p:spPr/>
        <p:txBody>
          <a:bodyPr/>
          <a:lstStyle/>
          <a:p>
            <a:fld id="{394802A0-AC24-6341-AB82-A69453D3DED8}" type="slidenum">
              <a:rPr lang="en-US" smtClean="0"/>
              <a:t>15</a:t>
            </a:fld>
            <a:endParaRPr lang="en-US" dirty="0"/>
          </a:p>
        </p:txBody>
      </p:sp>
    </p:spTree>
    <p:extLst>
      <p:ext uri="{BB962C8B-B14F-4D97-AF65-F5344CB8AC3E}">
        <p14:creationId xmlns:p14="http://schemas.microsoft.com/office/powerpoint/2010/main" val="23694306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you may recall, TeacherMatch</a:t>
            </a:r>
            <a:r>
              <a:rPr lang="en-US" baseline="0" dirty="0" smtClean="0"/>
              <a:t> was formed to not only identify who is likely to deliver meaningful academic growth – but it was also formed to help understand the strengths and weaknesses of each candidate applying to your district.  </a:t>
            </a:r>
          </a:p>
          <a:p>
            <a:endParaRPr lang="en-US" baseline="0" dirty="0" smtClean="0"/>
          </a:p>
          <a:p>
            <a:r>
              <a:rPr lang="en-US" baseline="0" dirty="0" smtClean="0"/>
              <a:t>For every candidate who takes the EPI, TeacherMatch produces a 17 page customized report.  This report is typically used by partner districts to help plan a new teachers professional development.  Whether the report is used by a mentor, coach or the principal as the instructional leader – it provides the roadmap of development needed to help a new teacher succeed!</a:t>
            </a:r>
          </a:p>
          <a:p>
            <a:endParaRPr lang="en-US" baseline="0" dirty="0" smtClean="0"/>
          </a:p>
          <a:p>
            <a:r>
              <a:rPr lang="en-US" baseline="0" dirty="0" smtClean="0"/>
              <a:t>We also provide a district summary report to help you understand the strength and weaknesses of all of your new hires – enabling you to create cohorts of teachers needing similar PD.</a:t>
            </a:r>
          </a:p>
          <a:p>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394802A0-AC24-6341-AB82-A69453D3DED8}" type="slidenum">
              <a:rPr lang="en-US" smtClean="0"/>
              <a:t>16</a:t>
            </a:fld>
            <a:endParaRPr lang="en-US" dirty="0"/>
          </a:p>
        </p:txBody>
      </p:sp>
    </p:spTree>
    <p:extLst>
      <p:ext uri="{BB962C8B-B14F-4D97-AF65-F5344CB8AC3E}">
        <p14:creationId xmlns:p14="http://schemas.microsoft.com/office/powerpoint/2010/main" val="23694306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Given the problems the founders resolved to tackle, I am really excited to walk you through our platform, the TeacherMatch 360 system!</a:t>
            </a:r>
          </a:p>
          <a:p>
            <a:endParaRPr lang="en-US" baseline="0" dirty="0" smtClean="0"/>
          </a:p>
          <a:p>
            <a:r>
              <a:rPr lang="en-US" baseline="0" dirty="0" smtClean="0"/>
              <a:t>Our QUEST system helps you identify and recruit the greatest amount of candidates</a:t>
            </a:r>
          </a:p>
          <a:p>
            <a:endParaRPr lang="en-US" baseline="0" dirty="0" smtClean="0"/>
          </a:p>
          <a:p>
            <a:r>
              <a:rPr lang="en-US" baseline="0" dirty="0" smtClean="0"/>
              <a:t>The Educators Professional Inventory (or EPI) helps you assess those candidates and determine which ones will be most effective in the classroom.</a:t>
            </a:r>
          </a:p>
          <a:p>
            <a:endParaRPr lang="en-US" baseline="0" dirty="0" smtClean="0"/>
          </a:p>
          <a:p>
            <a:r>
              <a:rPr lang="en-US" baseline="0" dirty="0" smtClean="0"/>
              <a:t>The </a:t>
            </a:r>
            <a:r>
              <a:rPr lang="en-US" baseline="0" dirty="0" err="1" smtClean="0"/>
              <a:t>IntelliGlance</a:t>
            </a:r>
            <a:r>
              <a:rPr lang="en-US" baseline="0" dirty="0" smtClean="0"/>
              <a:t> Applicant Tracking system enables you to facilitate hiring those candidates in a way that is customized to the way you do business.</a:t>
            </a:r>
          </a:p>
          <a:p>
            <a:endParaRPr lang="en-US" baseline="0" dirty="0" smtClean="0"/>
          </a:p>
          <a:p>
            <a:r>
              <a:rPr lang="en-US" baseline="0" dirty="0" smtClean="0"/>
              <a:t>And finally the Professional Development Profile enables you to customize new teacher induction based on their actual strengths and weaknesses.  </a:t>
            </a:r>
          </a:p>
          <a:p>
            <a:endParaRPr lang="en-US" dirty="0"/>
          </a:p>
        </p:txBody>
      </p:sp>
      <p:sp>
        <p:nvSpPr>
          <p:cNvPr id="4" name="Slide Number Placeholder 3"/>
          <p:cNvSpPr>
            <a:spLocks noGrp="1"/>
          </p:cNvSpPr>
          <p:nvPr>
            <p:ph type="sldNum" sz="quarter" idx="10"/>
          </p:nvPr>
        </p:nvSpPr>
        <p:spPr/>
        <p:txBody>
          <a:bodyPr/>
          <a:lstStyle/>
          <a:p>
            <a:fld id="{394802A0-AC24-6341-AB82-A69453D3DED8}" type="slidenum">
              <a:rPr lang="en-US" smtClean="0"/>
              <a:t>17</a:t>
            </a:fld>
            <a:endParaRPr lang="en-US" dirty="0"/>
          </a:p>
        </p:txBody>
      </p:sp>
    </p:spTree>
    <p:extLst>
      <p:ext uri="{BB962C8B-B14F-4D97-AF65-F5344CB8AC3E}">
        <p14:creationId xmlns:p14="http://schemas.microsoft.com/office/powerpoint/2010/main" val="2369430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TeacherMatch</a:t>
            </a:r>
            <a:r>
              <a:rPr lang="en-US" baseline="0" dirty="0" smtClean="0"/>
              <a:t> was founded by a group of educators and academics who were frustrated by three problems in K12.  </a:t>
            </a:r>
          </a:p>
          <a:p>
            <a:endParaRPr lang="en-US" baseline="0" dirty="0" smtClean="0"/>
          </a:p>
          <a:p>
            <a:pPr marL="228600" indent="-228600">
              <a:buAutoNum type="arabicParenR"/>
            </a:pPr>
            <a:r>
              <a:rPr lang="en-US" baseline="0" dirty="0" smtClean="0"/>
              <a:t>The first problem was the lack of a researched based instrument to help identify teachers who were most likely to be effective at delivering meaningful academic growth to students.  The founders realized the single most important decision a school system will make are the teachers it hires.  So TeacherMatch was formed as a research consortium to answer the following question:</a:t>
            </a:r>
          </a:p>
          <a:p>
            <a:pPr marL="228600" indent="-228600">
              <a:buAutoNum type="arabicParenR"/>
            </a:pPr>
            <a:endParaRPr lang="en-US" baseline="0" dirty="0" smtClean="0"/>
          </a:p>
          <a:p>
            <a:pPr marL="0" indent="0">
              <a:buNone/>
            </a:pPr>
            <a:r>
              <a:rPr lang="en-US" baseline="0" dirty="0" smtClean="0"/>
              <a:t>WHAT IS THE LIKELIHOOD THAT A TEACHER CANDIDATE WILL BE EFFECTIVE AT ACHIEVING ACTUAL STUDENT GROWTH?</a:t>
            </a:r>
          </a:p>
          <a:p>
            <a:pPr marL="0" indent="0">
              <a:buNone/>
            </a:pPr>
            <a:endParaRPr lang="en-US" baseline="0" dirty="0" smtClean="0"/>
          </a:p>
          <a:p>
            <a:pPr marL="228600" indent="-228600">
              <a:buAutoNum type="arabicParenR" startAt="2"/>
            </a:pPr>
            <a:r>
              <a:rPr lang="en-US" baseline="0" dirty="0" smtClean="0"/>
              <a:t>The founders of TeacherMatch also believed that if you could truly understand who was likely to be effective at delivering academic growth you could also understand where a teacher was likely to succeed and struggle in the classroom.  And by understanding the strengths and weaknesses of a new teacher you could then develop a meaningful, data-driven, customized induction program to help new teachers succeed.</a:t>
            </a:r>
          </a:p>
          <a:p>
            <a:pPr marL="228600" indent="-228600">
              <a:buAutoNum type="arabicParenR" startAt="2"/>
            </a:pPr>
            <a:endParaRPr lang="en-US" cap="all" baseline="0" dirty="0" smtClean="0"/>
          </a:p>
          <a:p>
            <a:pPr marL="228600" indent="-228600">
              <a:buAutoNum type="arabicParenR" startAt="2"/>
            </a:pPr>
            <a:r>
              <a:rPr lang="en-US" cap="none" baseline="0" dirty="0" smtClean="0"/>
              <a:t>The third problem the founders were trying to solve was a seamless way to effect candidate recruiting, screening, hiring and on-boarding on one platform – given the complexity of these tasks – they felt one system was key to helping HR departments facilitate hiring the best teachers in an efficient and effective manner</a:t>
            </a:r>
            <a:r>
              <a:rPr lang="en-US" cap="all" baseline="0" dirty="0" smtClean="0"/>
              <a:t>.  </a:t>
            </a:r>
          </a:p>
          <a:p>
            <a:pPr marL="228600" indent="-228600">
              <a:buAutoNum type="arabicParenR" startAt="2"/>
            </a:pPr>
            <a:endParaRPr lang="en-US" baseline="0" dirty="0" smtClean="0"/>
          </a:p>
          <a:p>
            <a:pPr marL="0" indent="0">
              <a:buNone/>
            </a:pPr>
            <a:r>
              <a:rPr lang="en-US" baseline="0" dirty="0" smtClean="0"/>
              <a:t>It is these three fundamental problems that led to the formation of TeacherMatch</a:t>
            </a:r>
            <a:endParaRPr lang="en-US" dirty="0" smtClean="0"/>
          </a:p>
          <a:p>
            <a:endParaRPr lang="en-US" dirty="0"/>
          </a:p>
        </p:txBody>
      </p:sp>
      <p:sp>
        <p:nvSpPr>
          <p:cNvPr id="4" name="Slide Number Placeholder 3"/>
          <p:cNvSpPr>
            <a:spLocks noGrp="1"/>
          </p:cNvSpPr>
          <p:nvPr>
            <p:ph type="sldNum" sz="quarter" idx="10"/>
          </p:nvPr>
        </p:nvSpPr>
        <p:spPr/>
        <p:txBody>
          <a:bodyPr/>
          <a:lstStyle/>
          <a:p>
            <a:fld id="{394802A0-AC24-6341-AB82-A69453D3DED8}" type="slidenum">
              <a:rPr lang="en-US" smtClean="0"/>
              <a:t>3</a:t>
            </a:fld>
            <a:endParaRPr lang="en-US" dirty="0"/>
          </a:p>
        </p:txBody>
      </p:sp>
    </p:spTree>
    <p:extLst>
      <p:ext uri="{BB962C8B-B14F-4D97-AF65-F5344CB8AC3E}">
        <p14:creationId xmlns:p14="http://schemas.microsoft.com/office/powerpoint/2010/main" val="23694306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Given the problems the founders resolved to tackle, I am really excited to walk you through our platform, the TeacherMatch 360 system!</a:t>
            </a:r>
          </a:p>
          <a:p>
            <a:endParaRPr lang="en-US" baseline="0" dirty="0" smtClean="0"/>
          </a:p>
          <a:p>
            <a:r>
              <a:rPr lang="en-US" baseline="0" dirty="0" smtClean="0"/>
              <a:t>Our QUEST system helps you identify and recruit the greatest amount of candidates</a:t>
            </a:r>
          </a:p>
          <a:p>
            <a:endParaRPr lang="en-US" baseline="0" dirty="0" smtClean="0"/>
          </a:p>
          <a:p>
            <a:r>
              <a:rPr lang="en-US" baseline="0" dirty="0" smtClean="0"/>
              <a:t>The Educators Professional Inventory (or EPI) helps you assess those candidates and determine which ones will be most effective in the classroom.</a:t>
            </a:r>
          </a:p>
          <a:p>
            <a:endParaRPr lang="en-US" baseline="0" dirty="0" smtClean="0"/>
          </a:p>
          <a:p>
            <a:r>
              <a:rPr lang="en-US" baseline="0" dirty="0" smtClean="0"/>
              <a:t>The </a:t>
            </a:r>
            <a:r>
              <a:rPr lang="en-US" baseline="0" dirty="0" err="1" smtClean="0"/>
              <a:t>IntelliGlance</a:t>
            </a:r>
            <a:r>
              <a:rPr lang="en-US" baseline="0" dirty="0" smtClean="0"/>
              <a:t> Applicant Tracking system enables you to facilitate hiring those candidates in a way that is customized to the way you do business.</a:t>
            </a:r>
          </a:p>
          <a:p>
            <a:endParaRPr lang="en-US" baseline="0" dirty="0" smtClean="0"/>
          </a:p>
          <a:p>
            <a:r>
              <a:rPr lang="en-US" baseline="0" dirty="0" smtClean="0"/>
              <a:t>And finally the Professional Development Profile enables you to customize new teacher induction based on their actual strengths and weaknesses.  </a:t>
            </a:r>
          </a:p>
          <a:p>
            <a:endParaRPr lang="en-US" dirty="0"/>
          </a:p>
        </p:txBody>
      </p:sp>
      <p:sp>
        <p:nvSpPr>
          <p:cNvPr id="4" name="Slide Number Placeholder 3"/>
          <p:cNvSpPr>
            <a:spLocks noGrp="1"/>
          </p:cNvSpPr>
          <p:nvPr>
            <p:ph type="sldNum" sz="quarter" idx="10"/>
          </p:nvPr>
        </p:nvSpPr>
        <p:spPr/>
        <p:txBody>
          <a:bodyPr/>
          <a:lstStyle/>
          <a:p>
            <a:fld id="{394802A0-AC24-6341-AB82-A69453D3DED8}" type="slidenum">
              <a:rPr lang="en-US" smtClean="0"/>
              <a:t>4</a:t>
            </a:fld>
            <a:endParaRPr lang="en-US" dirty="0"/>
          </a:p>
        </p:txBody>
      </p:sp>
    </p:spTree>
    <p:extLst>
      <p:ext uri="{BB962C8B-B14F-4D97-AF65-F5344CB8AC3E}">
        <p14:creationId xmlns:p14="http://schemas.microsoft.com/office/powerpoint/2010/main" val="23694306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TeacherMatch system</a:t>
            </a:r>
            <a:r>
              <a:rPr lang="en-US" baseline="0" dirty="0" smtClean="0"/>
              <a:t> is designed to help districts:</a:t>
            </a:r>
          </a:p>
          <a:p>
            <a:endParaRPr lang="en-US" baseline="0" dirty="0" smtClean="0"/>
          </a:p>
          <a:p>
            <a:r>
              <a:rPr lang="en-US" b="1" baseline="0" dirty="0" smtClean="0"/>
              <a:t>Recruit</a:t>
            </a:r>
            <a:r>
              <a:rPr lang="en-US" baseline="0" dirty="0" smtClean="0"/>
              <a:t> – using our National Quest Job Board, a district’s branded job board, and even branded job boards for each school, TeacherMatch helps you cast a wide net to pool a diverse, quality group of candidates for your positions.</a:t>
            </a:r>
          </a:p>
          <a:p>
            <a:endParaRPr lang="en-US" baseline="0" dirty="0" smtClean="0"/>
          </a:p>
          <a:p>
            <a:r>
              <a:rPr lang="en-US" b="1" baseline="0" dirty="0" smtClean="0"/>
              <a:t>Select</a:t>
            </a:r>
            <a:r>
              <a:rPr lang="en-US" baseline="0" dirty="0" smtClean="0"/>
              <a:t> – IntelliGlance’s suite of selection tools and features make the process simple for determining the best candidates, measured against the criteria you set. Add candidate questions per job category, include scale scores for hiring manager review steps, and communicate with candidates via IntelliGlance’s auto and as-needed messages that you customize and deploy.</a:t>
            </a:r>
          </a:p>
          <a:p>
            <a:endParaRPr lang="en-US" baseline="0" dirty="0" smtClean="0"/>
          </a:p>
          <a:p>
            <a:r>
              <a:rPr lang="en-US" b="1" baseline="0" dirty="0" smtClean="0"/>
              <a:t>Onboard</a:t>
            </a:r>
            <a:r>
              <a:rPr lang="en-US" baseline="0" dirty="0" smtClean="0"/>
              <a:t> – IntelliGlance’s Onboarding feature is designed to (1) improve communication between HR teams, hiring managers, and candidates (2) track key milestones for the new employee process and (3) improve efficiency and streamline associated paper processes.</a:t>
            </a:r>
            <a:endParaRPr lang="en-US" dirty="0"/>
          </a:p>
        </p:txBody>
      </p:sp>
      <p:sp>
        <p:nvSpPr>
          <p:cNvPr id="4" name="Slide Number Placeholder 3"/>
          <p:cNvSpPr>
            <a:spLocks noGrp="1"/>
          </p:cNvSpPr>
          <p:nvPr>
            <p:ph type="sldNum" sz="quarter" idx="10"/>
          </p:nvPr>
        </p:nvSpPr>
        <p:spPr/>
        <p:txBody>
          <a:bodyPr/>
          <a:lstStyle/>
          <a:p>
            <a:fld id="{7C8F41BC-E8D2-0045-B87D-FB2B80D5D848}" type="slidenum">
              <a:rPr lang="en-US" smtClean="0"/>
              <a:t>5</a:t>
            </a:fld>
            <a:endParaRPr lang="en-US" dirty="0"/>
          </a:p>
        </p:txBody>
      </p:sp>
    </p:spTree>
    <p:extLst>
      <p:ext uri="{BB962C8B-B14F-4D97-AF65-F5344CB8AC3E}">
        <p14:creationId xmlns:p14="http://schemas.microsoft.com/office/powerpoint/2010/main" val="30776302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 me walk you through our platform</a:t>
            </a:r>
            <a:r>
              <a:rPr lang="en-US" baseline="0" dirty="0" smtClean="0"/>
              <a:t> starting with Quest – this tool helps ensure all of your job postings get maximum exposure!  </a:t>
            </a:r>
          </a:p>
          <a:p>
            <a:endParaRPr lang="en-US" baseline="0" dirty="0" smtClean="0"/>
          </a:p>
          <a:p>
            <a:r>
              <a:rPr lang="en-US" baseline="0" dirty="0" smtClean="0"/>
              <a:t>Every time you create a job posting on our platform the system automatically:</a:t>
            </a:r>
          </a:p>
          <a:p>
            <a:endParaRPr lang="en-US" baseline="0" dirty="0" smtClean="0"/>
          </a:p>
          <a:p>
            <a:pPr marL="171450" indent="-171450">
              <a:buFontTx/>
              <a:buChar char="•"/>
            </a:pPr>
            <a:r>
              <a:rPr lang="en-US" baseline="0" dirty="0" smtClean="0"/>
              <a:t>Posts the position on your customized district job board enabled by the system</a:t>
            </a:r>
          </a:p>
          <a:p>
            <a:pPr marL="171450" indent="-171450">
              <a:buFontTx/>
              <a:buChar char="•"/>
            </a:pPr>
            <a:r>
              <a:rPr lang="en-US" baseline="0" dirty="0" smtClean="0"/>
              <a:t>A national job board that is partnered with schools of education across the country</a:t>
            </a:r>
          </a:p>
          <a:p>
            <a:pPr marL="171450" indent="-171450">
              <a:buFontTx/>
              <a:buChar char="•"/>
            </a:pPr>
            <a:r>
              <a:rPr lang="en-US" baseline="0" dirty="0" smtClean="0"/>
              <a:t>Exposure on potential candidates Facebook and LinkedIn feeds</a:t>
            </a:r>
          </a:p>
          <a:p>
            <a:pPr marL="171450" indent="-171450">
              <a:buFontTx/>
              <a:buChar char="•"/>
            </a:pPr>
            <a:r>
              <a:rPr lang="en-US" baseline="0" dirty="0" smtClean="0"/>
              <a:t>And full integration with Twitter and Google+ ……all seamlessly and automatically ensuring maximum exposure resulting in the greatest quantity of candidates applying! </a:t>
            </a:r>
          </a:p>
          <a:p>
            <a:pPr marL="171450" indent="-171450">
              <a:buFontTx/>
              <a:buChar cha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94802A0-AC24-6341-AB82-A69453D3DED8}" type="slidenum">
              <a:rPr lang="en-US" smtClean="0"/>
              <a:t>6</a:t>
            </a:fld>
            <a:endParaRPr lang="en-US" dirty="0"/>
          </a:p>
        </p:txBody>
      </p:sp>
    </p:spTree>
    <p:extLst>
      <p:ext uri="{BB962C8B-B14F-4D97-AF65-F5344CB8AC3E}">
        <p14:creationId xmlns:p14="http://schemas.microsoft.com/office/powerpoint/2010/main" val="23694306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aseline="0" dirty="0" smtClean="0"/>
              <a:t>We realized early on that the best recruiting system or screening tool is only as effective as the platform it is built on – this lead us to develop </a:t>
            </a:r>
            <a:r>
              <a:rPr lang="en-US" baseline="0" dirty="0" err="1" smtClean="0"/>
              <a:t>Intelliglance</a:t>
            </a:r>
            <a:r>
              <a:rPr lang="en-US" baseline="0" dirty="0" smtClean="0"/>
              <a:t>…a truly different, integrated, seamless applicant tracking system that:</a:t>
            </a:r>
          </a:p>
          <a:p>
            <a:pPr marL="0" indent="0">
              <a:buNone/>
            </a:pPr>
            <a:endParaRPr lang="en-US" baseline="0" dirty="0" smtClean="0"/>
          </a:p>
          <a:p>
            <a:pPr marL="0" indent="0">
              <a:buNone/>
            </a:pPr>
            <a:r>
              <a:rPr lang="en-US" baseline="0" dirty="0" smtClean="0"/>
              <a:t>Enables you to manage every aspect of your hiring process, from prospecting for new candidates to facilitating their on-boarding paperwork (health insurance, direct deposit forms….)</a:t>
            </a:r>
          </a:p>
          <a:p>
            <a:pPr marL="0" indent="0">
              <a:buNone/>
            </a:pPr>
            <a:endParaRPr lang="en-US" baseline="0" dirty="0" smtClean="0"/>
          </a:p>
          <a:p>
            <a:pPr marL="0" indent="0">
              <a:buNone/>
            </a:pPr>
            <a:r>
              <a:rPr lang="en-US" baseline="0" dirty="0" smtClean="0"/>
              <a:t>Provides you instant access to those candidates who are most promising – enabling you and your principals to schedule their interviews with a click of the mouse…</a:t>
            </a:r>
          </a:p>
          <a:p>
            <a:pPr marL="0" indent="0">
              <a:buNone/>
            </a:pPr>
            <a:endParaRPr lang="en-US" baseline="0" dirty="0" smtClean="0"/>
          </a:p>
          <a:p>
            <a:pPr marL="0" indent="0">
              <a:buNone/>
            </a:pPr>
            <a:r>
              <a:rPr lang="en-US" baseline="0" dirty="0" smtClean="0"/>
              <a:t>Configures over 1,800 different ways –I’ll show you how momentarily</a:t>
            </a:r>
          </a:p>
          <a:p>
            <a:pPr marL="0" indent="0">
              <a:buNone/>
            </a:pPr>
            <a:endParaRPr lang="en-US" baseline="0" dirty="0" smtClean="0"/>
          </a:p>
          <a:p>
            <a:pPr marL="0" indent="0">
              <a:buNone/>
            </a:pPr>
            <a:r>
              <a:rPr lang="en-US" baseline="0" dirty="0" smtClean="0"/>
              <a:t>And finally solves for a major pain point, the ability to automatically communicate with all of your applicants throughout your hiring process in a way that feels personal – yet requires no manual intervention!</a:t>
            </a:r>
          </a:p>
          <a:p>
            <a:endParaRPr lang="en-US" dirty="0"/>
          </a:p>
        </p:txBody>
      </p:sp>
      <p:sp>
        <p:nvSpPr>
          <p:cNvPr id="4" name="Slide Number Placeholder 3"/>
          <p:cNvSpPr>
            <a:spLocks noGrp="1"/>
          </p:cNvSpPr>
          <p:nvPr>
            <p:ph type="sldNum" sz="quarter" idx="10"/>
          </p:nvPr>
        </p:nvSpPr>
        <p:spPr/>
        <p:txBody>
          <a:bodyPr/>
          <a:lstStyle/>
          <a:p>
            <a:fld id="{394802A0-AC24-6341-AB82-A69453D3DED8}" type="slidenum">
              <a:rPr lang="en-US" smtClean="0"/>
              <a:t>7</a:t>
            </a:fld>
            <a:endParaRPr lang="en-US" dirty="0"/>
          </a:p>
        </p:txBody>
      </p:sp>
    </p:spTree>
    <p:extLst>
      <p:ext uri="{BB962C8B-B14F-4D97-AF65-F5344CB8AC3E}">
        <p14:creationId xmlns:p14="http://schemas.microsoft.com/office/powerpoint/2010/main" val="23694306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a:t>
            </a:r>
            <a:r>
              <a:rPr lang="en-US" dirty="0" err="1" smtClean="0"/>
              <a:t>IntelliGlance</a:t>
            </a:r>
            <a:r>
              <a:rPr lang="en-US" dirty="0" smtClean="0"/>
              <a:t>, you get a powerful applicant tracking and management ecosystem that’s designed to help make your entire hiring and onboarding process</a:t>
            </a:r>
            <a:r>
              <a:rPr lang="en-US" baseline="0" dirty="0" smtClean="0"/>
              <a:t> less time-consuming, more efficient and productive – and easier to manage and maintain for your users and teacher candidates alike.</a:t>
            </a:r>
            <a:endParaRPr lang="en-US" dirty="0"/>
          </a:p>
        </p:txBody>
      </p:sp>
      <p:sp>
        <p:nvSpPr>
          <p:cNvPr id="4" name="Slide Number Placeholder 3"/>
          <p:cNvSpPr>
            <a:spLocks noGrp="1"/>
          </p:cNvSpPr>
          <p:nvPr>
            <p:ph type="sldNum" sz="quarter" idx="10"/>
          </p:nvPr>
        </p:nvSpPr>
        <p:spPr/>
        <p:txBody>
          <a:bodyPr/>
          <a:lstStyle/>
          <a:p>
            <a:fld id="{394802A0-AC24-6341-AB82-A69453D3DED8}" type="slidenum">
              <a:rPr lang="en-US" smtClean="0"/>
              <a:t>8</a:t>
            </a:fld>
            <a:endParaRPr lang="en-US" dirty="0"/>
          </a:p>
        </p:txBody>
      </p:sp>
    </p:spTree>
    <p:extLst>
      <p:ext uri="{BB962C8B-B14F-4D97-AF65-F5344CB8AC3E}">
        <p14:creationId xmlns:p14="http://schemas.microsoft.com/office/powerpoint/2010/main" val="23694306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aseline="0" dirty="0" smtClean="0"/>
              <a:t>We realized early on that the best recruiting system or screening tool is only as effective as the platform it is built on – this lead us to develop </a:t>
            </a:r>
            <a:r>
              <a:rPr lang="en-US" baseline="0" dirty="0" err="1" smtClean="0"/>
              <a:t>Intelliglance</a:t>
            </a:r>
            <a:r>
              <a:rPr lang="en-US" baseline="0" dirty="0" smtClean="0"/>
              <a:t>…a truly different, integrated, seamless applicant tracking system that:</a:t>
            </a:r>
          </a:p>
          <a:p>
            <a:pPr marL="0" indent="0">
              <a:buNone/>
            </a:pPr>
            <a:endParaRPr lang="en-US" baseline="0" dirty="0" smtClean="0"/>
          </a:p>
          <a:p>
            <a:pPr marL="0" indent="0">
              <a:buNone/>
            </a:pPr>
            <a:r>
              <a:rPr lang="en-US" baseline="0" dirty="0" smtClean="0"/>
              <a:t>Enables you to manage every aspect of your hiring process, from prospecting for new candidates to facilitating their on-boarding paperwork (health insurance, direct deposit forms….)</a:t>
            </a:r>
          </a:p>
          <a:p>
            <a:pPr marL="0" indent="0">
              <a:buNone/>
            </a:pPr>
            <a:endParaRPr lang="en-US" baseline="0" dirty="0" smtClean="0"/>
          </a:p>
          <a:p>
            <a:pPr marL="0" indent="0">
              <a:buNone/>
            </a:pPr>
            <a:r>
              <a:rPr lang="en-US" baseline="0" dirty="0" smtClean="0"/>
              <a:t>Provides you instant access to those candidates who are most promising – enabling you and your principals to schedule their interviews with a click of the mouse…</a:t>
            </a:r>
          </a:p>
          <a:p>
            <a:pPr marL="0" indent="0">
              <a:buNone/>
            </a:pPr>
            <a:endParaRPr lang="en-US" baseline="0" dirty="0" smtClean="0"/>
          </a:p>
          <a:p>
            <a:pPr marL="0" indent="0">
              <a:buNone/>
            </a:pPr>
            <a:r>
              <a:rPr lang="en-US" baseline="0" dirty="0" smtClean="0"/>
              <a:t>Configures over 1,800 different ways –I’ll show you how momentarily</a:t>
            </a:r>
          </a:p>
          <a:p>
            <a:pPr marL="0" indent="0">
              <a:buNone/>
            </a:pPr>
            <a:endParaRPr lang="en-US" baseline="0" dirty="0" smtClean="0"/>
          </a:p>
          <a:p>
            <a:pPr marL="0" indent="0">
              <a:buNone/>
            </a:pPr>
            <a:r>
              <a:rPr lang="en-US" baseline="0" dirty="0" smtClean="0"/>
              <a:t>And finally solves for a major pain point, the ability to automatically communicate with all of your applicants throughout your hiring process in a way that feels personal – yet requires no manual intervention!</a:t>
            </a:r>
          </a:p>
          <a:p>
            <a:endParaRPr lang="en-US" dirty="0"/>
          </a:p>
        </p:txBody>
      </p:sp>
      <p:sp>
        <p:nvSpPr>
          <p:cNvPr id="4" name="Slide Number Placeholder 3"/>
          <p:cNvSpPr>
            <a:spLocks noGrp="1"/>
          </p:cNvSpPr>
          <p:nvPr>
            <p:ph type="sldNum" sz="quarter" idx="10"/>
          </p:nvPr>
        </p:nvSpPr>
        <p:spPr/>
        <p:txBody>
          <a:bodyPr/>
          <a:lstStyle/>
          <a:p>
            <a:fld id="{394802A0-AC24-6341-AB82-A69453D3DED8}" type="slidenum">
              <a:rPr lang="en-US" smtClean="0"/>
              <a:t>9</a:t>
            </a:fld>
            <a:endParaRPr lang="en-US" dirty="0"/>
          </a:p>
        </p:txBody>
      </p:sp>
    </p:spTree>
    <p:extLst>
      <p:ext uri="{BB962C8B-B14F-4D97-AF65-F5344CB8AC3E}">
        <p14:creationId xmlns:p14="http://schemas.microsoft.com/office/powerpoint/2010/main" val="23694306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you have maximized the quantity of applicants applying, the</a:t>
            </a:r>
            <a:r>
              <a:rPr lang="en-US" baseline="0" dirty="0" smtClean="0"/>
              <a:t> EPI kicks in to help you understand which of those candidates are most likely to be effective in the classroom.</a:t>
            </a:r>
          </a:p>
          <a:p>
            <a:endParaRPr lang="en-US" baseline="0" dirty="0" smtClean="0"/>
          </a:p>
          <a:p>
            <a:r>
              <a:rPr lang="en-US" dirty="0" smtClean="0"/>
              <a:t>Understanding</a:t>
            </a:r>
            <a:r>
              <a:rPr lang="en-US" baseline="0" dirty="0" smtClean="0"/>
              <a:t> who is likely to be effective at delivering academic growth and the strengths is a big, </a:t>
            </a:r>
            <a:r>
              <a:rPr lang="en-US" baseline="0" smtClean="0"/>
              <a:t>bold question!  </a:t>
            </a:r>
            <a:endParaRPr lang="en-US" baseline="0" dirty="0" smtClean="0"/>
          </a:p>
          <a:p>
            <a:endParaRPr lang="en-US" baseline="0" dirty="0" smtClean="0"/>
          </a:p>
          <a:p>
            <a:r>
              <a:rPr lang="en-US" baseline="0" dirty="0" smtClean="0"/>
              <a:t>To that end, the first thing </a:t>
            </a:r>
            <a:r>
              <a:rPr lang="en-US" baseline="0" dirty="0" err="1" smtClean="0"/>
              <a:t>TeacherMatch’s</a:t>
            </a:r>
            <a:r>
              <a:rPr lang="en-US" baseline="0" dirty="0" smtClean="0"/>
              <a:t> Founders did was form a research consortium….and at its core TeacherMatch is a university research consortium made up of four key partners:</a:t>
            </a:r>
          </a:p>
          <a:p>
            <a:endParaRPr lang="en-US" baseline="0" dirty="0" smtClean="0"/>
          </a:p>
          <a:p>
            <a:pPr marL="228600" indent="-228600">
              <a:buAutoNum type="arabicParenR"/>
            </a:pPr>
            <a:r>
              <a:rPr lang="en-US" baseline="0" dirty="0" smtClean="0"/>
              <a:t>The University of Chicago</a:t>
            </a:r>
          </a:p>
          <a:p>
            <a:pPr marL="228600" indent="-228600">
              <a:buAutoNum type="arabicParenR"/>
            </a:pPr>
            <a:r>
              <a:rPr lang="en-US" baseline="0" dirty="0" smtClean="0"/>
              <a:t>The University of Utah</a:t>
            </a:r>
          </a:p>
          <a:p>
            <a:pPr marL="228600" indent="-228600">
              <a:buAutoNum type="arabicParenR"/>
            </a:pPr>
            <a:r>
              <a:rPr lang="en-US" baseline="0" dirty="0" smtClean="0"/>
              <a:t>Education analytics – The University of Wisconsin School of Education and</a:t>
            </a:r>
          </a:p>
          <a:p>
            <a:pPr marL="228600" indent="-228600">
              <a:buAutoNum type="arabicParenR"/>
            </a:pPr>
            <a:r>
              <a:rPr lang="en-US" baseline="0" dirty="0" smtClean="0"/>
              <a:t>NWEA</a:t>
            </a:r>
          </a:p>
          <a:p>
            <a:pPr marL="228600" indent="-228600">
              <a:buAutoNum type="arabicParen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94802A0-AC24-6341-AB82-A69453D3DED8}" type="slidenum">
              <a:rPr lang="en-US" smtClean="0"/>
              <a:t>10</a:t>
            </a:fld>
            <a:endParaRPr lang="en-US" dirty="0"/>
          </a:p>
        </p:txBody>
      </p:sp>
    </p:spTree>
    <p:extLst>
      <p:ext uri="{BB962C8B-B14F-4D97-AF65-F5344CB8AC3E}">
        <p14:creationId xmlns:p14="http://schemas.microsoft.com/office/powerpoint/2010/main" val="23694306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9987B58-647A-7042-9CD6-A445383358BF}" type="datetimeFigureOut">
              <a:rPr lang="en-US" smtClean="0"/>
              <a:t>3/30/16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2D0355-E9CD-8646-88BF-8989E8351420}" type="slidenum">
              <a:rPr lang="en-US" smtClean="0"/>
              <a:t>‹#›</a:t>
            </a:fld>
            <a:endParaRPr lang="en-US"/>
          </a:p>
        </p:txBody>
      </p:sp>
    </p:spTree>
    <p:extLst>
      <p:ext uri="{BB962C8B-B14F-4D97-AF65-F5344CB8AC3E}">
        <p14:creationId xmlns:p14="http://schemas.microsoft.com/office/powerpoint/2010/main" val="22343752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987B58-647A-7042-9CD6-A445383358BF}" type="datetimeFigureOut">
              <a:rPr lang="en-US" smtClean="0"/>
              <a:t>3/30/16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2D0355-E9CD-8646-88BF-8989E8351420}" type="slidenum">
              <a:rPr lang="en-US" smtClean="0"/>
              <a:t>‹#›</a:t>
            </a:fld>
            <a:endParaRPr lang="en-US"/>
          </a:p>
        </p:txBody>
      </p:sp>
    </p:spTree>
    <p:extLst>
      <p:ext uri="{BB962C8B-B14F-4D97-AF65-F5344CB8AC3E}">
        <p14:creationId xmlns:p14="http://schemas.microsoft.com/office/powerpoint/2010/main" val="35450910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987B58-647A-7042-9CD6-A445383358BF}" type="datetimeFigureOut">
              <a:rPr lang="en-US" smtClean="0"/>
              <a:t>3/30/16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2D0355-E9CD-8646-88BF-8989E8351420}" type="slidenum">
              <a:rPr lang="en-US" smtClean="0"/>
              <a:t>‹#›</a:t>
            </a:fld>
            <a:endParaRPr lang="en-US"/>
          </a:p>
        </p:txBody>
      </p:sp>
    </p:spTree>
    <p:extLst>
      <p:ext uri="{BB962C8B-B14F-4D97-AF65-F5344CB8AC3E}">
        <p14:creationId xmlns:p14="http://schemas.microsoft.com/office/powerpoint/2010/main" val="16559558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987B58-647A-7042-9CD6-A445383358BF}" type="datetimeFigureOut">
              <a:rPr lang="en-US" smtClean="0"/>
              <a:t>3/30/16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2D0355-E9CD-8646-88BF-8989E8351420}" type="slidenum">
              <a:rPr lang="en-US" smtClean="0"/>
              <a:t>‹#›</a:t>
            </a:fld>
            <a:endParaRPr lang="en-US"/>
          </a:p>
        </p:txBody>
      </p:sp>
    </p:spTree>
    <p:extLst>
      <p:ext uri="{BB962C8B-B14F-4D97-AF65-F5344CB8AC3E}">
        <p14:creationId xmlns:p14="http://schemas.microsoft.com/office/powerpoint/2010/main" val="2442415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9987B58-647A-7042-9CD6-A445383358BF}" type="datetimeFigureOut">
              <a:rPr lang="en-US" smtClean="0"/>
              <a:t>3/30/16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2D0355-E9CD-8646-88BF-8989E8351420}" type="slidenum">
              <a:rPr lang="en-US" smtClean="0"/>
              <a:t>‹#›</a:t>
            </a:fld>
            <a:endParaRPr lang="en-US"/>
          </a:p>
        </p:txBody>
      </p:sp>
    </p:spTree>
    <p:extLst>
      <p:ext uri="{BB962C8B-B14F-4D97-AF65-F5344CB8AC3E}">
        <p14:creationId xmlns:p14="http://schemas.microsoft.com/office/powerpoint/2010/main" val="35296656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9987B58-647A-7042-9CD6-A445383358BF}" type="datetimeFigureOut">
              <a:rPr lang="en-US" smtClean="0"/>
              <a:t>3/30/16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2D0355-E9CD-8646-88BF-8989E8351420}" type="slidenum">
              <a:rPr lang="en-US" smtClean="0"/>
              <a:t>‹#›</a:t>
            </a:fld>
            <a:endParaRPr lang="en-US"/>
          </a:p>
        </p:txBody>
      </p:sp>
    </p:spTree>
    <p:extLst>
      <p:ext uri="{BB962C8B-B14F-4D97-AF65-F5344CB8AC3E}">
        <p14:creationId xmlns:p14="http://schemas.microsoft.com/office/powerpoint/2010/main" val="1765851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9987B58-647A-7042-9CD6-A445383358BF}" type="datetimeFigureOut">
              <a:rPr lang="en-US" smtClean="0"/>
              <a:t>3/30/16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72D0355-E9CD-8646-88BF-8989E8351420}" type="slidenum">
              <a:rPr lang="en-US" smtClean="0"/>
              <a:t>‹#›</a:t>
            </a:fld>
            <a:endParaRPr lang="en-US"/>
          </a:p>
        </p:txBody>
      </p:sp>
    </p:spTree>
    <p:extLst>
      <p:ext uri="{BB962C8B-B14F-4D97-AF65-F5344CB8AC3E}">
        <p14:creationId xmlns:p14="http://schemas.microsoft.com/office/powerpoint/2010/main" val="13597566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9987B58-647A-7042-9CD6-A445383358BF}" type="datetimeFigureOut">
              <a:rPr lang="en-US" smtClean="0"/>
              <a:t>3/30/16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72D0355-E9CD-8646-88BF-8989E8351420}" type="slidenum">
              <a:rPr lang="en-US" smtClean="0"/>
              <a:t>‹#›</a:t>
            </a:fld>
            <a:endParaRPr lang="en-US"/>
          </a:p>
        </p:txBody>
      </p:sp>
    </p:spTree>
    <p:extLst>
      <p:ext uri="{BB962C8B-B14F-4D97-AF65-F5344CB8AC3E}">
        <p14:creationId xmlns:p14="http://schemas.microsoft.com/office/powerpoint/2010/main" val="377116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987B58-647A-7042-9CD6-A445383358BF}" type="datetimeFigureOut">
              <a:rPr lang="en-US" smtClean="0"/>
              <a:t>3/30/16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72D0355-E9CD-8646-88BF-8989E8351420}" type="slidenum">
              <a:rPr lang="en-US" smtClean="0"/>
              <a:t>‹#›</a:t>
            </a:fld>
            <a:endParaRPr lang="en-US"/>
          </a:p>
        </p:txBody>
      </p:sp>
    </p:spTree>
    <p:extLst>
      <p:ext uri="{BB962C8B-B14F-4D97-AF65-F5344CB8AC3E}">
        <p14:creationId xmlns:p14="http://schemas.microsoft.com/office/powerpoint/2010/main" val="18817580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987B58-647A-7042-9CD6-A445383358BF}" type="datetimeFigureOut">
              <a:rPr lang="en-US" smtClean="0"/>
              <a:t>3/30/16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2D0355-E9CD-8646-88BF-8989E8351420}" type="slidenum">
              <a:rPr lang="en-US" smtClean="0"/>
              <a:t>‹#›</a:t>
            </a:fld>
            <a:endParaRPr lang="en-US"/>
          </a:p>
        </p:txBody>
      </p:sp>
    </p:spTree>
    <p:extLst>
      <p:ext uri="{BB962C8B-B14F-4D97-AF65-F5344CB8AC3E}">
        <p14:creationId xmlns:p14="http://schemas.microsoft.com/office/powerpoint/2010/main" val="10836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987B58-647A-7042-9CD6-A445383358BF}" type="datetimeFigureOut">
              <a:rPr lang="en-US" smtClean="0"/>
              <a:t>3/30/16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2D0355-E9CD-8646-88BF-8989E8351420}" type="slidenum">
              <a:rPr lang="en-US" smtClean="0"/>
              <a:t>‹#›</a:t>
            </a:fld>
            <a:endParaRPr lang="en-US"/>
          </a:p>
        </p:txBody>
      </p:sp>
    </p:spTree>
    <p:extLst>
      <p:ext uri="{BB962C8B-B14F-4D97-AF65-F5344CB8AC3E}">
        <p14:creationId xmlns:p14="http://schemas.microsoft.com/office/powerpoint/2010/main" val="408478325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987B58-647A-7042-9CD6-A445383358BF}" type="datetimeFigureOut">
              <a:rPr lang="en-US" smtClean="0"/>
              <a:t>3/30/16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2D0355-E9CD-8646-88BF-8989E8351420}" type="slidenum">
              <a:rPr lang="en-US" smtClean="0"/>
              <a:t>‹#›</a:t>
            </a:fld>
            <a:endParaRPr lang="en-US"/>
          </a:p>
        </p:txBody>
      </p:sp>
    </p:spTree>
    <p:extLst>
      <p:ext uri="{BB962C8B-B14F-4D97-AF65-F5344CB8AC3E}">
        <p14:creationId xmlns:p14="http://schemas.microsoft.com/office/powerpoint/2010/main" val="37758465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g"/></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4.jpg"/></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em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8" Type="http://schemas.openxmlformats.org/officeDocument/2006/relationships/image" Target="../media/image12.png"/><Relationship Id="rId9" Type="http://schemas.openxmlformats.org/officeDocument/2006/relationships/image" Target="../media/image13.png"/><Relationship Id="rId10"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17.png"/><Relationship Id="rId5"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Subtitle 2"/>
          <p:cNvSpPr>
            <a:spLocks noGrp="1"/>
          </p:cNvSpPr>
          <p:nvPr>
            <p:ph type="subTitle" idx="1"/>
          </p:nvPr>
        </p:nvSpPr>
        <p:spPr>
          <a:xfrm>
            <a:off x="2581510" y="6019800"/>
            <a:ext cx="4183557" cy="537925"/>
          </a:xfrm>
        </p:spPr>
        <p:txBody>
          <a:bodyPr>
            <a:normAutofit/>
          </a:bodyPr>
          <a:lstStyle/>
          <a:p>
            <a:r>
              <a:rPr lang="en-US" sz="2000" dirty="0" smtClean="0">
                <a:solidFill>
                  <a:schemeClr val="bg1"/>
                </a:solidFill>
                <a:latin typeface="Century Gothic"/>
                <a:cs typeface="Century Gothic"/>
              </a:rPr>
              <a:t>The TeacherMatch 360 System</a:t>
            </a:r>
            <a:endParaRPr lang="en-US" sz="2000" dirty="0">
              <a:solidFill>
                <a:schemeClr val="bg1"/>
              </a:solidFill>
              <a:latin typeface="Century Gothic"/>
              <a:cs typeface="Century Gothic"/>
            </a:endParaRPr>
          </a:p>
        </p:txBody>
      </p:sp>
      <p:sp>
        <p:nvSpPr>
          <p:cNvPr id="5" name="Subtitle 2"/>
          <p:cNvSpPr txBox="1">
            <a:spLocks/>
          </p:cNvSpPr>
          <p:nvPr/>
        </p:nvSpPr>
        <p:spPr>
          <a:xfrm>
            <a:off x="1371600" y="4191000"/>
            <a:ext cx="6400800" cy="1276187"/>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dirty="0">
              <a:solidFill>
                <a:schemeClr val="bg1"/>
              </a:solidFill>
              <a:latin typeface="Century Gothic"/>
              <a:cs typeface="Century Gothic"/>
            </a:endParaRPr>
          </a:p>
        </p:txBody>
      </p:sp>
      <p:sp>
        <p:nvSpPr>
          <p:cNvPr id="7" name="Title 6"/>
          <p:cNvSpPr>
            <a:spLocks noGrp="1"/>
          </p:cNvSpPr>
          <p:nvPr>
            <p:ph type="ctrTitle"/>
          </p:nvPr>
        </p:nvSpPr>
        <p:spPr>
          <a:xfrm>
            <a:off x="685800" y="3892574"/>
            <a:ext cx="7772400" cy="1470025"/>
          </a:xfrm>
        </p:spPr>
        <p:txBody>
          <a:bodyPr/>
          <a:lstStyle/>
          <a:p>
            <a:r>
              <a:rPr lang="en-US" dirty="0" smtClean="0"/>
              <a:t>Data-Driven. People-Powered.</a:t>
            </a:r>
            <a:r>
              <a:rPr lang="en-US" sz="3200" baseline="30000" dirty="0" smtClean="0"/>
              <a:t>™</a:t>
            </a:r>
            <a:endParaRPr lang="en-US" sz="3200" baseline="30000" dirty="0"/>
          </a:p>
        </p:txBody>
      </p:sp>
    </p:spTree>
    <p:extLst>
      <p:ext uri="{BB962C8B-B14F-4D97-AF65-F5344CB8AC3E}">
        <p14:creationId xmlns:p14="http://schemas.microsoft.com/office/powerpoint/2010/main" val="56830208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mplate pa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p:cNvSpPr txBox="1">
            <a:spLocks/>
          </p:cNvSpPr>
          <p:nvPr/>
        </p:nvSpPr>
        <p:spPr>
          <a:xfrm>
            <a:off x="825500" y="211667"/>
            <a:ext cx="7454900" cy="115993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500" dirty="0" smtClean="0">
                <a:solidFill>
                  <a:schemeClr val="tx1">
                    <a:lumMod val="65000"/>
                    <a:lumOff val="35000"/>
                  </a:schemeClr>
                </a:solidFill>
                <a:latin typeface="Century Gothic"/>
                <a:cs typeface="Century Gothic"/>
              </a:rPr>
              <a:t>Highly Predictive Assessment. </a:t>
            </a:r>
            <a:r>
              <a:rPr lang="en-US" sz="2500" dirty="0" smtClean="0">
                <a:solidFill>
                  <a:schemeClr val="tx1">
                    <a:lumMod val="65000"/>
                    <a:lumOff val="35000"/>
                  </a:schemeClr>
                </a:solidFill>
                <a:latin typeface="Century Gothic"/>
                <a:cs typeface="Century Gothic"/>
              </a:rPr>
              <a:t>. . </a:t>
            </a:r>
          </a:p>
          <a:p>
            <a:r>
              <a:rPr lang="en-US" sz="2500" dirty="0" smtClean="0">
                <a:solidFill>
                  <a:schemeClr val="tx1">
                    <a:lumMod val="65000"/>
                    <a:lumOff val="35000"/>
                  </a:schemeClr>
                </a:solidFill>
                <a:latin typeface="Century Gothic"/>
                <a:cs typeface="Century Gothic"/>
              </a:rPr>
              <a:t>The EPI Research Consortium</a:t>
            </a:r>
          </a:p>
        </p:txBody>
      </p:sp>
      <p:pic>
        <p:nvPicPr>
          <p:cNvPr id="3" name="Picture 2" descr="ResearchPt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0700" y="1219200"/>
            <a:ext cx="8080543" cy="5210965"/>
          </a:xfrm>
          <a:prstGeom prst="rect">
            <a:avLst/>
          </a:prstGeom>
        </p:spPr>
      </p:pic>
    </p:spTree>
    <p:extLst>
      <p:ext uri="{BB962C8B-B14F-4D97-AF65-F5344CB8AC3E}">
        <p14:creationId xmlns:p14="http://schemas.microsoft.com/office/powerpoint/2010/main" val="269615996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p:cNvSpPr txBox="1">
            <a:spLocks/>
          </p:cNvSpPr>
          <p:nvPr/>
        </p:nvSpPr>
        <p:spPr>
          <a:xfrm>
            <a:off x="685800" y="132970"/>
            <a:ext cx="7772400" cy="1338324"/>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000" dirty="0" smtClean="0">
                <a:solidFill>
                  <a:schemeClr val="tx1">
                    <a:lumMod val="65000"/>
                    <a:lumOff val="35000"/>
                  </a:schemeClr>
                </a:solidFill>
                <a:latin typeface="Century Gothic"/>
                <a:cs typeface="Century Gothic"/>
              </a:rPr>
              <a:t>Our Nationwide Research</a:t>
            </a:r>
          </a:p>
          <a:p>
            <a:r>
              <a:rPr lang="en-US" sz="1500" dirty="0" smtClean="0">
                <a:solidFill>
                  <a:schemeClr val="tx1">
                    <a:lumMod val="65000"/>
                    <a:lumOff val="35000"/>
                  </a:schemeClr>
                </a:solidFill>
                <a:latin typeface="Century Gothic"/>
                <a:cs typeface="Century Gothic"/>
              </a:rPr>
              <a:t>Sample varied by location, school type, size, and demographics.</a:t>
            </a:r>
            <a:endParaRPr lang="en-US" sz="1500" dirty="0">
              <a:solidFill>
                <a:schemeClr val="tx1">
                  <a:lumMod val="65000"/>
                  <a:lumOff val="35000"/>
                </a:schemeClr>
              </a:solidFill>
              <a:latin typeface="Century Gothic"/>
              <a:cs typeface="Century Gothic"/>
            </a:endParaRPr>
          </a:p>
        </p:txBody>
      </p:sp>
    </p:spTree>
    <p:extLst>
      <p:ext uri="{BB962C8B-B14F-4D97-AF65-F5344CB8AC3E}">
        <p14:creationId xmlns:p14="http://schemas.microsoft.com/office/powerpoint/2010/main" val="38260278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mplate pa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p:cNvSpPr txBox="1">
            <a:spLocks/>
          </p:cNvSpPr>
          <p:nvPr/>
        </p:nvSpPr>
        <p:spPr>
          <a:xfrm>
            <a:off x="0" y="211667"/>
            <a:ext cx="9144000" cy="115993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500" dirty="0" smtClean="0">
                <a:solidFill>
                  <a:schemeClr val="tx1">
                    <a:lumMod val="65000"/>
                    <a:lumOff val="35000"/>
                  </a:schemeClr>
                </a:solidFill>
                <a:latin typeface="Century Gothic"/>
                <a:cs typeface="Century Gothic"/>
              </a:rPr>
              <a:t>The Results of Our Research:</a:t>
            </a:r>
          </a:p>
          <a:p>
            <a:r>
              <a:rPr lang="en-US" sz="2500" dirty="0" smtClean="0">
                <a:solidFill>
                  <a:schemeClr val="tx1">
                    <a:lumMod val="65000"/>
                    <a:lumOff val="35000"/>
                  </a:schemeClr>
                </a:solidFill>
                <a:latin typeface="Century Gothic"/>
                <a:cs typeface="Century Gothic"/>
              </a:rPr>
              <a:t>The Factors That Predict High-Performing Teachers</a:t>
            </a:r>
          </a:p>
        </p:txBody>
      </p:sp>
      <p:sp>
        <p:nvSpPr>
          <p:cNvPr id="12" name="Title 1"/>
          <p:cNvSpPr txBox="1">
            <a:spLocks/>
          </p:cNvSpPr>
          <p:nvPr/>
        </p:nvSpPr>
        <p:spPr>
          <a:xfrm>
            <a:off x="1104900" y="1873250"/>
            <a:ext cx="2038350" cy="3937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20000"/>
              </a:lnSpc>
            </a:pPr>
            <a:r>
              <a:rPr lang="en-US" sz="1300" dirty="0" smtClean="0">
                <a:solidFill>
                  <a:schemeClr val="bg1"/>
                </a:solidFill>
                <a:latin typeface="Century Gothic"/>
                <a:cs typeface="Century Gothic"/>
              </a:rPr>
              <a:t>Teaching Skills</a:t>
            </a:r>
          </a:p>
        </p:txBody>
      </p:sp>
      <p:sp>
        <p:nvSpPr>
          <p:cNvPr id="13" name="Title 1"/>
          <p:cNvSpPr txBox="1">
            <a:spLocks/>
          </p:cNvSpPr>
          <p:nvPr/>
        </p:nvSpPr>
        <p:spPr>
          <a:xfrm>
            <a:off x="5901268" y="1873250"/>
            <a:ext cx="2038350" cy="3937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20000"/>
              </a:lnSpc>
            </a:pPr>
            <a:r>
              <a:rPr lang="en-US" sz="1300" dirty="0" smtClean="0">
                <a:solidFill>
                  <a:schemeClr val="bg1"/>
                </a:solidFill>
                <a:latin typeface="Century Gothic"/>
                <a:cs typeface="Century Gothic"/>
              </a:rPr>
              <a:t>Cognitive Ability</a:t>
            </a:r>
          </a:p>
        </p:txBody>
      </p:sp>
      <p:sp>
        <p:nvSpPr>
          <p:cNvPr id="14" name="Title 1"/>
          <p:cNvSpPr txBox="1">
            <a:spLocks/>
          </p:cNvSpPr>
          <p:nvPr/>
        </p:nvSpPr>
        <p:spPr>
          <a:xfrm>
            <a:off x="1104900" y="3962400"/>
            <a:ext cx="2038350" cy="3937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20000"/>
              </a:lnSpc>
            </a:pPr>
            <a:r>
              <a:rPr lang="en-US" sz="1300" dirty="0" smtClean="0">
                <a:solidFill>
                  <a:schemeClr val="bg1"/>
                </a:solidFill>
                <a:latin typeface="Century Gothic"/>
                <a:cs typeface="Century Gothic"/>
              </a:rPr>
              <a:t>Qualifications</a:t>
            </a:r>
          </a:p>
        </p:txBody>
      </p:sp>
      <p:sp>
        <p:nvSpPr>
          <p:cNvPr id="15" name="Title 1"/>
          <p:cNvSpPr txBox="1">
            <a:spLocks/>
          </p:cNvSpPr>
          <p:nvPr/>
        </p:nvSpPr>
        <p:spPr>
          <a:xfrm>
            <a:off x="5901268" y="3962400"/>
            <a:ext cx="2038350" cy="3937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20000"/>
              </a:lnSpc>
            </a:pPr>
            <a:r>
              <a:rPr lang="en-US" sz="1300" dirty="0" smtClean="0">
                <a:solidFill>
                  <a:schemeClr val="bg1"/>
                </a:solidFill>
                <a:latin typeface="Century Gothic"/>
                <a:cs typeface="Century Gothic"/>
              </a:rPr>
              <a:t>Attitudinal Factors</a:t>
            </a:r>
          </a:p>
        </p:txBody>
      </p:sp>
      <p:pic>
        <p:nvPicPr>
          <p:cNvPr id="3" name="Picture 2" descr="SuccessIndicator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1700" y="2004060"/>
            <a:ext cx="7415784" cy="2926080"/>
          </a:xfrm>
          <a:prstGeom prst="rect">
            <a:avLst/>
          </a:prstGeom>
        </p:spPr>
      </p:pic>
    </p:spTree>
    <p:extLst>
      <p:ext uri="{BB962C8B-B14F-4D97-AF65-F5344CB8AC3E}">
        <p14:creationId xmlns:p14="http://schemas.microsoft.com/office/powerpoint/2010/main" val="113828568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mplate pa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p:cNvSpPr txBox="1">
            <a:spLocks/>
          </p:cNvSpPr>
          <p:nvPr/>
        </p:nvSpPr>
        <p:spPr>
          <a:xfrm>
            <a:off x="0" y="211667"/>
            <a:ext cx="9144000" cy="115993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500" dirty="0" smtClean="0">
                <a:solidFill>
                  <a:schemeClr val="tx1">
                    <a:lumMod val="65000"/>
                    <a:lumOff val="35000"/>
                  </a:schemeClr>
                </a:solidFill>
                <a:latin typeface="Century Gothic"/>
                <a:cs typeface="Century Gothic"/>
              </a:rPr>
              <a:t>The Results of Our Research:</a:t>
            </a:r>
          </a:p>
          <a:p>
            <a:r>
              <a:rPr lang="en-US" sz="1900" dirty="0" smtClean="0">
                <a:solidFill>
                  <a:schemeClr val="tx1">
                    <a:lumMod val="65000"/>
                    <a:lumOff val="35000"/>
                  </a:schemeClr>
                </a:solidFill>
                <a:latin typeface="Century Gothic"/>
                <a:cs typeface="Century Gothic"/>
              </a:rPr>
              <a:t>An instrument with the ability to predict which of your candidates</a:t>
            </a:r>
          </a:p>
          <a:p>
            <a:r>
              <a:rPr lang="en-US" sz="1900" dirty="0" smtClean="0">
                <a:solidFill>
                  <a:schemeClr val="tx1">
                    <a:lumMod val="65000"/>
                    <a:lumOff val="35000"/>
                  </a:schemeClr>
                </a:solidFill>
                <a:latin typeface="Century Gothic"/>
                <a:cs typeface="Century Gothic"/>
              </a:rPr>
              <a:t>will deliver the most student growth!</a:t>
            </a:r>
          </a:p>
        </p:txBody>
      </p:sp>
      <p:sp>
        <p:nvSpPr>
          <p:cNvPr id="12" name="Title 1"/>
          <p:cNvSpPr txBox="1">
            <a:spLocks/>
          </p:cNvSpPr>
          <p:nvPr/>
        </p:nvSpPr>
        <p:spPr>
          <a:xfrm>
            <a:off x="1104900" y="1873250"/>
            <a:ext cx="2038350" cy="3937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20000"/>
              </a:lnSpc>
            </a:pPr>
            <a:r>
              <a:rPr lang="en-US" sz="1300" dirty="0" smtClean="0">
                <a:solidFill>
                  <a:schemeClr val="bg1"/>
                </a:solidFill>
                <a:latin typeface="Century Gothic"/>
                <a:cs typeface="Century Gothic"/>
              </a:rPr>
              <a:t>Teaching Skills</a:t>
            </a:r>
          </a:p>
        </p:txBody>
      </p:sp>
      <p:sp>
        <p:nvSpPr>
          <p:cNvPr id="13" name="Title 1"/>
          <p:cNvSpPr txBox="1">
            <a:spLocks/>
          </p:cNvSpPr>
          <p:nvPr/>
        </p:nvSpPr>
        <p:spPr>
          <a:xfrm>
            <a:off x="5867400" y="1873250"/>
            <a:ext cx="2038350" cy="3937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20000"/>
              </a:lnSpc>
            </a:pPr>
            <a:r>
              <a:rPr lang="en-US" sz="1300" dirty="0" smtClean="0">
                <a:solidFill>
                  <a:schemeClr val="bg1"/>
                </a:solidFill>
                <a:latin typeface="Century Gothic"/>
                <a:cs typeface="Century Gothic"/>
              </a:rPr>
              <a:t>Cognitive Ability</a:t>
            </a:r>
          </a:p>
        </p:txBody>
      </p:sp>
      <p:sp>
        <p:nvSpPr>
          <p:cNvPr id="14" name="Title 1"/>
          <p:cNvSpPr txBox="1">
            <a:spLocks/>
          </p:cNvSpPr>
          <p:nvPr/>
        </p:nvSpPr>
        <p:spPr>
          <a:xfrm>
            <a:off x="1104900" y="3962400"/>
            <a:ext cx="2038350" cy="3937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20000"/>
              </a:lnSpc>
            </a:pPr>
            <a:r>
              <a:rPr lang="en-US" sz="1300" dirty="0" smtClean="0">
                <a:solidFill>
                  <a:schemeClr val="bg1"/>
                </a:solidFill>
                <a:latin typeface="Century Gothic"/>
                <a:cs typeface="Century Gothic"/>
              </a:rPr>
              <a:t>Qualifications</a:t>
            </a:r>
          </a:p>
        </p:txBody>
      </p:sp>
      <p:sp>
        <p:nvSpPr>
          <p:cNvPr id="15" name="Title 1"/>
          <p:cNvSpPr txBox="1">
            <a:spLocks/>
          </p:cNvSpPr>
          <p:nvPr/>
        </p:nvSpPr>
        <p:spPr>
          <a:xfrm>
            <a:off x="5867400" y="3962400"/>
            <a:ext cx="2038350" cy="3937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20000"/>
              </a:lnSpc>
            </a:pPr>
            <a:r>
              <a:rPr lang="en-US" sz="1300" dirty="0" smtClean="0">
                <a:solidFill>
                  <a:schemeClr val="bg1"/>
                </a:solidFill>
                <a:latin typeface="Century Gothic"/>
                <a:cs typeface="Century Gothic"/>
              </a:rPr>
              <a:t>Attitudinal Factors</a:t>
            </a:r>
          </a:p>
        </p:txBody>
      </p:sp>
      <p:pic>
        <p:nvPicPr>
          <p:cNvPr id="4" name="Picture 3" descr="EPI_Scor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0093" y="1873250"/>
            <a:ext cx="5547733" cy="4006342"/>
          </a:xfrm>
          <a:prstGeom prst="rect">
            <a:avLst/>
          </a:prstGeom>
        </p:spPr>
      </p:pic>
    </p:spTree>
    <p:extLst>
      <p:ext uri="{BB962C8B-B14F-4D97-AF65-F5344CB8AC3E}">
        <p14:creationId xmlns:p14="http://schemas.microsoft.com/office/powerpoint/2010/main" val="32217161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mplate pa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descr="CandidateGrid3_Revise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4900" y="1371600"/>
            <a:ext cx="7022592" cy="4913376"/>
          </a:xfrm>
          <a:prstGeom prst="rect">
            <a:avLst/>
          </a:prstGeom>
        </p:spPr>
      </p:pic>
      <p:sp>
        <p:nvSpPr>
          <p:cNvPr id="6" name="Title 1"/>
          <p:cNvSpPr txBox="1">
            <a:spLocks/>
          </p:cNvSpPr>
          <p:nvPr/>
        </p:nvSpPr>
        <p:spPr>
          <a:xfrm>
            <a:off x="0" y="211667"/>
            <a:ext cx="9144000" cy="115993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500" dirty="0" smtClean="0">
                <a:solidFill>
                  <a:schemeClr val="tx1">
                    <a:lumMod val="65000"/>
                    <a:lumOff val="35000"/>
                  </a:schemeClr>
                </a:solidFill>
                <a:latin typeface="Century Gothic"/>
                <a:cs typeface="Century Gothic"/>
              </a:rPr>
              <a:t>How It Works:</a:t>
            </a:r>
          </a:p>
          <a:p>
            <a:r>
              <a:rPr lang="en-US" sz="1900" dirty="0" smtClean="0">
                <a:solidFill>
                  <a:schemeClr val="tx1">
                    <a:lumMod val="65000"/>
                    <a:lumOff val="35000"/>
                  </a:schemeClr>
                </a:solidFill>
                <a:latin typeface="Century Gothic"/>
                <a:cs typeface="Century Gothic"/>
              </a:rPr>
              <a:t>Quickly assess all of your new candidates —</a:t>
            </a:r>
          </a:p>
          <a:p>
            <a:r>
              <a:rPr lang="en-US" sz="1900" dirty="0" smtClean="0">
                <a:solidFill>
                  <a:schemeClr val="tx1">
                    <a:lumMod val="65000"/>
                    <a:lumOff val="35000"/>
                  </a:schemeClr>
                </a:solidFill>
                <a:latin typeface="Century Gothic"/>
                <a:cs typeface="Century Gothic"/>
              </a:rPr>
              <a:t>Interview only the candidates most likely to be an effective teacher.</a:t>
            </a:r>
          </a:p>
        </p:txBody>
      </p:sp>
    </p:spTree>
    <p:extLst>
      <p:ext uri="{BB962C8B-B14F-4D97-AF65-F5344CB8AC3E}">
        <p14:creationId xmlns:p14="http://schemas.microsoft.com/office/powerpoint/2010/main" val="218923789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nalytic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p:cNvSpPr txBox="1">
            <a:spLocks/>
          </p:cNvSpPr>
          <p:nvPr/>
        </p:nvSpPr>
        <p:spPr>
          <a:xfrm>
            <a:off x="0" y="211667"/>
            <a:ext cx="9144000" cy="115993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500" dirty="0" smtClean="0">
                <a:solidFill>
                  <a:schemeClr val="tx1">
                    <a:lumMod val="65000"/>
                    <a:lumOff val="35000"/>
                  </a:schemeClr>
                </a:solidFill>
                <a:latin typeface="Century Gothic"/>
                <a:cs typeface="Century Gothic"/>
              </a:rPr>
              <a:t>What Makes Us Different . . . </a:t>
            </a:r>
          </a:p>
          <a:p>
            <a:r>
              <a:rPr lang="en-US" sz="1900" dirty="0" smtClean="0">
                <a:solidFill>
                  <a:schemeClr val="tx1">
                    <a:lumMod val="65000"/>
                    <a:lumOff val="35000"/>
                  </a:schemeClr>
                </a:solidFill>
                <a:latin typeface="Century Gothic"/>
                <a:cs typeface="Century Gothic"/>
              </a:rPr>
              <a:t>One size does not fit all —</a:t>
            </a:r>
          </a:p>
          <a:p>
            <a:r>
              <a:rPr lang="en-US" sz="1900" dirty="0" smtClean="0">
                <a:solidFill>
                  <a:schemeClr val="tx1">
                    <a:lumMod val="65000"/>
                    <a:lumOff val="35000"/>
                  </a:schemeClr>
                </a:solidFill>
                <a:latin typeface="Century Gothic"/>
                <a:cs typeface="Century Gothic"/>
              </a:rPr>
              <a:t>The EPI evolves over time to capture your district’s priorities!</a:t>
            </a:r>
          </a:p>
        </p:txBody>
      </p:sp>
      <p:sp>
        <p:nvSpPr>
          <p:cNvPr id="16" name="TextBox 15"/>
          <p:cNvSpPr txBox="1"/>
          <p:nvPr/>
        </p:nvSpPr>
        <p:spPr>
          <a:xfrm>
            <a:off x="6157059" y="5466807"/>
            <a:ext cx="1749097" cy="677108"/>
          </a:xfrm>
          <a:prstGeom prst="rect">
            <a:avLst/>
          </a:prstGeom>
          <a:noFill/>
        </p:spPr>
        <p:txBody>
          <a:bodyPr wrap="none" rtlCol="0">
            <a:spAutoFit/>
          </a:bodyPr>
          <a:lstStyle/>
          <a:p>
            <a:r>
              <a:rPr lang="en-US" sz="2000" b="1" dirty="0">
                <a:solidFill>
                  <a:srgbClr val="A12A18"/>
                </a:solidFill>
                <a:latin typeface="Century Gothic"/>
                <a:cs typeface="Century Gothic"/>
              </a:rPr>
              <a:t>Adaptive EPI</a:t>
            </a:r>
          </a:p>
          <a:p>
            <a:endParaRPr lang="en-US" dirty="0"/>
          </a:p>
        </p:txBody>
      </p:sp>
    </p:spTree>
    <p:extLst>
      <p:ext uri="{BB962C8B-B14F-4D97-AF65-F5344CB8AC3E}">
        <p14:creationId xmlns:p14="http://schemas.microsoft.com/office/powerpoint/2010/main" val="305666892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mplate pa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p:cNvSpPr txBox="1">
            <a:spLocks/>
          </p:cNvSpPr>
          <p:nvPr/>
        </p:nvSpPr>
        <p:spPr>
          <a:xfrm>
            <a:off x="0" y="211667"/>
            <a:ext cx="9144000" cy="115993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500" dirty="0" smtClean="0">
                <a:solidFill>
                  <a:schemeClr val="tx1">
                    <a:lumMod val="65000"/>
                    <a:lumOff val="35000"/>
                  </a:schemeClr>
                </a:solidFill>
                <a:latin typeface="Century Gothic"/>
                <a:cs typeface="Century Gothic"/>
              </a:rPr>
              <a:t>What Makes Us Different</a:t>
            </a:r>
            <a:r>
              <a:rPr lang="en-US" sz="2500" dirty="0">
                <a:solidFill>
                  <a:schemeClr val="tx1">
                    <a:lumMod val="65000"/>
                    <a:lumOff val="35000"/>
                  </a:schemeClr>
                </a:solidFill>
                <a:latin typeface="Helvetica Neue"/>
                <a:cs typeface="Helvetica Neue"/>
              </a:rPr>
              <a:t> </a:t>
            </a:r>
            <a:r>
              <a:rPr lang="en-US" sz="2500" dirty="0" smtClean="0">
                <a:solidFill>
                  <a:schemeClr val="tx1">
                    <a:lumMod val="65000"/>
                    <a:lumOff val="35000"/>
                  </a:schemeClr>
                </a:solidFill>
                <a:latin typeface="Helvetica Neue"/>
                <a:cs typeface="Helvetica Neue"/>
              </a:rPr>
              <a:t>. . . </a:t>
            </a:r>
          </a:p>
          <a:p>
            <a:r>
              <a:rPr lang="en-US" sz="1900" dirty="0" smtClean="0">
                <a:solidFill>
                  <a:schemeClr val="tx1">
                    <a:lumMod val="65000"/>
                    <a:lumOff val="35000"/>
                  </a:schemeClr>
                </a:solidFill>
                <a:latin typeface="Century Gothic"/>
                <a:cs typeface="Century Gothic"/>
              </a:rPr>
              <a:t>Research-based and validated EPI to hire the most effective teachers.</a:t>
            </a:r>
          </a:p>
          <a:p>
            <a:r>
              <a:rPr lang="en-US" sz="1900" dirty="0" smtClean="0">
                <a:solidFill>
                  <a:schemeClr val="tx1">
                    <a:lumMod val="65000"/>
                    <a:lumOff val="35000"/>
                  </a:schemeClr>
                </a:solidFill>
                <a:latin typeface="Century Gothic"/>
                <a:cs typeface="Century Gothic"/>
              </a:rPr>
              <a:t>An evidenced-based Professional Development Profile to develop them.</a:t>
            </a:r>
          </a:p>
        </p:txBody>
      </p:sp>
      <p:pic>
        <p:nvPicPr>
          <p:cNvPr id="3" name="Picture 2" descr="ScoreSummar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133" y="2545581"/>
            <a:ext cx="3826934" cy="3729971"/>
          </a:xfrm>
          <a:prstGeom prst="rect">
            <a:avLst/>
          </a:prstGeom>
        </p:spPr>
      </p:pic>
      <p:sp>
        <p:nvSpPr>
          <p:cNvPr id="8" name="Title 1"/>
          <p:cNvSpPr txBox="1">
            <a:spLocks/>
          </p:cNvSpPr>
          <p:nvPr/>
        </p:nvSpPr>
        <p:spPr>
          <a:xfrm>
            <a:off x="711197" y="1358902"/>
            <a:ext cx="6079067" cy="16129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20000"/>
              </a:lnSpc>
            </a:pPr>
            <a:r>
              <a:rPr lang="en-US" sz="1000" dirty="0" smtClean="0">
                <a:solidFill>
                  <a:schemeClr val="tx1">
                    <a:lumMod val="65000"/>
                    <a:lumOff val="35000"/>
                  </a:schemeClr>
                </a:solidFill>
                <a:latin typeface="Century Gothic"/>
                <a:cs typeface="Century Gothic"/>
              </a:rPr>
              <a:t>Candidates you offer positions to will also receive a </a:t>
            </a:r>
            <a:r>
              <a:rPr lang="en-US" sz="1000" b="1" dirty="0" smtClean="0">
                <a:solidFill>
                  <a:schemeClr val="tx1">
                    <a:lumMod val="65000"/>
                    <a:lumOff val="35000"/>
                  </a:schemeClr>
                </a:solidFill>
                <a:latin typeface="Century Gothic"/>
                <a:cs typeface="Century Gothic"/>
              </a:rPr>
              <a:t>Professional Development Profile (PDP)</a:t>
            </a:r>
            <a:r>
              <a:rPr lang="en-US" sz="1000" dirty="0" smtClean="0">
                <a:solidFill>
                  <a:schemeClr val="tx1">
                    <a:lumMod val="65000"/>
                    <a:lumOff val="35000"/>
                  </a:schemeClr>
                </a:solidFill>
                <a:latin typeface="Century Gothic"/>
                <a:cs typeface="Century Gothic"/>
              </a:rPr>
              <a:t>. Based on their EPI results, it provides specific, actionable steps they can take to advance their teaching skills and set them up for success in the classroom. It also includes a template with guidelines for preparing a customized plan that will enhance your existing PD programs.</a:t>
            </a:r>
          </a:p>
        </p:txBody>
      </p:sp>
      <p:sp>
        <p:nvSpPr>
          <p:cNvPr id="9" name="TextBox 8"/>
          <p:cNvSpPr txBox="1"/>
          <p:nvPr/>
        </p:nvSpPr>
        <p:spPr>
          <a:xfrm>
            <a:off x="4292601" y="3289427"/>
            <a:ext cx="4158765" cy="3139321"/>
          </a:xfrm>
          <a:prstGeom prst="rect">
            <a:avLst/>
          </a:prstGeom>
          <a:noFill/>
        </p:spPr>
        <p:txBody>
          <a:bodyPr wrap="square" rtlCol="0">
            <a:spAutoFit/>
          </a:bodyPr>
          <a:lstStyle/>
          <a:p>
            <a:pPr marL="285750" indent="-285750">
              <a:buClr>
                <a:schemeClr val="accent1"/>
              </a:buClr>
              <a:buFont typeface="Wingdings" charset="2"/>
              <a:buChar char="§"/>
            </a:pPr>
            <a:r>
              <a:rPr lang="en-US" dirty="0" smtClean="0">
                <a:solidFill>
                  <a:schemeClr val="tx1">
                    <a:lumMod val="50000"/>
                    <a:lumOff val="50000"/>
                  </a:schemeClr>
                </a:solidFill>
                <a:latin typeface="Century Gothic"/>
                <a:cs typeface="Century Gothic"/>
              </a:rPr>
              <a:t>Our toolset for new teacher induction </a:t>
            </a:r>
          </a:p>
          <a:p>
            <a:pPr>
              <a:buClr>
                <a:schemeClr val="accent1"/>
              </a:buClr>
            </a:pPr>
            <a:endParaRPr lang="en-US" dirty="0" smtClean="0">
              <a:solidFill>
                <a:schemeClr val="tx1">
                  <a:lumMod val="50000"/>
                  <a:lumOff val="50000"/>
                </a:schemeClr>
              </a:solidFill>
              <a:latin typeface="Century Gothic"/>
              <a:cs typeface="Century Gothic"/>
            </a:endParaRPr>
          </a:p>
          <a:p>
            <a:pPr marL="285750" indent="-285750">
              <a:buClr>
                <a:schemeClr val="accent1"/>
              </a:buClr>
              <a:buFont typeface="Wingdings" charset="2"/>
              <a:buChar char="§"/>
            </a:pPr>
            <a:r>
              <a:rPr lang="en-US" dirty="0" smtClean="0">
                <a:solidFill>
                  <a:schemeClr val="tx1">
                    <a:lumMod val="50000"/>
                    <a:lumOff val="50000"/>
                  </a:schemeClr>
                </a:solidFill>
                <a:latin typeface="Century Gothic"/>
                <a:cs typeface="Century Gothic"/>
              </a:rPr>
              <a:t>Use EPI results to customize PD for each new candidate</a:t>
            </a:r>
          </a:p>
          <a:p>
            <a:pPr marL="285750" indent="-285750">
              <a:buClr>
                <a:schemeClr val="accent1"/>
              </a:buClr>
              <a:buFont typeface="Wingdings" charset="2"/>
              <a:buChar char="§"/>
            </a:pPr>
            <a:endParaRPr lang="en-US" dirty="0">
              <a:solidFill>
                <a:schemeClr val="tx1">
                  <a:lumMod val="50000"/>
                  <a:lumOff val="50000"/>
                </a:schemeClr>
              </a:solidFill>
              <a:latin typeface="Century Gothic"/>
              <a:cs typeface="Century Gothic"/>
            </a:endParaRPr>
          </a:p>
          <a:p>
            <a:pPr marL="285750" indent="-285750">
              <a:buClr>
                <a:schemeClr val="accent1"/>
              </a:buClr>
              <a:buFont typeface="Wingdings" charset="2"/>
              <a:buChar char="§"/>
            </a:pPr>
            <a:r>
              <a:rPr lang="en-US" dirty="0" smtClean="0">
                <a:solidFill>
                  <a:schemeClr val="tx1">
                    <a:lumMod val="50000"/>
                    <a:lumOff val="50000"/>
                  </a:schemeClr>
                </a:solidFill>
                <a:latin typeface="Century Gothic"/>
                <a:cs typeface="Century Gothic"/>
              </a:rPr>
              <a:t>Use the district summary report to create cohorts of new teachers needing similar PD</a:t>
            </a:r>
            <a:endParaRPr lang="en-US" dirty="0">
              <a:solidFill>
                <a:schemeClr val="tx1">
                  <a:lumMod val="50000"/>
                  <a:lumOff val="50000"/>
                </a:schemeClr>
              </a:solidFill>
              <a:latin typeface="Century Gothic"/>
              <a:cs typeface="Century Gothic"/>
            </a:endParaRPr>
          </a:p>
          <a:p>
            <a:pPr marL="285750" indent="-285750">
              <a:buClr>
                <a:schemeClr val="accent1"/>
              </a:buClr>
              <a:buFont typeface="Wingdings" charset="2"/>
              <a:buChar char="§"/>
            </a:pPr>
            <a:endParaRPr lang="en-US" dirty="0" smtClean="0">
              <a:solidFill>
                <a:schemeClr val="tx1">
                  <a:lumMod val="50000"/>
                  <a:lumOff val="50000"/>
                </a:schemeClr>
              </a:solidFill>
              <a:latin typeface="Century Gothic"/>
              <a:cs typeface="Century Gothic"/>
            </a:endParaRPr>
          </a:p>
          <a:p>
            <a:pPr marL="285750" indent="-285750">
              <a:buClr>
                <a:schemeClr val="accent1"/>
              </a:buClr>
              <a:buFont typeface="Wingdings" charset="2"/>
              <a:buChar char="§"/>
            </a:pPr>
            <a:endParaRPr lang="en-US" dirty="0">
              <a:solidFill>
                <a:schemeClr val="tx1">
                  <a:lumMod val="50000"/>
                  <a:lumOff val="50000"/>
                </a:schemeClr>
              </a:solidFill>
              <a:latin typeface="Century Gothic"/>
              <a:cs typeface="Century Gothic"/>
            </a:endParaRPr>
          </a:p>
        </p:txBody>
      </p:sp>
    </p:spTree>
    <p:extLst>
      <p:ext uri="{BB962C8B-B14F-4D97-AF65-F5344CB8AC3E}">
        <p14:creationId xmlns:p14="http://schemas.microsoft.com/office/powerpoint/2010/main" val="221139493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mplate pa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p:cNvSpPr txBox="1">
            <a:spLocks/>
          </p:cNvSpPr>
          <p:nvPr/>
        </p:nvSpPr>
        <p:spPr>
          <a:xfrm>
            <a:off x="825500" y="211667"/>
            <a:ext cx="7454900" cy="115993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500" dirty="0" smtClean="0">
                <a:solidFill>
                  <a:schemeClr val="tx1">
                    <a:lumMod val="65000"/>
                    <a:lumOff val="35000"/>
                  </a:schemeClr>
                </a:solidFill>
                <a:latin typeface="Century Gothic"/>
                <a:cs typeface="Century Gothic"/>
              </a:rPr>
              <a:t>The Result: An Advanced Education Talent Management System . . . </a:t>
            </a:r>
            <a:r>
              <a:rPr lang="en-US" sz="2500" b="1" dirty="0" smtClean="0">
                <a:solidFill>
                  <a:schemeClr val="tx1">
                    <a:lumMod val="65000"/>
                    <a:lumOff val="35000"/>
                  </a:schemeClr>
                </a:solidFill>
                <a:latin typeface="Century Gothic"/>
                <a:cs typeface="Century Gothic"/>
              </a:rPr>
              <a:t>TeacherMatch 360</a:t>
            </a:r>
          </a:p>
        </p:txBody>
      </p:sp>
      <p:pic>
        <p:nvPicPr>
          <p:cNvPr id="3" name="Picture 2" descr="ProcessWhee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1751076"/>
            <a:ext cx="8330184" cy="3965448"/>
          </a:xfrm>
          <a:prstGeom prst="rect">
            <a:avLst/>
          </a:prstGeom>
        </p:spPr>
      </p:pic>
    </p:spTree>
    <p:extLst>
      <p:ext uri="{BB962C8B-B14F-4D97-AF65-F5344CB8AC3E}">
        <p14:creationId xmlns:p14="http://schemas.microsoft.com/office/powerpoint/2010/main" val="429308527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PT_1C.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373759"/>
            <a:ext cx="8229600" cy="1143000"/>
          </a:xfrm>
        </p:spPr>
        <p:txBody>
          <a:bodyPr>
            <a:normAutofit/>
          </a:bodyPr>
          <a:lstStyle/>
          <a:p>
            <a:r>
              <a:rPr lang="en-US" sz="3500" dirty="0" smtClean="0">
                <a:solidFill>
                  <a:srgbClr val="7F7F7F"/>
                </a:solidFill>
              </a:rPr>
              <a:t>Proud to be Your Partner</a:t>
            </a:r>
            <a:endParaRPr lang="en-US" sz="2100" dirty="0">
              <a:solidFill>
                <a:srgbClr val="7F7F7F"/>
              </a:solidFill>
            </a:endParaRPr>
          </a:p>
        </p:txBody>
      </p:sp>
      <p:sp>
        <p:nvSpPr>
          <p:cNvPr id="11" name="Content Placeholder 2"/>
          <p:cNvSpPr txBox="1">
            <a:spLocks/>
          </p:cNvSpPr>
          <p:nvPr/>
        </p:nvSpPr>
        <p:spPr>
          <a:xfrm>
            <a:off x="457200" y="1516759"/>
            <a:ext cx="8343153" cy="3921829"/>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smtClean="0">
                <a:latin typeface="Century Gothic"/>
                <a:cs typeface="Century Gothic"/>
              </a:rPr>
              <a:t>For applicant tracking, onboarding, or recruiting questions or discussion, please continue to contact NCDPI. </a:t>
            </a:r>
          </a:p>
          <a:p>
            <a:pPr marL="0" indent="0">
              <a:buNone/>
            </a:pPr>
            <a:endParaRPr lang="en-US" sz="2400" dirty="0" smtClean="0">
              <a:latin typeface="Century Gothic"/>
              <a:cs typeface="Century Gothic"/>
            </a:endParaRPr>
          </a:p>
          <a:p>
            <a:r>
              <a:rPr lang="en-US" sz="2400" dirty="0" smtClean="0">
                <a:latin typeface="Century Gothic"/>
                <a:cs typeface="Century Gothic"/>
              </a:rPr>
              <a:t>For questions relating to the Educators Professional Inventory, video interviewing, or other items separate from our current collaboration, please contact:</a:t>
            </a:r>
          </a:p>
          <a:p>
            <a:pPr marL="0" indent="0">
              <a:buNone/>
            </a:pPr>
            <a:r>
              <a:rPr lang="en-US" sz="3600" b="1" dirty="0" smtClean="0">
                <a:latin typeface="Century Gothic"/>
                <a:cs typeface="Century Gothic"/>
              </a:rPr>
              <a:t>Derek Lovell </a:t>
            </a:r>
            <a:r>
              <a:rPr lang="en-US" sz="3600" b="1" dirty="0">
                <a:latin typeface="Century Gothic"/>
                <a:cs typeface="Century Gothic"/>
              </a:rPr>
              <a:t>dlovell@</a:t>
            </a:r>
            <a:r>
              <a:rPr lang="en-US" sz="3600" b="1" dirty="0" smtClean="0">
                <a:latin typeface="Century Gothic"/>
                <a:cs typeface="Century Gothic"/>
              </a:rPr>
              <a:t>teachermatch.org 864-415-5446</a:t>
            </a:r>
          </a:p>
          <a:p>
            <a:pPr marL="0" indent="0">
              <a:buNone/>
            </a:pPr>
            <a:endParaRPr lang="en-US" sz="2400" dirty="0" smtClean="0">
              <a:latin typeface="Century Gothic"/>
              <a:cs typeface="Century Gothic"/>
            </a:endParaRPr>
          </a:p>
          <a:p>
            <a:pPr marL="0" indent="0">
              <a:buFont typeface="Arial"/>
              <a:buNone/>
            </a:pPr>
            <a:r>
              <a:rPr lang="en-US" sz="2400" dirty="0" smtClean="0">
                <a:latin typeface="Century Gothic"/>
                <a:cs typeface="Century Gothic"/>
              </a:rPr>
              <a:t/>
            </a:r>
            <a:br>
              <a:rPr lang="en-US" sz="2400" dirty="0" smtClean="0">
                <a:latin typeface="Century Gothic"/>
                <a:cs typeface="Century Gothic"/>
              </a:rPr>
            </a:br>
            <a:endParaRPr lang="en-US" sz="2400" dirty="0">
              <a:solidFill>
                <a:srgbClr val="7F7F7F"/>
              </a:solidFill>
              <a:latin typeface="Century Gothic"/>
              <a:cs typeface="Century Gothic"/>
            </a:endParaRPr>
          </a:p>
        </p:txBody>
      </p:sp>
    </p:spTree>
    <p:extLst>
      <p:ext uri="{BB962C8B-B14F-4D97-AF65-F5344CB8AC3E}">
        <p14:creationId xmlns:p14="http://schemas.microsoft.com/office/powerpoint/2010/main" val="62578328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emplate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p:cNvSpPr txBox="1">
            <a:spLocks/>
          </p:cNvSpPr>
          <p:nvPr/>
        </p:nvSpPr>
        <p:spPr>
          <a:xfrm>
            <a:off x="0" y="5964"/>
            <a:ext cx="91440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000" dirty="0" smtClean="0">
                <a:solidFill>
                  <a:schemeClr val="tx1">
                    <a:lumMod val="65000"/>
                    <a:lumOff val="35000"/>
                  </a:schemeClr>
                </a:solidFill>
                <a:latin typeface="Century Gothic"/>
                <a:cs typeface="Century Gothic"/>
              </a:rPr>
              <a:t>About </a:t>
            </a:r>
            <a:r>
              <a:rPr lang="en-US" sz="3000" b="1" dirty="0" smtClean="0">
                <a:solidFill>
                  <a:schemeClr val="tx1">
                    <a:lumMod val="65000"/>
                    <a:lumOff val="35000"/>
                  </a:schemeClr>
                </a:solidFill>
                <a:latin typeface="Century Gothic"/>
                <a:cs typeface="Century Gothic"/>
              </a:rPr>
              <a:t>TeacherMatch</a:t>
            </a:r>
            <a:endParaRPr lang="en-US" sz="1000" b="1" baseline="30000" dirty="0" smtClean="0">
              <a:solidFill>
                <a:schemeClr val="tx1">
                  <a:lumMod val="65000"/>
                  <a:lumOff val="35000"/>
                </a:schemeClr>
              </a:solidFill>
              <a:latin typeface="Century Gothic"/>
              <a:cs typeface="Century Gothic"/>
            </a:endParaRPr>
          </a:p>
        </p:txBody>
      </p:sp>
      <p:sp>
        <p:nvSpPr>
          <p:cNvPr id="4" name="TextBox 3"/>
          <p:cNvSpPr txBox="1"/>
          <p:nvPr/>
        </p:nvSpPr>
        <p:spPr>
          <a:xfrm>
            <a:off x="726502" y="1361242"/>
            <a:ext cx="7824831" cy="1323439"/>
          </a:xfrm>
          <a:prstGeom prst="rect">
            <a:avLst/>
          </a:prstGeom>
          <a:noFill/>
        </p:spPr>
        <p:txBody>
          <a:bodyPr wrap="square" rtlCol="0">
            <a:spAutoFit/>
          </a:bodyPr>
          <a:lstStyle/>
          <a:p>
            <a:pPr>
              <a:buClr>
                <a:schemeClr val="accent1"/>
              </a:buClr>
            </a:pPr>
            <a:r>
              <a:rPr lang="en-US" sz="1600" dirty="0">
                <a:latin typeface="Century Gothic"/>
                <a:cs typeface="Century Gothic"/>
              </a:rPr>
              <a:t>F</a:t>
            </a:r>
            <a:r>
              <a:rPr lang="en-US" sz="1600" dirty="0" smtClean="0">
                <a:latin typeface="Century Gothic"/>
                <a:cs typeface="Century Gothic"/>
              </a:rPr>
              <a:t>ounded by a group of dedicated, passionate educators with a wealth of experience, who understand </a:t>
            </a:r>
            <a:r>
              <a:rPr lang="en-US" sz="1600" dirty="0" smtClean="0">
                <a:solidFill>
                  <a:srgbClr val="000000"/>
                </a:solidFill>
                <a:latin typeface="Century Gothic"/>
                <a:cs typeface="Century Gothic"/>
              </a:rPr>
              <a:t>that highly talented </a:t>
            </a:r>
            <a:r>
              <a:rPr lang="en-US" sz="1600" b="1" dirty="0" smtClean="0">
                <a:solidFill>
                  <a:srgbClr val="558ED5"/>
                </a:solidFill>
                <a:latin typeface="Century Gothic"/>
                <a:cs typeface="Century Gothic"/>
              </a:rPr>
              <a:t>leaders, teachers, and support staff</a:t>
            </a:r>
            <a:r>
              <a:rPr lang="en-US" sz="1600" b="1" dirty="0" smtClean="0">
                <a:solidFill>
                  <a:srgbClr val="558ED5"/>
                </a:solidFill>
                <a:latin typeface="Century Gothic"/>
                <a:cs typeface="Century Gothic"/>
              </a:rPr>
              <a:t> </a:t>
            </a:r>
            <a:r>
              <a:rPr lang="en-US" sz="1600" b="1" dirty="0" smtClean="0">
                <a:solidFill>
                  <a:srgbClr val="558ED5"/>
                </a:solidFill>
                <a:latin typeface="Century Gothic"/>
                <a:cs typeface="Century Gothic"/>
              </a:rPr>
              <a:t>are the most critical factor in</a:t>
            </a:r>
            <a:r>
              <a:rPr lang="en-US" sz="1600" dirty="0" smtClean="0">
                <a:solidFill>
                  <a:srgbClr val="558ED5"/>
                </a:solidFill>
                <a:latin typeface="Century Gothic"/>
                <a:cs typeface="Century Gothic"/>
              </a:rPr>
              <a:t>:</a:t>
            </a:r>
            <a:endParaRPr lang="en-US" sz="1600" dirty="0" smtClean="0">
              <a:solidFill>
                <a:srgbClr val="558ED5"/>
              </a:solidFill>
              <a:latin typeface="Century Gothic"/>
              <a:cs typeface="Century Gothic"/>
            </a:endParaRPr>
          </a:p>
          <a:p>
            <a:pPr>
              <a:buClr>
                <a:schemeClr val="accent1"/>
              </a:buClr>
            </a:pPr>
            <a:endParaRPr lang="en-US" sz="1600" dirty="0" smtClean="0">
              <a:latin typeface="Century Gothic"/>
              <a:cs typeface="Century Gothic"/>
            </a:endParaRPr>
          </a:p>
          <a:p>
            <a:pPr>
              <a:buClr>
                <a:schemeClr val="accent1"/>
              </a:buClr>
            </a:pPr>
            <a:endParaRPr lang="en-US" sz="1600" dirty="0">
              <a:latin typeface="Century Gothic"/>
              <a:cs typeface="Century Gothic"/>
            </a:endParaRPr>
          </a:p>
        </p:txBody>
      </p:sp>
      <p:sp>
        <p:nvSpPr>
          <p:cNvPr id="6" name="TextBox 5"/>
          <p:cNvSpPr txBox="1"/>
          <p:nvPr/>
        </p:nvSpPr>
        <p:spPr>
          <a:xfrm>
            <a:off x="6426193" y="576464"/>
            <a:ext cx="228600" cy="615553"/>
          </a:xfrm>
          <a:prstGeom prst="rect">
            <a:avLst/>
          </a:prstGeom>
          <a:noFill/>
        </p:spPr>
        <p:txBody>
          <a:bodyPr wrap="square" rtlCol="0">
            <a:spAutoFit/>
          </a:bodyPr>
          <a:lstStyle/>
          <a:p>
            <a:r>
              <a:rPr lang="en-US" sz="1200" b="1" baseline="30000" dirty="0">
                <a:solidFill>
                  <a:schemeClr val="tx1">
                    <a:lumMod val="65000"/>
                    <a:lumOff val="35000"/>
                  </a:schemeClr>
                </a:solidFill>
                <a:latin typeface="Century Gothic"/>
                <a:cs typeface="Century Gothic"/>
              </a:rPr>
              <a:t>®</a:t>
            </a:r>
          </a:p>
          <a:p>
            <a:endParaRPr lang="en-US" dirty="0"/>
          </a:p>
        </p:txBody>
      </p:sp>
      <p:pic>
        <p:nvPicPr>
          <p:cNvPr id="3" name="Picture 2" descr="Kid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4" y="3505206"/>
            <a:ext cx="9144000" cy="2743200"/>
          </a:xfrm>
          <a:prstGeom prst="rect">
            <a:avLst/>
          </a:prstGeom>
        </p:spPr>
      </p:pic>
      <p:sp>
        <p:nvSpPr>
          <p:cNvPr id="7" name="Rectangle 6"/>
          <p:cNvSpPr/>
          <p:nvPr/>
        </p:nvSpPr>
        <p:spPr>
          <a:xfrm>
            <a:off x="1062381" y="2236337"/>
            <a:ext cx="6404317" cy="970522"/>
          </a:xfrm>
          <a:prstGeom prst="rect">
            <a:avLst/>
          </a:prstGeom>
        </p:spPr>
        <p:txBody>
          <a:bodyPr wrap="none">
            <a:spAutoFit/>
          </a:bodyPr>
          <a:lstStyle/>
          <a:p>
            <a:pPr marL="285750" indent="-285750">
              <a:lnSpc>
                <a:spcPct val="120000"/>
              </a:lnSpc>
              <a:buClr>
                <a:schemeClr val="accent1"/>
              </a:buClr>
              <a:buFont typeface="Wingdings" charset="2"/>
              <a:buChar char="§"/>
            </a:pPr>
            <a:r>
              <a:rPr lang="en-US" sz="1600" dirty="0" smtClean="0">
                <a:latin typeface="Century Gothic"/>
                <a:cs typeface="Century Gothic"/>
              </a:rPr>
              <a:t>Fostering </a:t>
            </a:r>
            <a:r>
              <a:rPr lang="en-US" sz="1600" dirty="0">
                <a:latin typeface="Century Gothic"/>
                <a:cs typeface="Century Gothic"/>
              </a:rPr>
              <a:t>whole student </a:t>
            </a:r>
            <a:r>
              <a:rPr lang="en-US" sz="1600" dirty="0" smtClean="0">
                <a:latin typeface="Century Gothic"/>
                <a:cs typeface="Century Gothic"/>
              </a:rPr>
              <a:t>development</a:t>
            </a:r>
          </a:p>
          <a:p>
            <a:pPr marL="285750" indent="-285750">
              <a:lnSpc>
                <a:spcPct val="120000"/>
              </a:lnSpc>
              <a:buClr>
                <a:schemeClr val="accent1"/>
              </a:buClr>
              <a:buFont typeface="Wingdings" charset="2"/>
              <a:buChar char="§"/>
            </a:pPr>
            <a:r>
              <a:rPr lang="en-US" sz="1600" dirty="0" smtClean="0">
                <a:latin typeface="Century Gothic"/>
                <a:cs typeface="Century Gothic"/>
              </a:rPr>
              <a:t>Delivering </a:t>
            </a:r>
            <a:r>
              <a:rPr lang="en-US" sz="1600" dirty="0">
                <a:latin typeface="Century Gothic"/>
                <a:cs typeface="Century Gothic"/>
              </a:rPr>
              <a:t>measurable academic growth and </a:t>
            </a:r>
            <a:r>
              <a:rPr lang="en-US" sz="1600" dirty="0" smtClean="0">
                <a:latin typeface="Century Gothic"/>
                <a:cs typeface="Century Gothic"/>
              </a:rPr>
              <a:t>achievement</a:t>
            </a:r>
          </a:p>
          <a:p>
            <a:pPr marL="285750" indent="-285750">
              <a:lnSpc>
                <a:spcPct val="120000"/>
              </a:lnSpc>
              <a:buClr>
                <a:schemeClr val="accent1"/>
              </a:buClr>
              <a:buFont typeface="Wingdings" charset="2"/>
              <a:buChar char="§"/>
            </a:pPr>
            <a:r>
              <a:rPr lang="en-US" sz="1600" dirty="0" smtClean="0">
                <a:latin typeface="Century Gothic"/>
                <a:cs typeface="Century Gothic"/>
              </a:rPr>
              <a:t>Advancing </a:t>
            </a:r>
            <a:r>
              <a:rPr lang="en-US" sz="1600" dirty="0">
                <a:latin typeface="Century Gothic"/>
                <a:cs typeface="Century Gothic"/>
              </a:rPr>
              <a:t>district/school performance and </a:t>
            </a:r>
            <a:r>
              <a:rPr lang="en-US" sz="1600" dirty="0" smtClean="0">
                <a:latin typeface="Century Gothic"/>
                <a:cs typeface="Century Gothic"/>
              </a:rPr>
              <a:t>reputation</a:t>
            </a:r>
            <a:endParaRPr lang="en-US" sz="1600" dirty="0">
              <a:latin typeface="Century Gothic"/>
              <a:cs typeface="Century Gothic"/>
            </a:endParaRPr>
          </a:p>
        </p:txBody>
      </p:sp>
    </p:spTree>
    <p:extLst>
      <p:ext uri="{BB962C8B-B14F-4D97-AF65-F5344CB8AC3E}">
        <p14:creationId xmlns:p14="http://schemas.microsoft.com/office/powerpoint/2010/main" val="111492368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mplate pa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624902" y="1726305"/>
            <a:ext cx="7824831" cy="4401205"/>
          </a:xfrm>
          <a:prstGeom prst="rect">
            <a:avLst/>
          </a:prstGeom>
          <a:noFill/>
        </p:spPr>
        <p:txBody>
          <a:bodyPr wrap="square" rtlCol="0">
            <a:spAutoFit/>
          </a:bodyPr>
          <a:lstStyle/>
          <a:p>
            <a:pPr marL="285750" indent="-285750">
              <a:buClr>
                <a:schemeClr val="accent1"/>
              </a:buClr>
              <a:buFont typeface="Wingdings" charset="2"/>
              <a:buChar char="§"/>
            </a:pPr>
            <a:r>
              <a:rPr lang="en-US" sz="2000" dirty="0" smtClean="0">
                <a:solidFill>
                  <a:schemeClr val="tx1">
                    <a:lumMod val="50000"/>
                    <a:lumOff val="50000"/>
                  </a:schemeClr>
                </a:solidFill>
                <a:latin typeface="Century Gothic"/>
                <a:cs typeface="Century Gothic"/>
              </a:rPr>
              <a:t>The need for a valid, research-based instrument backed by universities to screen teacher candidates for success in the classroom</a:t>
            </a:r>
          </a:p>
          <a:p>
            <a:pPr>
              <a:buClr>
                <a:schemeClr val="accent1"/>
              </a:buClr>
            </a:pPr>
            <a:endParaRPr lang="en-US" sz="2000" dirty="0" smtClean="0">
              <a:solidFill>
                <a:schemeClr val="tx1">
                  <a:lumMod val="50000"/>
                  <a:lumOff val="50000"/>
                </a:schemeClr>
              </a:solidFill>
              <a:latin typeface="Century Gothic"/>
              <a:cs typeface="Century Gothic"/>
            </a:endParaRPr>
          </a:p>
          <a:p>
            <a:pPr marL="285750" indent="-285750">
              <a:buClr>
                <a:schemeClr val="accent1"/>
              </a:buClr>
              <a:buFont typeface="Wingdings" charset="2"/>
              <a:buChar char="§"/>
            </a:pPr>
            <a:r>
              <a:rPr lang="en-US" sz="2000" dirty="0" smtClean="0">
                <a:solidFill>
                  <a:schemeClr val="tx1">
                    <a:lumMod val="50000"/>
                    <a:lumOff val="50000"/>
                  </a:schemeClr>
                </a:solidFill>
                <a:latin typeface="Century Gothic"/>
                <a:cs typeface="Century Gothic"/>
              </a:rPr>
              <a:t>A tool that helps new teacher induction succeed with a personalized PD pathway that identifies a teacher’s strengths and opportunities for growth</a:t>
            </a:r>
          </a:p>
          <a:p>
            <a:pPr marL="285750" indent="-285750">
              <a:buClr>
                <a:schemeClr val="accent1"/>
              </a:buClr>
              <a:buFont typeface="Wingdings" charset="2"/>
              <a:buChar char="§"/>
            </a:pPr>
            <a:endParaRPr lang="en-US" sz="2000" dirty="0">
              <a:solidFill>
                <a:schemeClr val="tx1">
                  <a:lumMod val="50000"/>
                  <a:lumOff val="50000"/>
                </a:schemeClr>
              </a:solidFill>
              <a:latin typeface="Century Gothic"/>
              <a:cs typeface="Century Gothic"/>
            </a:endParaRPr>
          </a:p>
          <a:p>
            <a:pPr marL="285750" indent="-285750">
              <a:buClr>
                <a:schemeClr val="accent1"/>
              </a:buClr>
              <a:buFont typeface="Wingdings" charset="2"/>
              <a:buChar char="§"/>
            </a:pPr>
            <a:r>
              <a:rPr lang="en-US" sz="2000" dirty="0" smtClean="0">
                <a:solidFill>
                  <a:schemeClr val="tx1">
                    <a:lumMod val="50000"/>
                    <a:lumOff val="50000"/>
                  </a:schemeClr>
                </a:solidFill>
                <a:latin typeface="Century Gothic"/>
                <a:cs typeface="Century Gothic"/>
              </a:rPr>
              <a:t>A system to provide an innovative, new way to advance, streamline, and facilitate talent management recruiting and hiring</a:t>
            </a:r>
            <a:endParaRPr lang="en-US" sz="2000" dirty="0">
              <a:solidFill>
                <a:schemeClr val="tx1">
                  <a:lumMod val="50000"/>
                  <a:lumOff val="50000"/>
                </a:schemeClr>
              </a:solidFill>
              <a:latin typeface="Century Gothic"/>
              <a:cs typeface="Century Gothic"/>
            </a:endParaRPr>
          </a:p>
          <a:p>
            <a:pPr>
              <a:buClr>
                <a:schemeClr val="accent1"/>
              </a:buClr>
            </a:pPr>
            <a:endParaRPr lang="en-US" sz="2000" dirty="0">
              <a:solidFill>
                <a:schemeClr val="tx1">
                  <a:lumMod val="50000"/>
                  <a:lumOff val="50000"/>
                </a:schemeClr>
              </a:solidFill>
              <a:latin typeface="Century Gothic"/>
              <a:cs typeface="Century Gothic"/>
            </a:endParaRPr>
          </a:p>
          <a:p>
            <a:pPr marL="285750" indent="-285750">
              <a:buClr>
                <a:schemeClr val="accent1"/>
              </a:buClr>
              <a:buFont typeface="Wingdings" charset="2"/>
              <a:buChar char="§"/>
            </a:pPr>
            <a:endParaRPr lang="en-US" sz="2000" dirty="0" smtClean="0">
              <a:solidFill>
                <a:schemeClr val="tx1">
                  <a:lumMod val="50000"/>
                  <a:lumOff val="50000"/>
                </a:schemeClr>
              </a:solidFill>
              <a:latin typeface="Century Gothic"/>
              <a:cs typeface="Century Gothic"/>
            </a:endParaRPr>
          </a:p>
          <a:p>
            <a:pPr marL="285750" indent="-285750">
              <a:buClr>
                <a:schemeClr val="accent1"/>
              </a:buClr>
              <a:buFont typeface="Wingdings" charset="2"/>
              <a:buChar char="§"/>
            </a:pPr>
            <a:endParaRPr lang="en-US" sz="2000" dirty="0">
              <a:solidFill>
                <a:schemeClr val="tx1">
                  <a:lumMod val="50000"/>
                  <a:lumOff val="50000"/>
                </a:schemeClr>
              </a:solidFill>
              <a:latin typeface="Century Gothic"/>
              <a:cs typeface="Century Gothic"/>
            </a:endParaRPr>
          </a:p>
        </p:txBody>
      </p:sp>
      <p:sp>
        <p:nvSpPr>
          <p:cNvPr id="6" name="Title 1"/>
          <p:cNvSpPr txBox="1">
            <a:spLocks/>
          </p:cNvSpPr>
          <p:nvPr/>
        </p:nvSpPr>
        <p:spPr>
          <a:xfrm>
            <a:off x="825500" y="211667"/>
            <a:ext cx="7454900" cy="115993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500" dirty="0" smtClean="0">
                <a:solidFill>
                  <a:schemeClr val="tx1">
                    <a:lumMod val="65000"/>
                    <a:lumOff val="35000"/>
                  </a:schemeClr>
                </a:solidFill>
                <a:latin typeface="Century Gothic"/>
                <a:cs typeface="Century Gothic"/>
              </a:rPr>
              <a:t>Our Story . . . Founded </a:t>
            </a:r>
            <a:r>
              <a:rPr lang="en-US" sz="2500" dirty="0">
                <a:solidFill>
                  <a:schemeClr val="tx1">
                    <a:lumMod val="65000"/>
                    <a:lumOff val="35000"/>
                  </a:schemeClr>
                </a:solidFill>
                <a:latin typeface="Century Gothic"/>
                <a:cs typeface="Century Gothic"/>
              </a:rPr>
              <a:t>B</a:t>
            </a:r>
            <a:r>
              <a:rPr lang="en-US" sz="2500" dirty="0" smtClean="0">
                <a:solidFill>
                  <a:schemeClr val="tx1">
                    <a:lumMod val="65000"/>
                    <a:lumOff val="35000"/>
                  </a:schemeClr>
                </a:solidFill>
                <a:latin typeface="Century Gothic"/>
                <a:cs typeface="Century Gothic"/>
              </a:rPr>
              <a:t>y a Team of K-12 Leaders </a:t>
            </a:r>
            <a:r>
              <a:rPr lang="en-US" sz="2500" dirty="0">
                <a:solidFill>
                  <a:schemeClr val="tx1">
                    <a:lumMod val="65000"/>
                    <a:lumOff val="35000"/>
                  </a:schemeClr>
                </a:solidFill>
                <a:latin typeface="Century Gothic"/>
                <a:cs typeface="Century Gothic"/>
              </a:rPr>
              <a:t>I</a:t>
            </a:r>
            <a:r>
              <a:rPr lang="en-US" sz="2500" dirty="0" smtClean="0">
                <a:solidFill>
                  <a:schemeClr val="tx1">
                    <a:lumMod val="65000"/>
                    <a:lumOff val="35000"/>
                  </a:schemeClr>
                </a:solidFill>
                <a:latin typeface="Century Gothic"/>
                <a:cs typeface="Century Gothic"/>
              </a:rPr>
              <a:t>nterested </a:t>
            </a:r>
            <a:r>
              <a:rPr lang="en-US" sz="2500" dirty="0">
                <a:solidFill>
                  <a:schemeClr val="tx1">
                    <a:lumMod val="65000"/>
                    <a:lumOff val="35000"/>
                  </a:schemeClr>
                </a:solidFill>
                <a:latin typeface="Century Gothic"/>
                <a:cs typeface="Century Gothic"/>
              </a:rPr>
              <a:t>I</a:t>
            </a:r>
            <a:r>
              <a:rPr lang="en-US" sz="2500" dirty="0" smtClean="0">
                <a:solidFill>
                  <a:schemeClr val="tx1">
                    <a:lumMod val="65000"/>
                    <a:lumOff val="35000"/>
                  </a:schemeClr>
                </a:solidFill>
                <a:latin typeface="Century Gothic"/>
                <a:cs typeface="Century Gothic"/>
              </a:rPr>
              <a:t>n Solving </a:t>
            </a:r>
            <a:r>
              <a:rPr lang="en-US" sz="2500" dirty="0">
                <a:solidFill>
                  <a:schemeClr val="tx1">
                    <a:lumMod val="65000"/>
                    <a:lumOff val="35000"/>
                  </a:schemeClr>
                </a:solidFill>
                <a:latin typeface="Century Gothic"/>
                <a:cs typeface="Century Gothic"/>
              </a:rPr>
              <a:t>T</a:t>
            </a:r>
            <a:r>
              <a:rPr lang="en-US" sz="2500" dirty="0" smtClean="0">
                <a:solidFill>
                  <a:schemeClr val="tx1">
                    <a:lumMod val="65000"/>
                    <a:lumOff val="35000"/>
                  </a:schemeClr>
                </a:solidFill>
                <a:latin typeface="Century Gothic"/>
                <a:cs typeface="Century Gothic"/>
              </a:rPr>
              <a:t>hree </a:t>
            </a:r>
            <a:r>
              <a:rPr lang="en-US" sz="2500" dirty="0">
                <a:solidFill>
                  <a:schemeClr val="tx1">
                    <a:lumMod val="65000"/>
                    <a:lumOff val="35000"/>
                  </a:schemeClr>
                </a:solidFill>
                <a:latin typeface="Century Gothic"/>
                <a:cs typeface="Century Gothic"/>
              </a:rPr>
              <a:t>P</a:t>
            </a:r>
            <a:r>
              <a:rPr lang="en-US" sz="2500" dirty="0" smtClean="0">
                <a:solidFill>
                  <a:schemeClr val="tx1">
                    <a:lumMod val="65000"/>
                    <a:lumOff val="35000"/>
                  </a:schemeClr>
                </a:solidFill>
                <a:latin typeface="Century Gothic"/>
                <a:cs typeface="Century Gothic"/>
              </a:rPr>
              <a:t>roblems:</a:t>
            </a:r>
          </a:p>
        </p:txBody>
      </p:sp>
    </p:spTree>
    <p:extLst>
      <p:ext uri="{BB962C8B-B14F-4D97-AF65-F5344CB8AC3E}">
        <p14:creationId xmlns:p14="http://schemas.microsoft.com/office/powerpoint/2010/main" val="204014968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mplate pa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p:cNvSpPr txBox="1">
            <a:spLocks/>
          </p:cNvSpPr>
          <p:nvPr/>
        </p:nvSpPr>
        <p:spPr>
          <a:xfrm>
            <a:off x="825500" y="211667"/>
            <a:ext cx="7454900" cy="115993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500" dirty="0" smtClean="0">
                <a:solidFill>
                  <a:schemeClr val="tx1">
                    <a:lumMod val="65000"/>
                    <a:lumOff val="35000"/>
                  </a:schemeClr>
                </a:solidFill>
                <a:latin typeface="Century Gothic"/>
                <a:cs typeface="Century Gothic"/>
              </a:rPr>
              <a:t>The Result: An Advanced Education Talent Management System . . . </a:t>
            </a:r>
            <a:r>
              <a:rPr lang="en-US" sz="2500" b="1" dirty="0" smtClean="0">
                <a:solidFill>
                  <a:schemeClr val="tx1">
                    <a:lumMod val="65000"/>
                    <a:lumOff val="35000"/>
                  </a:schemeClr>
                </a:solidFill>
                <a:latin typeface="Century Gothic"/>
                <a:cs typeface="Century Gothic"/>
              </a:rPr>
              <a:t>TeacherMatch 360</a:t>
            </a:r>
          </a:p>
        </p:txBody>
      </p:sp>
      <p:pic>
        <p:nvPicPr>
          <p:cNvPr id="3" name="Picture 2" descr="ProcessWhee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1751076"/>
            <a:ext cx="8330184" cy="3965448"/>
          </a:xfrm>
          <a:prstGeom prst="rect">
            <a:avLst/>
          </a:prstGeom>
        </p:spPr>
      </p:pic>
    </p:spTree>
    <p:extLst>
      <p:ext uri="{BB962C8B-B14F-4D97-AF65-F5344CB8AC3E}">
        <p14:creationId xmlns:p14="http://schemas.microsoft.com/office/powerpoint/2010/main" val="364008271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0253"/>
            <a:ext cx="8229600" cy="1143000"/>
          </a:xfrm>
        </p:spPr>
        <p:txBody>
          <a:bodyPr>
            <a:normAutofit fontScale="90000"/>
          </a:bodyPr>
          <a:lstStyle/>
          <a:p>
            <a:r>
              <a:rPr lang="en-US" b="1" dirty="0" smtClean="0">
                <a:solidFill>
                  <a:schemeClr val="accent1">
                    <a:lumMod val="75000"/>
                  </a:schemeClr>
                </a:solidFill>
                <a:latin typeface="Century Gothic"/>
                <a:cs typeface="Century Gothic"/>
              </a:rPr>
              <a:t>The IntelliGlance system is designed to help </a:t>
            </a:r>
            <a:r>
              <a:rPr lang="en-US" b="1" dirty="0" smtClean="0">
                <a:solidFill>
                  <a:schemeClr val="accent1">
                    <a:lumMod val="75000"/>
                  </a:schemeClr>
                </a:solidFill>
                <a:latin typeface="Century Gothic"/>
                <a:cs typeface="Century Gothic"/>
              </a:rPr>
              <a:t>districts…</a:t>
            </a:r>
            <a:endParaRPr lang="en-US" b="1" dirty="0">
              <a:solidFill>
                <a:schemeClr val="accent1">
                  <a:lumMod val="75000"/>
                </a:schemeClr>
              </a:solidFill>
              <a:latin typeface="Century Gothic"/>
              <a:cs typeface="Century Gothic"/>
            </a:endParaRPr>
          </a:p>
        </p:txBody>
      </p:sp>
      <p:pic>
        <p:nvPicPr>
          <p:cNvPr id="6" name="Picture 5" descr="Screen Shot 2015-01-04 at 9.20.4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257" y="6388630"/>
            <a:ext cx="815735" cy="311983"/>
          </a:xfrm>
          <a:prstGeom prst="rect">
            <a:avLst/>
          </a:prstGeom>
        </p:spPr>
      </p:pic>
      <p:sp>
        <p:nvSpPr>
          <p:cNvPr id="4" name="Slide Number Placeholder 3"/>
          <p:cNvSpPr>
            <a:spLocks noGrp="1"/>
          </p:cNvSpPr>
          <p:nvPr>
            <p:ph type="sldNum" sz="quarter" idx="12"/>
          </p:nvPr>
        </p:nvSpPr>
        <p:spPr/>
        <p:txBody>
          <a:bodyPr/>
          <a:lstStyle/>
          <a:p>
            <a:fld id="{4D96A209-EC57-0E46-855C-4B543F1F0943}" type="slidenum">
              <a:rPr lang="en-US" smtClean="0"/>
              <a:pPr/>
              <a:t>5</a:t>
            </a:fld>
            <a:endParaRPr lang="en-US" dirty="0"/>
          </a:p>
        </p:txBody>
      </p:sp>
      <p:pic>
        <p:nvPicPr>
          <p:cNvPr id="7" name="Picture 6"/>
          <p:cNvPicPr>
            <a:picLocks noChangeAspect="1"/>
          </p:cNvPicPr>
          <p:nvPr/>
        </p:nvPicPr>
        <p:blipFill>
          <a:blip r:embed="rId4"/>
          <a:stretch>
            <a:fillRect/>
          </a:stretch>
        </p:blipFill>
        <p:spPr>
          <a:xfrm>
            <a:off x="915621" y="2318864"/>
            <a:ext cx="7250062" cy="2994155"/>
          </a:xfrm>
          <a:prstGeom prst="rect">
            <a:avLst/>
          </a:prstGeom>
        </p:spPr>
      </p:pic>
    </p:spTree>
    <p:extLst>
      <p:ext uri="{BB962C8B-B14F-4D97-AF65-F5344CB8AC3E}">
        <p14:creationId xmlns:p14="http://schemas.microsoft.com/office/powerpoint/2010/main" val="344888877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mplate pa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p:cNvSpPr txBox="1">
            <a:spLocks/>
          </p:cNvSpPr>
          <p:nvPr/>
        </p:nvSpPr>
        <p:spPr>
          <a:xfrm>
            <a:off x="0" y="275167"/>
            <a:ext cx="9144000" cy="1159933"/>
          </a:xfrm>
          <a:prstGeom prst="rect">
            <a:avLst/>
          </a:prstGeom>
        </p:spPr>
        <p:txBody>
          <a:bodyPr vert="horz" lIns="91440" tIns="45720" rIns="91440" bIns="45720" rtlCol="0" anchor="ctr">
            <a:normAutofit fontScale="92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500" dirty="0" smtClean="0">
                <a:solidFill>
                  <a:schemeClr val="tx1">
                    <a:lumMod val="65000"/>
                    <a:lumOff val="35000"/>
                  </a:schemeClr>
                </a:solidFill>
                <a:latin typeface="Century Gothic"/>
                <a:cs typeface="Century Gothic"/>
              </a:rPr>
              <a:t>Collaborating with NCDPI and You to Expand Your Reach. </a:t>
            </a:r>
            <a:r>
              <a:rPr lang="en-US" sz="2500" dirty="0" smtClean="0">
                <a:solidFill>
                  <a:schemeClr val="tx1">
                    <a:lumMod val="65000"/>
                    <a:lumOff val="35000"/>
                  </a:schemeClr>
                </a:solidFill>
                <a:latin typeface="Century Gothic"/>
                <a:cs typeface="Century Gothic"/>
              </a:rPr>
              <a:t>. .</a:t>
            </a:r>
          </a:p>
          <a:p>
            <a:r>
              <a:rPr lang="en-US" sz="1900" dirty="0" smtClean="0">
                <a:solidFill>
                  <a:schemeClr val="tx1">
                    <a:lumMod val="65000"/>
                    <a:lumOff val="35000"/>
                  </a:schemeClr>
                </a:solidFill>
                <a:latin typeface="Century Gothic"/>
                <a:cs typeface="Century Gothic"/>
              </a:rPr>
              <a:t>We use advanced tools and analytics — including the power of</a:t>
            </a:r>
          </a:p>
          <a:p>
            <a:r>
              <a:rPr lang="en-US" sz="1900" dirty="0" smtClean="0">
                <a:solidFill>
                  <a:schemeClr val="tx1">
                    <a:lumMod val="65000"/>
                    <a:lumOff val="35000"/>
                  </a:schemeClr>
                </a:solidFill>
                <a:latin typeface="Century Gothic"/>
                <a:cs typeface="Century Gothic"/>
              </a:rPr>
              <a:t>social media to help you find the ideal candidate. </a:t>
            </a:r>
          </a:p>
        </p:txBody>
      </p:sp>
      <p:pic>
        <p:nvPicPr>
          <p:cNvPr id="8" name="Picture 7" descr="Map_SocialMedia.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334" y="1435100"/>
            <a:ext cx="7026092" cy="4070345"/>
          </a:xfrm>
          <a:prstGeom prst="rect">
            <a:avLst/>
          </a:prstGeom>
        </p:spPr>
      </p:pic>
      <p:pic>
        <p:nvPicPr>
          <p:cNvPr id="3" name="Picture 2" descr="Phone_FB.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8120" y="4106333"/>
            <a:ext cx="1107998" cy="2123016"/>
          </a:xfrm>
          <a:prstGeom prst="rect">
            <a:avLst/>
          </a:prstGeom>
        </p:spPr>
      </p:pic>
      <p:pic>
        <p:nvPicPr>
          <p:cNvPr id="4" name="Picture 3" descr="Phone_Twitter.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86813" y="4106333"/>
            <a:ext cx="1107998" cy="2123016"/>
          </a:xfrm>
          <a:prstGeom prst="rect">
            <a:avLst/>
          </a:prstGeom>
        </p:spPr>
      </p:pic>
      <p:pic>
        <p:nvPicPr>
          <p:cNvPr id="7" name="Picture 6" descr="Phone_LinkedIn.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99940" y="4106333"/>
            <a:ext cx="1107998" cy="2123016"/>
          </a:xfrm>
          <a:prstGeom prst="rect">
            <a:avLst/>
          </a:prstGeom>
        </p:spPr>
      </p:pic>
      <p:pic>
        <p:nvPicPr>
          <p:cNvPr id="9" name="Picture 8" descr="twitter3.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26615" y="5091297"/>
            <a:ext cx="1110234" cy="832676"/>
          </a:xfrm>
          <a:prstGeom prst="rect">
            <a:avLst/>
          </a:prstGeom>
          <a:ln>
            <a:noFill/>
          </a:ln>
          <a:effectLst/>
        </p:spPr>
      </p:pic>
      <p:pic>
        <p:nvPicPr>
          <p:cNvPr id="10" name="Picture 9" descr="social-facebook-box-blue-icon.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80822" y="5086124"/>
            <a:ext cx="799776" cy="799776"/>
          </a:xfrm>
          <a:prstGeom prst="rect">
            <a:avLst/>
          </a:prstGeom>
          <a:ln>
            <a:noFill/>
          </a:ln>
          <a:effectLst/>
        </p:spPr>
      </p:pic>
      <p:pic>
        <p:nvPicPr>
          <p:cNvPr id="11" name="Picture 10" descr="how-do-you-create-a-business-page-on-linkedin.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76344" y="5120922"/>
            <a:ext cx="695677" cy="695677"/>
          </a:xfrm>
          <a:prstGeom prst="rect">
            <a:avLst/>
          </a:prstGeom>
          <a:ln>
            <a:noFill/>
          </a:ln>
          <a:effectLst/>
        </p:spPr>
      </p:pic>
    </p:spTree>
    <p:extLst>
      <p:ext uri="{BB962C8B-B14F-4D97-AF65-F5344CB8AC3E}">
        <p14:creationId xmlns:p14="http://schemas.microsoft.com/office/powerpoint/2010/main" val="14104944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mplate pa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624902" y="2535141"/>
            <a:ext cx="8138098" cy="2862322"/>
          </a:xfrm>
          <a:prstGeom prst="rect">
            <a:avLst/>
          </a:prstGeom>
          <a:noFill/>
        </p:spPr>
        <p:txBody>
          <a:bodyPr wrap="square" rtlCol="0">
            <a:spAutoFit/>
          </a:bodyPr>
          <a:lstStyle/>
          <a:p>
            <a:pPr marL="285750" indent="-285750">
              <a:buClr>
                <a:schemeClr val="accent1"/>
              </a:buClr>
              <a:buFont typeface="Wingdings" charset="2"/>
              <a:buChar char="§"/>
            </a:pPr>
            <a:r>
              <a:rPr lang="en-US" sz="2000" dirty="0" smtClean="0">
                <a:solidFill>
                  <a:schemeClr val="tx1">
                    <a:lumMod val="50000"/>
                    <a:lumOff val="50000"/>
                  </a:schemeClr>
                </a:solidFill>
                <a:latin typeface="Century Gothic"/>
                <a:cs typeface="Century Gothic"/>
              </a:rPr>
              <a:t>Provides an innovative, new way to streamline and facilitate talent management via a true end-to-end solution designed for the challenges of K-12</a:t>
            </a:r>
          </a:p>
          <a:p>
            <a:pPr marL="285750" indent="-285750">
              <a:buClr>
                <a:schemeClr val="accent1"/>
              </a:buClr>
              <a:buFont typeface="Wingdings" charset="2"/>
              <a:buChar char="§"/>
            </a:pPr>
            <a:endParaRPr lang="en-US" sz="2000" dirty="0">
              <a:solidFill>
                <a:schemeClr val="tx1">
                  <a:lumMod val="50000"/>
                  <a:lumOff val="50000"/>
                </a:schemeClr>
              </a:solidFill>
              <a:latin typeface="Century Gothic"/>
              <a:cs typeface="Century Gothic"/>
            </a:endParaRPr>
          </a:p>
          <a:p>
            <a:pPr marL="285750" indent="-285750">
              <a:buClr>
                <a:schemeClr val="accent1"/>
              </a:buClr>
              <a:buFont typeface="Wingdings" charset="2"/>
              <a:buChar char="§"/>
            </a:pPr>
            <a:r>
              <a:rPr lang="en-US" sz="2000" dirty="0" smtClean="0">
                <a:solidFill>
                  <a:schemeClr val="tx1">
                    <a:lumMod val="50000"/>
                    <a:lumOff val="50000"/>
                  </a:schemeClr>
                </a:solidFill>
                <a:latin typeface="Century Gothic"/>
                <a:cs typeface="Century Gothic"/>
              </a:rPr>
              <a:t>Enables you to identify and recruit top talent</a:t>
            </a:r>
          </a:p>
          <a:p>
            <a:pPr marL="285750" indent="-285750">
              <a:buClr>
                <a:schemeClr val="accent1"/>
              </a:buClr>
              <a:buFont typeface="Wingdings" charset="2"/>
              <a:buChar char="§"/>
            </a:pPr>
            <a:endParaRPr lang="en-US" sz="2000" dirty="0">
              <a:solidFill>
                <a:schemeClr val="tx1">
                  <a:lumMod val="50000"/>
                  <a:lumOff val="50000"/>
                </a:schemeClr>
              </a:solidFill>
              <a:latin typeface="Century Gothic"/>
              <a:cs typeface="Century Gothic"/>
            </a:endParaRPr>
          </a:p>
          <a:p>
            <a:pPr marL="285750" indent="-285750">
              <a:buClr>
                <a:schemeClr val="accent1"/>
              </a:buClr>
              <a:buFont typeface="Wingdings" charset="2"/>
              <a:buChar char="§"/>
            </a:pPr>
            <a:r>
              <a:rPr lang="en-US" sz="2000" dirty="0" smtClean="0">
                <a:solidFill>
                  <a:schemeClr val="tx1">
                    <a:lumMod val="50000"/>
                    <a:lumOff val="50000"/>
                  </a:schemeClr>
                </a:solidFill>
                <a:latin typeface="Century Gothic"/>
                <a:cs typeface="Century Gothic"/>
              </a:rPr>
              <a:t>Provides insights via a click of</a:t>
            </a:r>
            <a:r>
              <a:rPr lang="en-US" sz="2000" dirty="0">
                <a:solidFill>
                  <a:schemeClr val="tx1">
                    <a:lumMod val="50000"/>
                    <a:lumOff val="50000"/>
                  </a:schemeClr>
                </a:solidFill>
                <a:latin typeface="Century Gothic"/>
                <a:cs typeface="Century Gothic"/>
              </a:rPr>
              <a:t> </a:t>
            </a:r>
            <a:r>
              <a:rPr lang="en-US" sz="2000" dirty="0" smtClean="0">
                <a:solidFill>
                  <a:schemeClr val="tx1">
                    <a:lumMod val="50000"/>
                    <a:lumOff val="50000"/>
                  </a:schemeClr>
                </a:solidFill>
                <a:latin typeface="Century Gothic"/>
                <a:cs typeface="Century Gothic"/>
              </a:rPr>
              <a:t>the</a:t>
            </a:r>
            <a:r>
              <a:rPr lang="en-US" sz="2000" dirty="0">
                <a:solidFill>
                  <a:schemeClr val="tx1">
                    <a:lumMod val="50000"/>
                    <a:lumOff val="50000"/>
                  </a:schemeClr>
                </a:solidFill>
                <a:latin typeface="Century Gothic"/>
                <a:cs typeface="Century Gothic"/>
              </a:rPr>
              <a:t> </a:t>
            </a:r>
            <a:r>
              <a:rPr lang="en-US" sz="2000" dirty="0" smtClean="0">
                <a:solidFill>
                  <a:schemeClr val="tx1">
                    <a:lumMod val="50000"/>
                    <a:lumOff val="50000"/>
                  </a:schemeClr>
                </a:solidFill>
                <a:latin typeface="Century Gothic"/>
                <a:cs typeface="Century Gothic"/>
              </a:rPr>
              <a:t>mouse</a:t>
            </a:r>
          </a:p>
          <a:p>
            <a:pPr>
              <a:buClr>
                <a:schemeClr val="accent1"/>
              </a:buClr>
            </a:pPr>
            <a:endParaRPr lang="en-US" sz="2000" dirty="0">
              <a:solidFill>
                <a:schemeClr val="tx1">
                  <a:lumMod val="50000"/>
                  <a:lumOff val="50000"/>
                </a:schemeClr>
              </a:solidFill>
              <a:latin typeface="Century Gothic"/>
              <a:cs typeface="Century Gothic"/>
            </a:endParaRPr>
          </a:p>
          <a:p>
            <a:pPr marL="285750" indent="-285750">
              <a:buClr>
                <a:schemeClr val="accent1"/>
              </a:buClr>
              <a:buFont typeface="Wingdings" charset="2"/>
              <a:buChar char="§"/>
            </a:pPr>
            <a:r>
              <a:rPr lang="en-US" sz="2000" dirty="0" smtClean="0">
                <a:solidFill>
                  <a:schemeClr val="tx1">
                    <a:lumMod val="50000"/>
                    <a:lumOff val="50000"/>
                  </a:schemeClr>
                </a:solidFill>
                <a:latin typeface="Century Gothic"/>
                <a:cs typeface="Century Gothic"/>
              </a:rPr>
              <a:t>Makes communication with stakeholders seamless</a:t>
            </a:r>
            <a:endParaRPr lang="en-US" sz="2000" dirty="0">
              <a:solidFill>
                <a:schemeClr val="tx1">
                  <a:lumMod val="50000"/>
                  <a:lumOff val="50000"/>
                </a:schemeClr>
              </a:solidFill>
              <a:latin typeface="Century Gothic"/>
              <a:cs typeface="Century Gothic"/>
            </a:endParaRPr>
          </a:p>
        </p:txBody>
      </p:sp>
      <p:sp>
        <p:nvSpPr>
          <p:cNvPr id="5" name="Title 1"/>
          <p:cNvSpPr txBox="1">
            <a:spLocks/>
          </p:cNvSpPr>
          <p:nvPr/>
        </p:nvSpPr>
        <p:spPr>
          <a:xfrm>
            <a:off x="0" y="211667"/>
            <a:ext cx="9144000" cy="115993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500" dirty="0" smtClean="0">
                <a:solidFill>
                  <a:schemeClr val="tx1">
                    <a:lumMod val="65000"/>
                    <a:lumOff val="35000"/>
                  </a:schemeClr>
                </a:solidFill>
                <a:latin typeface="Century Gothic"/>
                <a:cs typeface="Century Gothic"/>
              </a:rPr>
              <a:t>Our Strong Collaboration with NCDPI and You Offer</a:t>
            </a:r>
            <a:r>
              <a:rPr lang="en-US" sz="2500" dirty="0" smtClean="0">
                <a:solidFill>
                  <a:schemeClr val="tx1">
                    <a:lumMod val="65000"/>
                    <a:lumOff val="35000"/>
                  </a:schemeClr>
                </a:solidFill>
                <a:latin typeface="Helvetica Neue"/>
                <a:cs typeface="Helvetica Neue"/>
              </a:rPr>
              <a:t>. </a:t>
            </a:r>
            <a:r>
              <a:rPr lang="en-US" sz="2500" dirty="0" smtClean="0">
                <a:solidFill>
                  <a:schemeClr val="tx1">
                    <a:lumMod val="65000"/>
                    <a:lumOff val="35000"/>
                  </a:schemeClr>
                </a:solidFill>
                <a:latin typeface="Helvetica Neue"/>
                <a:cs typeface="Helvetica Neue"/>
              </a:rPr>
              <a:t>. .</a:t>
            </a:r>
          </a:p>
          <a:p>
            <a:r>
              <a:rPr lang="en-US" sz="1900" dirty="0" smtClean="0">
                <a:solidFill>
                  <a:schemeClr val="tx1">
                    <a:lumMod val="65000"/>
                    <a:lumOff val="35000"/>
                  </a:schemeClr>
                </a:solidFill>
                <a:latin typeface="Century Gothic"/>
                <a:cs typeface="Century Gothic"/>
              </a:rPr>
              <a:t>A truly different approach to applicant tracking:</a:t>
            </a:r>
          </a:p>
        </p:txBody>
      </p:sp>
      <p:pic>
        <p:nvPicPr>
          <p:cNvPr id="3" name="Picture 2" descr="Intelliglance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6867" y="1142496"/>
            <a:ext cx="4572000" cy="1271016"/>
          </a:xfrm>
          <a:prstGeom prst="rect">
            <a:avLst/>
          </a:prstGeom>
        </p:spPr>
      </p:pic>
    </p:spTree>
    <p:extLst>
      <p:ext uri="{BB962C8B-B14F-4D97-AF65-F5344CB8AC3E}">
        <p14:creationId xmlns:p14="http://schemas.microsoft.com/office/powerpoint/2010/main" val="59433923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mplate pa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p:cNvSpPr txBox="1">
            <a:spLocks/>
          </p:cNvSpPr>
          <p:nvPr/>
        </p:nvSpPr>
        <p:spPr>
          <a:xfrm>
            <a:off x="0" y="211667"/>
            <a:ext cx="9144000" cy="115993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500" dirty="0" smtClean="0">
                <a:solidFill>
                  <a:schemeClr val="tx1">
                    <a:lumMod val="65000"/>
                    <a:lumOff val="35000"/>
                  </a:schemeClr>
                </a:solidFill>
                <a:latin typeface="Century Gothic"/>
                <a:cs typeface="Century Gothic"/>
              </a:rPr>
              <a:t>So Many Customized Advanced Features. </a:t>
            </a:r>
            <a:r>
              <a:rPr lang="en-US" sz="2500" dirty="0" smtClean="0">
                <a:solidFill>
                  <a:schemeClr val="tx1">
                    <a:lumMod val="65000"/>
                    <a:lumOff val="35000"/>
                  </a:schemeClr>
                </a:solidFill>
                <a:latin typeface="Century Gothic"/>
                <a:cs typeface="Century Gothic"/>
              </a:rPr>
              <a:t>. .</a:t>
            </a:r>
            <a:endParaRPr lang="en-US" sz="2500" dirty="0" smtClean="0">
              <a:solidFill>
                <a:schemeClr val="tx1">
                  <a:lumMod val="65000"/>
                  <a:lumOff val="35000"/>
                </a:schemeClr>
              </a:solidFill>
              <a:latin typeface="Helvetica Neue"/>
              <a:cs typeface="Helvetica Neue"/>
            </a:endParaRPr>
          </a:p>
          <a:p>
            <a:r>
              <a:rPr lang="en-US" sz="1900" dirty="0" smtClean="0">
                <a:solidFill>
                  <a:schemeClr val="tx1">
                    <a:lumMod val="65000"/>
                    <a:lumOff val="35000"/>
                  </a:schemeClr>
                </a:solidFill>
                <a:latin typeface="Century Gothic"/>
                <a:cs typeface="Century Gothic"/>
              </a:rPr>
              <a:t>An ecosystem that saves time and increases productivity!</a:t>
            </a:r>
          </a:p>
        </p:txBody>
      </p:sp>
      <p:pic>
        <p:nvPicPr>
          <p:cNvPr id="4" name="Picture 3" descr="IntelliglanceChar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792" y="1478788"/>
            <a:ext cx="8141208" cy="4459224"/>
          </a:xfrm>
          <a:prstGeom prst="rect">
            <a:avLst/>
          </a:prstGeom>
        </p:spPr>
      </p:pic>
      <p:sp>
        <p:nvSpPr>
          <p:cNvPr id="6" name="Title 1"/>
          <p:cNvSpPr txBox="1">
            <a:spLocks/>
          </p:cNvSpPr>
          <p:nvPr/>
        </p:nvSpPr>
        <p:spPr>
          <a:xfrm>
            <a:off x="4724400" y="5156204"/>
            <a:ext cx="2292350" cy="4445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900" dirty="0" smtClean="0">
                <a:solidFill>
                  <a:schemeClr val="tx1">
                    <a:lumMod val="65000"/>
                    <a:lumOff val="35000"/>
                  </a:schemeClr>
                </a:solidFill>
                <a:latin typeface="Century Gothic"/>
                <a:cs typeface="Century Gothic"/>
              </a:rPr>
              <a:t>Fully Automated Communications</a:t>
            </a:r>
          </a:p>
        </p:txBody>
      </p:sp>
      <p:sp>
        <p:nvSpPr>
          <p:cNvPr id="7" name="Title 1"/>
          <p:cNvSpPr txBox="1">
            <a:spLocks/>
          </p:cNvSpPr>
          <p:nvPr/>
        </p:nvSpPr>
        <p:spPr>
          <a:xfrm>
            <a:off x="4324350" y="5511800"/>
            <a:ext cx="2292350" cy="4445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900" dirty="0" smtClean="0">
                <a:solidFill>
                  <a:schemeClr val="tx1">
                    <a:lumMod val="65000"/>
                    <a:lumOff val="35000"/>
                  </a:schemeClr>
                </a:solidFill>
                <a:latin typeface="Century Gothic"/>
                <a:cs typeface="Century Gothic"/>
              </a:rPr>
              <a:t>Collaborative Workflow Process</a:t>
            </a:r>
          </a:p>
        </p:txBody>
      </p:sp>
      <p:sp>
        <p:nvSpPr>
          <p:cNvPr id="8" name="Title 1"/>
          <p:cNvSpPr txBox="1">
            <a:spLocks/>
          </p:cNvSpPr>
          <p:nvPr/>
        </p:nvSpPr>
        <p:spPr>
          <a:xfrm>
            <a:off x="5143500" y="4800600"/>
            <a:ext cx="2292350" cy="4445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900" dirty="0" smtClean="0">
                <a:solidFill>
                  <a:schemeClr val="tx1">
                    <a:lumMod val="65000"/>
                    <a:lumOff val="35000"/>
                  </a:schemeClr>
                </a:solidFill>
                <a:latin typeface="Century Gothic"/>
                <a:cs typeface="Century Gothic"/>
              </a:rPr>
              <a:t>District Performance Indicators</a:t>
            </a:r>
          </a:p>
        </p:txBody>
      </p:sp>
      <p:sp>
        <p:nvSpPr>
          <p:cNvPr id="9" name="Title 1"/>
          <p:cNvSpPr txBox="1">
            <a:spLocks/>
          </p:cNvSpPr>
          <p:nvPr/>
        </p:nvSpPr>
        <p:spPr>
          <a:xfrm>
            <a:off x="5454650" y="4451350"/>
            <a:ext cx="2292350" cy="4445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900" dirty="0" smtClean="0">
                <a:solidFill>
                  <a:schemeClr val="tx1">
                    <a:lumMod val="65000"/>
                    <a:lumOff val="35000"/>
                  </a:schemeClr>
                </a:solidFill>
                <a:latin typeface="Century Gothic"/>
                <a:cs typeface="Century Gothic"/>
              </a:rPr>
              <a:t>Real-Time Action Feed</a:t>
            </a:r>
          </a:p>
        </p:txBody>
      </p:sp>
      <p:sp>
        <p:nvSpPr>
          <p:cNvPr id="10" name="Title 1"/>
          <p:cNvSpPr txBox="1">
            <a:spLocks/>
          </p:cNvSpPr>
          <p:nvPr/>
        </p:nvSpPr>
        <p:spPr>
          <a:xfrm>
            <a:off x="5683250" y="4095750"/>
            <a:ext cx="2292350" cy="4445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900" dirty="0" smtClean="0">
                <a:solidFill>
                  <a:schemeClr val="tx1">
                    <a:lumMod val="65000"/>
                    <a:lumOff val="35000"/>
                  </a:schemeClr>
                </a:solidFill>
                <a:latin typeface="Century Gothic"/>
                <a:cs typeface="Century Gothic"/>
              </a:rPr>
              <a:t>Instant Email Integration</a:t>
            </a:r>
          </a:p>
        </p:txBody>
      </p:sp>
      <p:sp>
        <p:nvSpPr>
          <p:cNvPr id="11" name="Title 1"/>
          <p:cNvSpPr txBox="1">
            <a:spLocks/>
          </p:cNvSpPr>
          <p:nvPr/>
        </p:nvSpPr>
        <p:spPr>
          <a:xfrm>
            <a:off x="5943600" y="3733800"/>
            <a:ext cx="2292350" cy="4445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900" dirty="0" smtClean="0">
                <a:solidFill>
                  <a:schemeClr val="tx1">
                    <a:lumMod val="65000"/>
                    <a:lumOff val="35000"/>
                  </a:schemeClr>
                </a:solidFill>
                <a:latin typeface="Century Gothic"/>
                <a:cs typeface="Century Gothic"/>
              </a:rPr>
              <a:t>Actionable Analytics</a:t>
            </a:r>
          </a:p>
        </p:txBody>
      </p:sp>
      <p:sp>
        <p:nvSpPr>
          <p:cNvPr id="12" name="Title 1"/>
          <p:cNvSpPr txBox="1">
            <a:spLocks/>
          </p:cNvSpPr>
          <p:nvPr/>
        </p:nvSpPr>
        <p:spPr>
          <a:xfrm>
            <a:off x="6038850" y="3390900"/>
            <a:ext cx="2292350" cy="4445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900" dirty="0" smtClean="0">
                <a:solidFill>
                  <a:schemeClr val="tx1">
                    <a:lumMod val="65000"/>
                    <a:lumOff val="35000"/>
                  </a:schemeClr>
                </a:solidFill>
                <a:latin typeface="Century Gothic"/>
                <a:cs typeface="Century Gothic"/>
              </a:rPr>
              <a:t>HRIS Integration</a:t>
            </a:r>
          </a:p>
        </p:txBody>
      </p:sp>
      <p:sp>
        <p:nvSpPr>
          <p:cNvPr id="13" name="Title 1"/>
          <p:cNvSpPr txBox="1">
            <a:spLocks/>
          </p:cNvSpPr>
          <p:nvPr/>
        </p:nvSpPr>
        <p:spPr>
          <a:xfrm>
            <a:off x="6172200" y="3035300"/>
            <a:ext cx="2292350" cy="4445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900" dirty="0" smtClean="0">
                <a:solidFill>
                  <a:schemeClr val="tx1">
                    <a:lumMod val="65000"/>
                    <a:lumOff val="35000"/>
                  </a:schemeClr>
                </a:solidFill>
                <a:latin typeface="Century Gothic"/>
                <a:cs typeface="Century Gothic"/>
              </a:rPr>
              <a:t>Self-Service Tools</a:t>
            </a:r>
          </a:p>
        </p:txBody>
      </p:sp>
      <p:sp>
        <p:nvSpPr>
          <p:cNvPr id="14" name="Title 1"/>
          <p:cNvSpPr txBox="1">
            <a:spLocks/>
          </p:cNvSpPr>
          <p:nvPr/>
        </p:nvSpPr>
        <p:spPr>
          <a:xfrm>
            <a:off x="2114550" y="5156204"/>
            <a:ext cx="2292350" cy="4445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900" dirty="0" smtClean="0">
                <a:solidFill>
                  <a:schemeClr val="tx1">
                    <a:lumMod val="65000"/>
                    <a:lumOff val="35000"/>
                  </a:schemeClr>
                </a:solidFill>
                <a:latin typeface="Century Gothic"/>
                <a:cs typeface="Century Gothic"/>
              </a:rPr>
              <a:t>Pop-Up Candidate Profile</a:t>
            </a:r>
          </a:p>
        </p:txBody>
      </p:sp>
      <p:sp>
        <p:nvSpPr>
          <p:cNvPr id="15" name="Title 1"/>
          <p:cNvSpPr txBox="1">
            <a:spLocks/>
          </p:cNvSpPr>
          <p:nvPr/>
        </p:nvSpPr>
        <p:spPr>
          <a:xfrm>
            <a:off x="2479675" y="5511800"/>
            <a:ext cx="2292350" cy="4445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900" dirty="0" smtClean="0">
                <a:solidFill>
                  <a:schemeClr val="tx1">
                    <a:lumMod val="65000"/>
                    <a:lumOff val="35000"/>
                  </a:schemeClr>
                </a:solidFill>
                <a:latin typeface="Century Gothic"/>
                <a:cs typeface="Century Gothic"/>
              </a:rPr>
              <a:t>Candidate Planning Folder</a:t>
            </a:r>
          </a:p>
        </p:txBody>
      </p:sp>
      <p:sp>
        <p:nvSpPr>
          <p:cNvPr id="16" name="Title 1"/>
          <p:cNvSpPr txBox="1">
            <a:spLocks/>
          </p:cNvSpPr>
          <p:nvPr/>
        </p:nvSpPr>
        <p:spPr>
          <a:xfrm>
            <a:off x="1701800" y="4800600"/>
            <a:ext cx="2292350" cy="4445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900" dirty="0" smtClean="0">
                <a:solidFill>
                  <a:schemeClr val="tx1">
                    <a:lumMod val="65000"/>
                    <a:lumOff val="35000"/>
                  </a:schemeClr>
                </a:solidFill>
                <a:latin typeface="Century Gothic"/>
                <a:cs typeface="Century Gothic"/>
              </a:rPr>
              <a:t>EZ Application Form</a:t>
            </a:r>
          </a:p>
        </p:txBody>
      </p:sp>
      <p:sp>
        <p:nvSpPr>
          <p:cNvPr id="17" name="Title 1"/>
          <p:cNvSpPr txBox="1">
            <a:spLocks/>
          </p:cNvSpPr>
          <p:nvPr/>
        </p:nvSpPr>
        <p:spPr>
          <a:xfrm>
            <a:off x="1384300" y="4451350"/>
            <a:ext cx="2292350" cy="4445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900" dirty="0" smtClean="0">
                <a:solidFill>
                  <a:schemeClr val="tx1">
                    <a:lumMod val="65000"/>
                    <a:lumOff val="35000"/>
                  </a:schemeClr>
                </a:solidFill>
                <a:latin typeface="Century Gothic"/>
                <a:cs typeface="Century Gothic"/>
              </a:rPr>
              <a:t>Quest Jobs Connection</a:t>
            </a:r>
          </a:p>
        </p:txBody>
      </p:sp>
      <p:sp>
        <p:nvSpPr>
          <p:cNvPr id="18" name="Title 1"/>
          <p:cNvSpPr txBox="1">
            <a:spLocks/>
          </p:cNvSpPr>
          <p:nvPr/>
        </p:nvSpPr>
        <p:spPr>
          <a:xfrm>
            <a:off x="1162050" y="4095750"/>
            <a:ext cx="2292350" cy="4445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900" dirty="0" smtClean="0">
                <a:solidFill>
                  <a:schemeClr val="tx1">
                    <a:lumMod val="65000"/>
                    <a:lumOff val="35000"/>
                  </a:schemeClr>
                </a:solidFill>
                <a:latin typeface="Century Gothic"/>
                <a:cs typeface="Century Gothic"/>
              </a:rPr>
              <a:t>Paperless Onboarding</a:t>
            </a:r>
          </a:p>
        </p:txBody>
      </p:sp>
      <p:sp>
        <p:nvSpPr>
          <p:cNvPr id="19" name="Title 1"/>
          <p:cNvSpPr txBox="1">
            <a:spLocks/>
          </p:cNvSpPr>
          <p:nvPr/>
        </p:nvSpPr>
        <p:spPr>
          <a:xfrm>
            <a:off x="968375" y="3733800"/>
            <a:ext cx="2292350" cy="4445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900" dirty="0" smtClean="0">
                <a:solidFill>
                  <a:schemeClr val="tx1">
                    <a:lumMod val="65000"/>
                    <a:lumOff val="35000"/>
                  </a:schemeClr>
                </a:solidFill>
                <a:latin typeface="Century Gothic"/>
                <a:cs typeface="Century Gothic"/>
              </a:rPr>
              <a:t>Event Management</a:t>
            </a:r>
          </a:p>
        </p:txBody>
      </p:sp>
      <p:sp>
        <p:nvSpPr>
          <p:cNvPr id="20" name="Title 1"/>
          <p:cNvSpPr txBox="1">
            <a:spLocks/>
          </p:cNvSpPr>
          <p:nvPr/>
        </p:nvSpPr>
        <p:spPr>
          <a:xfrm>
            <a:off x="768350" y="3390900"/>
            <a:ext cx="2292350" cy="4445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900" dirty="0" smtClean="0">
                <a:solidFill>
                  <a:schemeClr val="tx1">
                    <a:lumMod val="65000"/>
                    <a:lumOff val="35000"/>
                  </a:schemeClr>
                </a:solidFill>
                <a:latin typeface="Century Gothic"/>
                <a:cs typeface="Century Gothic"/>
              </a:rPr>
              <a:t>Video Interviewing</a:t>
            </a:r>
          </a:p>
        </p:txBody>
      </p:sp>
      <p:sp>
        <p:nvSpPr>
          <p:cNvPr id="21" name="Title 1"/>
          <p:cNvSpPr txBox="1">
            <a:spLocks/>
          </p:cNvSpPr>
          <p:nvPr/>
        </p:nvSpPr>
        <p:spPr>
          <a:xfrm>
            <a:off x="717550" y="3035300"/>
            <a:ext cx="2292350" cy="4445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900" dirty="0" err="1" smtClean="0">
                <a:solidFill>
                  <a:schemeClr val="tx1">
                    <a:lumMod val="65000"/>
                    <a:lumOff val="35000"/>
                  </a:schemeClr>
                </a:solidFill>
                <a:latin typeface="Century Gothic"/>
                <a:cs typeface="Century Gothic"/>
              </a:rPr>
              <a:t>eReferences</a:t>
            </a:r>
            <a:endParaRPr lang="en-US" sz="900" dirty="0" smtClean="0">
              <a:solidFill>
                <a:schemeClr val="tx1">
                  <a:lumMod val="65000"/>
                  <a:lumOff val="35000"/>
                </a:schemeClr>
              </a:solidFill>
              <a:latin typeface="Century Gothic"/>
              <a:cs typeface="Century Gothic"/>
            </a:endParaRPr>
          </a:p>
        </p:txBody>
      </p:sp>
    </p:spTree>
    <p:extLst>
      <p:ext uri="{BB962C8B-B14F-4D97-AF65-F5344CB8AC3E}">
        <p14:creationId xmlns:p14="http://schemas.microsoft.com/office/powerpoint/2010/main" val="5236685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mplate pa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p:cNvSpPr txBox="1">
            <a:spLocks/>
          </p:cNvSpPr>
          <p:nvPr/>
        </p:nvSpPr>
        <p:spPr>
          <a:xfrm>
            <a:off x="0" y="211667"/>
            <a:ext cx="9144000" cy="115993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smtClean="0">
                <a:solidFill>
                  <a:schemeClr val="tx1">
                    <a:lumMod val="65000"/>
                    <a:lumOff val="35000"/>
                  </a:schemeClr>
                </a:solidFill>
                <a:latin typeface="Century Gothic"/>
                <a:cs typeface="Century Gothic"/>
              </a:rPr>
              <a:t>Some Additional Features Beyond Current Collaboration </a:t>
            </a:r>
            <a:r>
              <a:rPr lang="en-US" sz="2400" dirty="0" smtClean="0">
                <a:solidFill>
                  <a:schemeClr val="tx1">
                    <a:lumMod val="65000"/>
                    <a:lumOff val="35000"/>
                  </a:schemeClr>
                </a:solidFill>
                <a:latin typeface="Helvetica Neue"/>
                <a:cs typeface="Helvetica Neue"/>
              </a:rPr>
              <a:t>. </a:t>
            </a:r>
            <a:r>
              <a:rPr lang="en-US" sz="2400" dirty="0" smtClean="0">
                <a:solidFill>
                  <a:schemeClr val="tx1">
                    <a:lumMod val="65000"/>
                    <a:lumOff val="35000"/>
                  </a:schemeClr>
                </a:solidFill>
                <a:latin typeface="Helvetica Neue"/>
                <a:cs typeface="Helvetica Neue"/>
              </a:rPr>
              <a:t>. .</a:t>
            </a:r>
          </a:p>
          <a:p>
            <a:r>
              <a:rPr lang="en-US" sz="1900" dirty="0" smtClean="0">
                <a:solidFill>
                  <a:schemeClr val="tx1">
                    <a:lumMod val="65000"/>
                    <a:lumOff val="35000"/>
                  </a:schemeClr>
                </a:solidFill>
                <a:latin typeface="Century Gothic"/>
                <a:cs typeface="Century Gothic"/>
              </a:rPr>
              <a:t>Virtual Video Interviewing Integrated into </a:t>
            </a:r>
            <a:r>
              <a:rPr lang="en-US" sz="1900" dirty="0" err="1" smtClean="0">
                <a:solidFill>
                  <a:schemeClr val="tx1">
                    <a:lumMod val="65000"/>
                    <a:lumOff val="35000"/>
                  </a:schemeClr>
                </a:solidFill>
                <a:latin typeface="Century Gothic"/>
                <a:cs typeface="Century Gothic"/>
              </a:rPr>
              <a:t>IntelliGlance</a:t>
            </a:r>
            <a:r>
              <a:rPr lang="en-US" sz="1900" dirty="0" smtClean="0">
                <a:solidFill>
                  <a:schemeClr val="tx1">
                    <a:lumMod val="65000"/>
                    <a:lumOff val="35000"/>
                  </a:schemeClr>
                </a:solidFill>
                <a:latin typeface="Century Gothic"/>
                <a:cs typeface="Century Gothic"/>
              </a:rPr>
              <a:t>:</a:t>
            </a:r>
            <a:endParaRPr lang="en-US" sz="1900" dirty="0" smtClean="0">
              <a:solidFill>
                <a:schemeClr val="tx1">
                  <a:lumMod val="65000"/>
                  <a:lumOff val="35000"/>
                </a:schemeClr>
              </a:solidFill>
              <a:latin typeface="Century Gothic"/>
              <a:cs typeface="Century Gothic"/>
            </a:endParaRPr>
          </a:p>
        </p:txBody>
      </p:sp>
      <p:pic>
        <p:nvPicPr>
          <p:cNvPr id="6" name="Picture 5" descr="Macintosh HD:Users:krystalrogers-minter:Desktop:Screen Shot 2015-07-15 at 11.03.58 PM.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3540" y="3887152"/>
            <a:ext cx="3567079" cy="2234848"/>
          </a:xfrm>
          <a:prstGeom prst="rect">
            <a:avLst/>
          </a:prstGeom>
          <a:noFill/>
          <a:ln>
            <a:noFill/>
          </a:ln>
        </p:spPr>
      </p:pic>
      <p:grpSp>
        <p:nvGrpSpPr>
          <p:cNvPr id="12" name="Group 11"/>
          <p:cNvGrpSpPr/>
          <p:nvPr/>
        </p:nvGrpSpPr>
        <p:grpSpPr>
          <a:xfrm>
            <a:off x="843183" y="1338704"/>
            <a:ext cx="6417999" cy="3457413"/>
            <a:chOff x="858354" y="1832160"/>
            <a:chExt cx="8159248" cy="5367810"/>
          </a:xfrm>
        </p:grpSpPr>
        <p:pic>
          <p:nvPicPr>
            <p:cNvPr id="7" name="Picture 6" descr="Screen Shot 2015-04-07 at 9.38.00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8354" y="1832160"/>
              <a:ext cx="8159248" cy="3542711"/>
            </a:xfrm>
            <a:prstGeom prst="rect">
              <a:avLst/>
            </a:prstGeom>
            <a:ln>
              <a:solidFill>
                <a:schemeClr val="tx1"/>
              </a:solidFill>
            </a:ln>
          </p:spPr>
        </p:pic>
        <p:sp>
          <p:nvSpPr>
            <p:cNvPr id="8" name="Rounded Rectangle 7"/>
            <p:cNvSpPr/>
            <p:nvPr/>
          </p:nvSpPr>
          <p:spPr>
            <a:xfrm>
              <a:off x="3091229" y="3350351"/>
              <a:ext cx="299923" cy="267757"/>
            </a:xfrm>
            <a:prstGeom prst="roundRect">
              <a:avLst/>
            </a:prstGeom>
            <a:noFill/>
            <a:ln w="12700" cmpd="sng">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9" name="Rounded Rectangular Callout 8"/>
            <p:cNvSpPr/>
            <p:nvPr/>
          </p:nvSpPr>
          <p:spPr>
            <a:xfrm>
              <a:off x="1460225" y="5374870"/>
              <a:ext cx="3096228" cy="1825100"/>
            </a:xfrm>
            <a:prstGeom prst="wedgeRoundRectCallout">
              <a:avLst>
                <a:gd name="adj1" fmla="val 9544"/>
                <a:gd name="adj2" fmla="val -145906"/>
                <a:gd name="adj3" fmla="val 16667"/>
              </a:avLst>
            </a:prstGeom>
            <a:solidFill>
              <a:schemeClr val="bg1"/>
            </a:solid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t"/>
            <a:lstStyle/>
            <a:p>
              <a:pPr algn="ctr"/>
              <a:r>
                <a:rPr lang="en-US" sz="1300" b="1" dirty="0" smtClean="0">
                  <a:solidFill>
                    <a:srgbClr val="3576B3"/>
                  </a:solidFill>
                  <a:latin typeface="Century Gothic"/>
                  <a:cs typeface="Century Gothic"/>
                </a:rPr>
                <a:t>Virtual Interview Status:</a:t>
              </a:r>
            </a:p>
            <a:p>
              <a:pPr algn="ctr"/>
              <a:r>
                <a:rPr lang="en-US" sz="1300" b="1" dirty="0" smtClean="0">
                  <a:solidFill>
                    <a:schemeClr val="tx1">
                      <a:lumMod val="50000"/>
                      <a:lumOff val="50000"/>
                    </a:schemeClr>
                  </a:solidFill>
                  <a:latin typeface="Century Gothic"/>
                  <a:cs typeface="Century Gothic"/>
                </a:rPr>
                <a:t>GREY</a:t>
              </a:r>
              <a:r>
                <a:rPr lang="en-US" sz="1300" b="1" dirty="0" smtClean="0">
                  <a:solidFill>
                    <a:srgbClr val="3576B3"/>
                  </a:solidFill>
                  <a:latin typeface="Century Gothic"/>
                  <a:cs typeface="Century Gothic"/>
                </a:rPr>
                <a:t> = invitation sent but no response</a:t>
              </a:r>
            </a:p>
            <a:p>
              <a:pPr algn="ctr"/>
              <a:r>
                <a:rPr lang="en-US" sz="1300" b="1" dirty="0" smtClean="0">
                  <a:solidFill>
                    <a:srgbClr val="FF0000"/>
                  </a:solidFill>
                  <a:latin typeface="Century Gothic"/>
                  <a:cs typeface="Century Gothic"/>
                </a:rPr>
                <a:t>RED</a:t>
              </a:r>
              <a:r>
                <a:rPr lang="en-US" sz="1300" b="1" dirty="0" smtClean="0">
                  <a:solidFill>
                    <a:srgbClr val="3576B3"/>
                  </a:solidFill>
                  <a:latin typeface="Century Gothic"/>
                  <a:cs typeface="Century Gothic"/>
                </a:rPr>
                <a:t> = invitation not sent</a:t>
              </a:r>
            </a:p>
            <a:p>
              <a:pPr algn="ctr"/>
              <a:r>
                <a:rPr lang="en-US" sz="1300" b="1" dirty="0" smtClean="0">
                  <a:solidFill>
                    <a:srgbClr val="3366FF"/>
                  </a:solidFill>
                  <a:latin typeface="Century Gothic"/>
                  <a:cs typeface="Century Gothic"/>
                </a:rPr>
                <a:t>BLUE</a:t>
              </a:r>
              <a:r>
                <a:rPr lang="en-US" sz="1300" b="1" dirty="0" smtClean="0">
                  <a:solidFill>
                    <a:srgbClr val="3576B3"/>
                  </a:solidFill>
                  <a:latin typeface="Century Gothic"/>
                  <a:cs typeface="Century Gothic"/>
                </a:rPr>
                <a:t> = responses received</a:t>
              </a:r>
              <a:endParaRPr lang="en-US" sz="1300" dirty="0">
                <a:solidFill>
                  <a:srgbClr val="3576B3"/>
                </a:solidFill>
                <a:latin typeface="Century Gothic"/>
                <a:cs typeface="Century Gothic"/>
              </a:endParaRPr>
            </a:p>
          </p:txBody>
        </p:sp>
        <p:sp>
          <p:nvSpPr>
            <p:cNvPr id="10" name="Rounded Rectangle 9"/>
            <p:cNvSpPr/>
            <p:nvPr/>
          </p:nvSpPr>
          <p:spPr>
            <a:xfrm>
              <a:off x="5391243" y="4462906"/>
              <a:ext cx="202382" cy="267757"/>
            </a:xfrm>
            <a:prstGeom prst="roundRect">
              <a:avLst/>
            </a:prstGeom>
            <a:noFill/>
            <a:ln w="12700" cmpd="sng">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1" name="Rounded Rectangular Callout 10"/>
            <p:cNvSpPr/>
            <p:nvPr/>
          </p:nvSpPr>
          <p:spPr>
            <a:xfrm>
              <a:off x="5092735" y="5578802"/>
              <a:ext cx="1474242" cy="929056"/>
            </a:xfrm>
            <a:prstGeom prst="wedgeRoundRectCallout">
              <a:avLst>
                <a:gd name="adj1" fmla="val -21402"/>
                <a:gd name="adj2" fmla="val -221667"/>
                <a:gd name="adj3" fmla="val 16667"/>
              </a:avLst>
            </a:prstGeom>
            <a:solidFill>
              <a:schemeClr val="bg1"/>
            </a:solid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t"/>
            <a:lstStyle/>
            <a:p>
              <a:pPr algn="ctr"/>
              <a:r>
                <a:rPr lang="en-US" sz="1000" b="1" dirty="0" smtClean="0">
                  <a:solidFill>
                    <a:srgbClr val="3576B3"/>
                  </a:solidFill>
                  <a:latin typeface="Century Gothic"/>
                  <a:cs typeface="Century Gothic"/>
                </a:rPr>
                <a:t>Virtual Interview Score</a:t>
              </a:r>
              <a:endParaRPr lang="en-US" sz="1000" dirty="0">
                <a:solidFill>
                  <a:srgbClr val="3576B3"/>
                </a:solidFill>
                <a:latin typeface="Century Gothic"/>
                <a:cs typeface="Century Gothic"/>
              </a:endParaRPr>
            </a:p>
          </p:txBody>
        </p:sp>
      </p:grpSp>
    </p:spTree>
    <p:extLst>
      <p:ext uri="{BB962C8B-B14F-4D97-AF65-F5344CB8AC3E}">
        <p14:creationId xmlns:p14="http://schemas.microsoft.com/office/powerpoint/2010/main" val="5182478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47</TotalTime>
  <Words>2939</Words>
  <Application>Microsoft Macintosh PowerPoint</Application>
  <PresentationFormat>On-screen Show (4:3)</PresentationFormat>
  <Paragraphs>244</Paragraphs>
  <Slides>18</Slides>
  <Notes>15</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Data-Driven. People-Powered.™</vt:lpstr>
      <vt:lpstr>PowerPoint Presentation</vt:lpstr>
      <vt:lpstr>PowerPoint Presentation</vt:lpstr>
      <vt:lpstr>PowerPoint Presentation</vt:lpstr>
      <vt:lpstr>The IntelliGlance system is designed to help districts…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Proud to be Your Partner</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Data-Driven. People-Powered.™</dc:title>
  <dc:creator>Don Fraynd</dc:creator>
  <cp:lastModifiedBy>Don Fraynd</cp:lastModifiedBy>
  <cp:revision>5</cp:revision>
  <dcterms:created xsi:type="dcterms:W3CDTF">2016-03-30T19:00:48Z</dcterms:created>
  <dcterms:modified xsi:type="dcterms:W3CDTF">2016-03-30T19:48:28Z</dcterms:modified>
</cp:coreProperties>
</file>