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7"/>
  </p:notesMasterIdLst>
  <p:sldIdLst>
    <p:sldId id="256" r:id="rId2"/>
    <p:sldId id="269" r:id="rId3"/>
    <p:sldId id="341" r:id="rId4"/>
    <p:sldId id="380" r:id="rId5"/>
    <p:sldId id="379" r:id="rId6"/>
    <p:sldId id="381" r:id="rId7"/>
    <p:sldId id="377" r:id="rId8"/>
    <p:sldId id="338" r:id="rId9"/>
    <p:sldId id="351" r:id="rId10"/>
    <p:sldId id="353" r:id="rId11"/>
    <p:sldId id="363" r:id="rId12"/>
    <p:sldId id="355" r:id="rId13"/>
    <p:sldId id="376" r:id="rId14"/>
    <p:sldId id="356" r:id="rId15"/>
    <p:sldId id="367" r:id="rId16"/>
    <p:sldId id="370" r:id="rId17"/>
    <p:sldId id="410" r:id="rId18"/>
    <p:sldId id="347" r:id="rId19"/>
    <p:sldId id="346" r:id="rId20"/>
    <p:sldId id="299" r:id="rId21"/>
    <p:sldId id="374" r:id="rId22"/>
    <p:sldId id="375" r:id="rId23"/>
    <p:sldId id="348" r:id="rId24"/>
    <p:sldId id="349" r:id="rId25"/>
    <p:sldId id="409" r:id="rId26"/>
    <p:sldId id="378" r:id="rId27"/>
    <p:sldId id="408" r:id="rId28"/>
    <p:sldId id="406" r:id="rId29"/>
    <p:sldId id="295" r:id="rId30"/>
    <p:sldId id="407" r:id="rId31"/>
    <p:sldId id="382" r:id="rId32"/>
    <p:sldId id="384" r:id="rId33"/>
    <p:sldId id="385" r:id="rId34"/>
    <p:sldId id="386" r:id="rId35"/>
    <p:sldId id="387" r:id="rId36"/>
    <p:sldId id="388" r:id="rId37"/>
    <p:sldId id="389" r:id="rId38"/>
    <p:sldId id="390" r:id="rId39"/>
    <p:sldId id="392" r:id="rId40"/>
    <p:sldId id="393" r:id="rId41"/>
    <p:sldId id="391" r:id="rId42"/>
    <p:sldId id="396" r:id="rId43"/>
    <p:sldId id="397" r:id="rId44"/>
    <p:sldId id="398" r:id="rId45"/>
    <p:sldId id="399" r:id="rId46"/>
    <p:sldId id="400" r:id="rId47"/>
    <p:sldId id="401" r:id="rId48"/>
    <p:sldId id="402" r:id="rId49"/>
    <p:sldId id="403" r:id="rId50"/>
    <p:sldId id="339" r:id="rId51"/>
    <p:sldId id="337" r:id="rId52"/>
    <p:sldId id="342" r:id="rId53"/>
    <p:sldId id="345" r:id="rId54"/>
    <p:sldId id="343" r:id="rId55"/>
    <p:sldId id="344" r:id="rId5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15" autoAdjust="0"/>
    <p:restoredTop sz="92276" autoAdjust="0"/>
  </p:normalViewPr>
  <p:slideViewPr>
    <p:cSldViewPr snapToGrid="0">
      <p:cViewPr varScale="1">
        <p:scale>
          <a:sx n="45" d="100"/>
          <a:sy n="45" d="100"/>
        </p:scale>
        <p:origin x="989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1D7A8-A470-4FDC-BF4C-E62BF10EFEE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84157-6621-481A-8173-F0DE1F97A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6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384157-6621-481A-8173-F0DE1F97A23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2207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384157-6621-481A-8173-F0DE1F97A23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26376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384157-6621-481A-8173-F0DE1F97A23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759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384157-6621-481A-8173-F0DE1F97A23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3941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384157-6621-481A-8173-F0DE1F97A23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9971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384157-6621-481A-8173-F0DE1F97A23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643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384157-6621-481A-8173-F0DE1F97A23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2166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384157-6621-481A-8173-F0DE1F97A23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3971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384157-6621-481A-8173-F0DE1F97A23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1369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384157-6621-481A-8173-F0DE1F97A23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5807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384157-6621-481A-8173-F0DE1F97A23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237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384157-6621-481A-8173-F0DE1F97A23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292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6537F-CD53-4EB5-8DD9-CA20922AF689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69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DD23-D281-451D-AA9A-DA8F1F0D1A18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5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B1DE-FE9B-4D4C-97F6-3DA835189706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1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DB58-211D-4E5C-BE7E-FC52999CAE27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2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721F-CB2A-495A-A259-4412102E8080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1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9EE8-7F8C-4F38-B6A7-2C8FD4B57D18}" type="datetime1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9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423B-AC05-431E-A463-526A7E3B689C}" type="datetime1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6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C7B8B-07A8-4FA7-8904-7AFF1D392B97}" type="datetime1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9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317A1-1ACF-45BF-A8B1-8AFB183C4453}" type="datetime1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12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A7B3-C57E-4056-A109-60DB5DD0FCED}" type="datetime1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64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FE51-1813-4A07-B59E-89D41D0D4358}" type="datetime1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6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54824-6413-4D6E-AA95-C78556F83D71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A8C77-C57D-41C2-9D50-0668B7B3E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4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publicschools.org/fb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publicschools.org/docs/fbs/accounting/hb13classsize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1436915"/>
            <a:ext cx="12192000" cy="54210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5045" y="1288471"/>
            <a:ext cx="11014364" cy="3389204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Budget Implementation Update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0600" y="5403274"/>
            <a:ext cx="6397964" cy="1011379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Alexis Schauss, Director of School Business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336" y="245331"/>
            <a:ext cx="6626493" cy="97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230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10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367135" y="101882"/>
            <a:ext cx="11353807" cy="1325563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Assistant Principal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534558" y="1200647"/>
            <a:ext cx="10644975" cy="46992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“Hold Harmless”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Salary on the </a:t>
            </a:r>
            <a:r>
              <a:rPr lang="en-US" sz="3200" b="1" u="sng" dirty="0">
                <a:solidFill>
                  <a:schemeClr val="bg1"/>
                </a:solidFill>
              </a:rPr>
              <a:t>Assistant Principal 2016-17 schedule</a:t>
            </a:r>
          </a:p>
          <a:p>
            <a:pPr lvl="1"/>
            <a:r>
              <a:rPr lang="en-US" sz="2800" b="1" u="sng" dirty="0">
                <a:solidFill>
                  <a:schemeClr val="bg1"/>
                </a:solidFill>
              </a:rPr>
              <a:t>Regardless of the schedule they were actually paid on</a:t>
            </a:r>
          </a:p>
          <a:p>
            <a:pPr marL="457200" lvl="1" indent="0">
              <a:buNone/>
            </a:pPr>
            <a:endParaRPr lang="en-US" sz="2800" b="1" u="sng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Longevity received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Must be calculated on the current years of experience.</a:t>
            </a:r>
          </a:p>
          <a:p>
            <a:pPr marL="457200" lvl="1" indent="0"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“No Loss in Pay” general statute still applies</a:t>
            </a:r>
          </a:p>
          <a:p>
            <a:pPr lvl="1"/>
            <a:endParaRPr lang="en-US" sz="2800" b="1" dirty="0">
              <a:solidFill>
                <a:schemeClr val="bg1"/>
              </a:solidFill>
            </a:endParaRPr>
          </a:p>
          <a:p>
            <a:endParaRPr lang="en-US" sz="3200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703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11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367135" y="101882"/>
            <a:ext cx="11353807" cy="1325563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Assistant Principal </a:t>
            </a:r>
            <a:r>
              <a:rPr lang="en-US" sz="4000" b="1" dirty="0">
                <a:solidFill>
                  <a:schemeClr val="bg1"/>
                </a:solidFill>
              </a:rPr>
              <a:t>No Loss in Pay (GS 115C-285)</a:t>
            </a:r>
            <a:endParaRPr lang="en-US" sz="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534558" y="1200647"/>
            <a:ext cx="10644975" cy="46992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An teacher who becomes an assistant principal shall be paid, on a monthly basis, at least as much as he or she would earn as a teacher employed by that local school administrative unit</a:t>
            </a:r>
            <a:endParaRPr lang="en-US" sz="36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587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12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367135" y="101882"/>
            <a:ext cx="11353807" cy="1325563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Principal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534558" y="1200647"/>
            <a:ext cx="10644975" cy="46992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914400" indent="-450850"/>
            <a:r>
              <a:rPr lang="en-US" sz="3200" b="1" dirty="0">
                <a:solidFill>
                  <a:schemeClr val="bg1"/>
                </a:solidFill>
              </a:rPr>
              <a:t>Major overhaul</a:t>
            </a:r>
          </a:p>
          <a:p>
            <a:pPr marL="914400" indent="-450850"/>
            <a:r>
              <a:rPr lang="en-US" sz="3200" b="1" dirty="0">
                <a:solidFill>
                  <a:schemeClr val="bg1"/>
                </a:solidFill>
              </a:rPr>
              <a:t>Ranges from $61,751 to $88,921 (previously $56,100 to $109,848 + longevity)</a:t>
            </a:r>
          </a:p>
          <a:p>
            <a:pPr marL="914400" indent="-450850"/>
            <a:r>
              <a:rPr lang="en-US" sz="3200" b="1" dirty="0">
                <a:solidFill>
                  <a:schemeClr val="bg1"/>
                </a:solidFill>
              </a:rPr>
              <a:t>No Advanced and Doc supplement</a:t>
            </a:r>
          </a:p>
          <a:p>
            <a:pPr marL="914400" indent="-450850"/>
            <a:r>
              <a:rPr lang="en-US" sz="3200" b="1" dirty="0">
                <a:solidFill>
                  <a:schemeClr val="bg1"/>
                </a:solidFill>
              </a:rPr>
              <a:t>No ABC percentages</a:t>
            </a:r>
          </a:p>
          <a:p>
            <a:pPr marL="914400" indent="-450850"/>
            <a:r>
              <a:rPr lang="en-US" sz="3200" b="1" dirty="0">
                <a:solidFill>
                  <a:schemeClr val="bg1"/>
                </a:solidFill>
              </a:rPr>
              <a:t>No longevity accrued after June 30, 2017</a:t>
            </a:r>
          </a:p>
          <a:p>
            <a:pPr marL="914400" indent="-450850"/>
            <a:endParaRPr lang="en-US" sz="3200" b="1" dirty="0">
              <a:solidFill>
                <a:schemeClr val="bg1"/>
              </a:solidFill>
            </a:endParaRPr>
          </a:p>
          <a:p>
            <a:pPr marL="914400" indent="-450850"/>
            <a:r>
              <a:rPr lang="en-US" sz="3200" b="1" dirty="0">
                <a:solidFill>
                  <a:schemeClr val="bg1"/>
                </a:solidFill>
              </a:rPr>
              <a:t>Accrued longevity as of June 30</a:t>
            </a:r>
            <a:r>
              <a:rPr lang="en-US" sz="3200" b="1" baseline="30000" dirty="0">
                <a:solidFill>
                  <a:schemeClr val="bg1"/>
                </a:solidFill>
              </a:rPr>
              <a:t>th</a:t>
            </a:r>
            <a:r>
              <a:rPr lang="en-US" sz="3200" b="1" dirty="0">
                <a:solidFill>
                  <a:schemeClr val="bg1"/>
                </a:solidFill>
              </a:rPr>
              <a:t> must be paid out</a:t>
            </a:r>
          </a:p>
          <a:p>
            <a:pPr marL="457200" lvl="1" indent="0"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endParaRPr lang="en-US" sz="3200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996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13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367135" y="101882"/>
            <a:ext cx="11353807" cy="1325563"/>
          </a:xfrm>
        </p:spPr>
        <p:txBody>
          <a:bodyPr>
            <a:normAutofit/>
          </a:bodyPr>
          <a:lstStyle/>
          <a:p>
            <a:r>
              <a:rPr lang="en-US" sz="3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Lic</a:t>
            </a:r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Sal Table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534558" y="1200647"/>
            <a:ext cx="10644975" cy="46992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914400" indent="-450850"/>
            <a:endParaRPr lang="en-US" sz="3200" b="1" dirty="0">
              <a:solidFill>
                <a:schemeClr val="bg1"/>
              </a:solidFill>
            </a:endParaRPr>
          </a:p>
          <a:p>
            <a:pPr marL="914400" indent="-450850"/>
            <a:r>
              <a:rPr lang="en-US" sz="3200" b="1" dirty="0">
                <a:solidFill>
                  <a:schemeClr val="bg1"/>
                </a:solidFill>
              </a:rPr>
              <a:t>Final </a:t>
            </a:r>
            <a:r>
              <a:rPr lang="en-US" sz="3200" b="1" dirty="0" err="1">
                <a:solidFill>
                  <a:schemeClr val="bg1"/>
                </a:solidFill>
              </a:rPr>
              <a:t>Paylevel</a:t>
            </a:r>
            <a:r>
              <a:rPr lang="en-US" sz="3200" b="1" dirty="0">
                <a:solidFill>
                  <a:schemeClr val="bg1"/>
                </a:solidFill>
              </a:rPr>
              <a:t> Growth</a:t>
            </a:r>
          </a:p>
          <a:p>
            <a:pPr marL="914400" indent="-450850"/>
            <a:r>
              <a:rPr lang="en-US" sz="2800" b="1" dirty="0">
                <a:solidFill>
                  <a:schemeClr val="bg1"/>
                </a:solidFill>
              </a:rPr>
              <a:t>May change when Best 1 of 2 ADM is final (Nov)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309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14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367135" y="101882"/>
            <a:ext cx="11353807" cy="1325563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Principal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534558" y="1200647"/>
            <a:ext cx="10644975" cy="46992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“Hold Harmless”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Salary on the </a:t>
            </a:r>
            <a:r>
              <a:rPr lang="en-US" sz="3200" b="1" u="sng" dirty="0">
                <a:solidFill>
                  <a:schemeClr val="bg1"/>
                </a:solidFill>
              </a:rPr>
              <a:t>Principal 2016-17 schedule</a:t>
            </a:r>
          </a:p>
          <a:p>
            <a:pPr lvl="1"/>
            <a:r>
              <a:rPr lang="en-US" sz="2800" b="1" u="sng" dirty="0">
                <a:solidFill>
                  <a:schemeClr val="bg1"/>
                </a:solidFill>
              </a:rPr>
              <a:t>Regardless of the schedule they were actually paid on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Longevity received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Must be calculated on the current years of experience.</a:t>
            </a:r>
          </a:p>
          <a:p>
            <a:pPr marL="457200" lvl="1" indent="0"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This hold harmless is for the 2017-18 fiscal year only</a:t>
            </a:r>
          </a:p>
          <a:p>
            <a:pPr lvl="1"/>
            <a:endParaRPr lang="en-US" sz="2800" b="1" dirty="0">
              <a:solidFill>
                <a:schemeClr val="bg1"/>
              </a:solidFill>
            </a:endParaRPr>
          </a:p>
          <a:p>
            <a:endParaRPr lang="en-US" sz="3200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133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15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367135" y="101882"/>
            <a:ext cx="11353807" cy="1325563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Principal – No Loss in Pay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534558" y="1200647"/>
            <a:ext cx="10644975" cy="46992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An assistant principal or teacher who becomes a principal shall be paid, on a monthly basis, at least as much as he or she would earn as an assistant principal or teacher employed by that LEA</a:t>
            </a:r>
            <a:endParaRPr lang="en-US" sz="3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015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16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367135" y="101882"/>
            <a:ext cx="11353807" cy="1325563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Principal – Masters pay eligibility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534558" y="1200647"/>
            <a:ext cx="10644975" cy="46992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For the No Loss in Pay Comparison, you must also be aware of if the individual is eligible for Masters pay as a teacher.</a:t>
            </a:r>
          </a:p>
          <a:p>
            <a:pPr marL="0" indent="0"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072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A8C77-C57D-41C2-9D50-0668B7B3E2F5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419096" y="-87228"/>
            <a:ext cx="11353807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Principal Distribution based on prior year ADM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122356"/>
              </p:ext>
            </p:extLst>
          </p:nvPr>
        </p:nvGraphicFramePr>
        <p:xfrm>
          <a:off x="1963893" y="1140684"/>
          <a:ext cx="8652510" cy="3965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0502">
                  <a:extLst>
                    <a:ext uri="{9D8B030D-6E8A-4147-A177-3AD203B41FA5}">
                      <a16:colId xmlns:a16="http://schemas.microsoft.com/office/drawing/2014/main" val="2272427224"/>
                    </a:ext>
                  </a:extLst>
                </a:gridCol>
                <a:gridCol w="1730502">
                  <a:extLst>
                    <a:ext uri="{9D8B030D-6E8A-4147-A177-3AD203B41FA5}">
                      <a16:colId xmlns:a16="http://schemas.microsoft.com/office/drawing/2014/main" val="2618859251"/>
                    </a:ext>
                  </a:extLst>
                </a:gridCol>
                <a:gridCol w="1730502">
                  <a:extLst>
                    <a:ext uri="{9D8B030D-6E8A-4147-A177-3AD203B41FA5}">
                      <a16:colId xmlns:a16="http://schemas.microsoft.com/office/drawing/2014/main" val="1297621677"/>
                    </a:ext>
                  </a:extLst>
                </a:gridCol>
                <a:gridCol w="1730502">
                  <a:extLst>
                    <a:ext uri="{9D8B030D-6E8A-4147-A177-3AD203B41FA5}">
                      <a16:colId xmlns:a16="http://schemas.microsoft.com/office/drawing/2014/main" val="3781972951"/>
                    </a:ext>
                  </a:extLst>
                </a:gridCol>
                <a:gridCol w="1730502">
                  <a:extLst>
                    <a:ext uri="{9D8B030D-6E8A-4147-A177-3AD203B41FA5}">
                      <a16:colId xmlns:a16="http://schemas.microsoft.com/office/drawing/2014/main" val="2477778173"/>
                    </a:ext>
                  </a:extLst>
                </a:gridCol>
              </a:tblGrid>
              <a:tr h="970576">
                <a:tc>
                  <a:txBody>
                    <a:bodyPr/>
                    <a:lstStyle/>
                    <a:p>
                      <a:r>
                        <a:rPr lang="en-US" sz="2400" dirty="0"/>
                        <a:t>ADM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Met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Exceeded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715608"/>
                  </a:ext>
                </a:extLst>
              </a:tr>
              <a:tr h="50749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0-400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802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275500"/>
                  </a:ext>
                </a:extLst>
              </a:tr>
              <a:tr h="50749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401-700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994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885423"/>
                  </a:ext>
                </a:extLst>
              </a:tr>
              <a:tr h="50749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701-1,000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300088"/>
                  </a:ext>
                </a:extLst>
              </a:tr>
              <a:tr h="50749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1,001-1,300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72101"/>
                  </a:ext>
                </a:extLst>
              </a:tr>
              <a:tr h="3361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1,301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844926"/>
                  </a:ext>
                </a:extLst>
              </a:tr>
              <a:tr h="50749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1,017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1,051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2,463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389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081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18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71051" y="2357126"/>
            <a:ext cx="1123603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Bonuses</a:t>
            </a:r>
          </a:p>
        </p:txBody>
      </p:sp>
    </p:spTree>
    <p:extLst>
      <p:ext uri="{BB962C8B-B14F-4D97-AF65-F5344CB8AC3E}">
        <p14:creationId xmlns:p14="http://schemas.microsoft.com/office/powerpoint/2010/main" val="828587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19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19099" y="56153"/>
            <a:ext cx="11353801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PRC045: 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Veteran Teacher Retention Bonus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: Rounded Corners 1"/>
          <p:cNvSpPr/>
          <p:nvPr/>
        </p:nvSpPr>
        <p:spPr>
          <a:xfrm>
            <a:off x="602343" y="1134396"/>
            <a:ext cx="10987314" cy="1123469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0" indent="-1597025">
              <a:lnSpc>
                <a:spcPct val="110000"/>
              </a:lnSpc>
              <a:buNone/>
            </a:pP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Purpose: T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eachers and instructional support with 25 years or more of educator experience a one time bonus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15370" y="1172998"/>
            <a:ext cx="10971142" cy="5174288"/>
          </a:xfrm>
        </p:spPr>
        <p:txBody>
          <a:bodyPr>
            <a:normAutofit/>
          </a:bodyPr>
          <a:lstStyle/>
          <a:p>
            <a:pPr marL="1597025" indent="-1597025">
              <a:spcBef>
                <a:spcPts val="0"/>
              </a:spcBef>
              <a:buNone/>
            </a:pPr>
            <a:endParaRPr lang="en-US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7025" indent="-1597025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: Rounded Corners 9"/>
          <p:cNvSpPr/>
          <p:nvPr/>
        </p:nvSpPr>
        <p:spPr>
          <a:xfrm>
            <a:off x="602343" y="4755959"/>
            <a:ext cx="10987314" cy="1123469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97025" indent="-1597025">
              <a:spcBef>
                <a:spcPts val="0"/>
              </a:spcBef>
              <a:buNone/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Q&amp;A on FBS website under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Whats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New </a:t>
            </a:r>
            <a:r>
              <a:rPr lang="en-US" sz="3000" dirty="0">
                <a:solidFill>
                  <a:srgbClr val="FFFF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http://www.ncpublicschools.org/fbs/</a:t>
            </a:r>
            <a:r>
              <a:rPr lang="en-US" sz="3000" dirty="0">
                <a:solidFill>
                  <a:srgbClr val="FFFF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Rectangle: Rounded Corners 11"/>
          <p:cNvSpPr/>
          <p:nvPr/>
        </p:nvSpPr>
        <p:spPr>
          <a:xfrm>
            <a:off x="602343" y="2338569"/>
            <a:ext cx="10987314" cy="1123469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97025" indent="-1597025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Amount: 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$385 to be paid by Oct 31</a:t>
            </a:r>
          </a:p>
        </p:txBody>
      </p:sp>
      <p:sp>
        <p:nvSpPr>
          <p:cNvPr id="13" name="Rectangle: Rounded Corners 12"/>
          <p:cNvSpPr/>
          <p:nvPr/>
        </p:nvSpPr>
        <p:spPr>
          <a:xfrm>
            <a:off x="602343" y="3570843"/>
            <a:ext cx="10987314" cy="1123469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97025" indent="-1597025">
              <a:spcBef>
                <a:spcPts val="0"/>
              </a:spcBef>
              <a:buNone/>
            </a:pP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Codes: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Appropriate purpose Code + 180 (state funded only from PRC 045)</a:t>
            </a:r>
          </a:p>
        </p:txBody>
      </p:sp>
    </p:spTree>
    <p:extLst>
      <p:ext uri="{BB962C8B-B14F-4D97-AF65-F5344CB8AC3E}">
        <p14:creationId xmlns:p14="http://schemas.microsoft.com/office/powerpoint/2010/main" val="102210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5735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204" y="1455152"/>
            <a:ext cx="10407595" cy="4381105"/>
          </a:xfrm>
        </p:spPr>
        <p:txBody>
          <a:bodyPr>
            <a:normAutofit/>
          </a:bodyPr>
          <a:lstStyle/>
          <a:p>
            <a:pPr marL="969963" lvl="1" indent="-512763">
              <a:spcBef>
                <a:spcPts val="2400"/>
              </a:spcBef>
              <a:buFont typeface="Calibri" panose="020F0502020204030204" pitchFamily="34" charset="0"/>
              <a:buChar char="–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Budget </a:t>
            </a:r>
          </a:p>
          <a:p>
            <a:pPr marL="969963" lvl="1" indent="-512763">
              <a:spcBef>
                <a:spcPts val="2400"/>
              </a:spcBef>
              <a:buFont typeface="Calibri" panose="020F0502020204030204" pitchFamily="34" charset="0"/>
              <a:buChar char="–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 of Accounts</a:t>
            </a:r>
          </a:p>
          <a:p>
            <a:pPr marL="969963" lvl="1" indent="-512763">
              <a:spcBef>
                <a:spcPts val="2400"/>
              </a:spcBef>
              <a:buFont typeface="Calibri" panose="020F0502020204030204" pitchFamily="34" charset="0"/>
              <a:buChar char="–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Salaries</a:t>
            </a:r>
          </a:p>
          <a:p>
            <a:pPr marL="969963" lvl="1" indent="-512763">
              <a:spcBef>
                <a:spcPts val="2400"/>
              </a:spcBef>
              <a:buFont typeface="Calibri" panose="020F0502020204030204" pitchFamily="34" charset="0"/>
              <a:buChar char="–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Bonuses</a:t>
            </a:r>
          </a:p>
          <a:p>
            <a:pPr marL="969963" lvl="1" indent="-512763">
              <a:spcBef>
                <a:spcPts val="2400"/>
              </a:spcBef>
              <a:buFont typeface="Calibri" panose="020F0502020204030204" pitchFamily="34" charset="0"/>
              <a:buChar char="–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HB13- Class size</a:t>
            </a:r>
          </a:p>
          <a:p>
            <a:pPr marL="969963" lvl="1" indent="-512763">
              <a:spcBef>
                <a:spcPts val="2400"/>
              </a:spcBef>
              <a:buFont typeface="Calibri" panose="020F0502020204030204" pitchFamily="34" charset="0"/>
              <a:buChar char="–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 Transfers Reporting</a:t>
            </a:r>
          </a:p>
          <a:p>
            <a:pPr marL="969963" lvl="1" indent="-512763">
              <a:spcBef>
                <a:spcPts val="2400"/>
              </a:spcBef>
              <a:buFont typeface="Calibri" panose="020F0502020204030204" pitchFamily="34" charset="0"/>
              <a:buChar char="–"/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9963" lvl="1" indent="-512763">
              <a:spcBef>
                <a:spcPts val="2400"/>
              </a:spcBef>
              <a:buFont typeface="Calibri" panose="020F0502020204030204" pitchFamily="34" charset="0"/>
              <a:buChar char="–"/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9963" lvl="1" indent="-512763">
              <a:spcBef>
                <a:spcPts val="2400"/>
              </a:spcBef>
              <a:buFont typeface="Calibri" panose="020F0502020204030204" pitchFamily="34" charset="0"/>
              <a:buChar char="–"/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9963" lvl="1" indent="-512763">
              <a:spcBef>
                <a:spcPts val="2400"/>
              </a:spcBef>
              <a:buFont typeface="Calibri" panose="020F0502020204030204" pitchFamily="34" charset="0"/>
              <a:buChar char="–"/>
            </a:pP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2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7892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4721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20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82728" y="-14721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PRC028: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Highly Qualified Teacher Supplement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: Rounded Corners 1"/>
          <p:cNvSpPr/>
          <p:nvPr/>
        </p:nvSpPr>
        <p:spPr>
          <a:xfrm>
            <a:off x="602343" y="1134396"/>
            <a:ext cx="10987314" cy="1123469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0" indent="-1597025">
              <a:lnSpc>
                <a:spcPct val="110000"/>
              </a:lnSpc>
              <a:buNone/>
            </a:pP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Purpose: 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pay newly graduated teachers a supplement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35857" y="1125816"/>
            <a:ext cx="10971142" cy="5174288"/>
          </a:xfrm>
        </p:spPr>
        <p:txBody>
          <a:bodyPr>
            <a:normAutofit/>
          </a:bodyPr>
          <a:lstStyle/>
          <a:p>
            <a:pPr marL="1597025" indent="-1597025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marL="1597025" indent="-1597025">
              <a:spcBef>
                <a:spcPts val="0"/>
              </a:spcBef>
              <a:buNone/>
            </a:pPr>
            <a:endParaRPr lang="en-US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7025" indent="-1597025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: Rounded Corners 11"/>
          <p:cNvSpPr/>
          <p:nvPr/>
        </p:nvSpPr>
        <p:spPr>
          <a:xfrm>
            <a:off x="616631" y="2461359"/>
            <a:ext cx="10987314" cy="174886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97025" indent="-1597025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Amount: 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3 steps if in LP school for 3 years</a:t>
            </a:r>
          </a:p>
          <a:p>
            <a:pPr marL="1828800" indent="-18288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 steps if EC or STEM for 2 years</a:t>
            </a:r>
          </a:p>
          <a:p>
            <a:pPr marL="1828800" indent="-18288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 Step all others for 1 year</a:t>
            </a:r>
          </a:p>
        </p:txBody>
      </p:sp>
      <p:sp>
        <p:nvSpPr>
          <p:cNvPr id="13" name="Rectangle: Rounded Corners 12"/>
          <p:cNvSpPr/>
          <p:nvPr/>
        </p:nvSpPr>
        <p:spPr>
          <a:xfrm>
            <a:off x="602343" y="4502898"/>
            <a:ext cx="10987314" cy="1123469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97025" indent="-1597025">
              <a:spcBef>
                <a:spcPts val="0"/>
              </a:spcBef>
              <a:buNone/>
            </a:pP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Codes: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Appropriate purpose Code + 181</a:t>
            </a:r>
          </a:p>
          <a:p>
            <a:pPr marL="1597025" indent="-1597025">
              <a:spcBef>
                <a:spcPts val="0"/>
              </a:spcBef>
              <a:buNone/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Guaranteed allotment – Subject to TSERS</a:t>
            </a:r>
          </a:p>
        </p:txBody>
      </p:sp>
    </p:spTree>
    <p:extLst>
      <p:ext uri="{BB962C8B-B14F-4D97-AF65-F5344CB8AC3E}">
        <p14:creationId xmlns:p14="http://schemas.microsoft.com/office/powerpoint/2010/main" val="2192245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4721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21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82728" y="-14721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Retroactive Pay</a:t>
            </a:r>
            <a:b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Reading Teacher Bonus – S169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: Rounded Corners 1"/>
          <p:cNvSpPr/>
          <p:nvPr/>
        </p:nvSpPr>
        <p:spPr>
          <a:xfrm>
            <a:off x="602343" y="1134396"/>
            <a:ext cx="10987314" cy="1123469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0" indent="-1597025">
              <a:lnSpc>
                <a:spcPct val="110000"/>
              </a:lnSpc>
              <a:buNone/>
            </a:pP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Purpose: 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pay teachers who did not receive the bonus because they were moved out of 3</a:t>
            </a:r>
            <a:r>
              <a:rPr lang="en-US" sz="3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35857" y="1125816"/>
            <a:ext cx="10971142" cy="5174288"/>
          </a:xfrm>
        </p:spPr>
        <p:txBody>
          <a:bodyPr>
            <a:normAutofit/>
          </a:bodyPr>
          <a:lstStyle/>
          <a:p>
            <a:pPr marL="1597025" indent="-1597025">
              <a:lnSpc>
                <a:spcPct val="110000"/>
              </a:lnSpc>
              <a:spcBef>
                <a:spcPts val="0"/>
              </a:spcBef>
              <a:buNone/>
            </a:pPr>
            <a:endParaRPr 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7025" indent="-1597025">
              <a:spcBef>
                <a:spcPts val="0"/>
              </a:spcBef>
              <a:buNone/>
            </a:pPr>
            <a:endParaRPr lang="en-US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7025" indent="-1597025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: Rounded Corners 11"/>
          <p:cNvSpPr/>
          <p:nvPr/>
        </p:nvSpPr>
        <p:spPr>
          <a:xfrm>
            <a:off x="616631" y="2314111"/>
            <a:ext cx="10987314" cy="189289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97025" indent="-1597025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Amount: 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$3,500 each level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Applies to State and Local level of the bonus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teacher must be teaching in the same </a:t>
            </a:r>
            <a:r>
              <a:rPr lang="en-US" sz="30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year.</a:t>
            </a:r>
          </a:p>
        </p:txBody>
      </p:sp>
      <p:sp>
        <p:nvSpPr>
          <p:cNvPr id="13" name="Rectangle: Rounded Corners 12"/>
          <p:cNvSpPr/>
          <p:nvPr/>
        </p:nvSpPr>
        <p:spPr>
          <a:xfrm>
            <a:off x="602343" y="4263254"/>
            <a:ext cx="10987314" cy="1572346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DPI will refund LEAs who paid these teachers out of local funds (up to $3,500) LEAs must request funding by September 30, 2017</a:t>
            </a:r>
          </a:p>
        </p:txBody>
      </p:sp>
    </p:spTree>
    <p:extLst>
      <p:ext uri="{BB962C8B-B14F-4D97-AF65-F5344CB8AC3E}">
        <p14:creationId xmlns:p14="http://schemas.microsoft.com/office/powerpoint/2010/main" val="6292162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4721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22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82728" y="-147211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Retroactive Pay -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AP/IB– S169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: Rounded Corners 1"/>
          <p:cNvSpPr/>
          <p:nvPr/>
        </p:nvSpPr>
        <p:spPr>
          <a:xfrm>
            <a:off x="619276" y="1151329"/>
            <a:ext cx="10987314" cy="1123469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0" indent="-1597025">
              <a:lnSpc>
                <a:spcPct val="110000"/>
              </a:lnSpc>
              <a:buNone/>
            </a:pP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Purpose: 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pay teachers who did not receive the bonus because they were moved out of AP/IB</a:t>
            </a:r>
          </a:p>
        </p:txBody>
      </p:sp>
      <p:sp>
        <p:nvSpPr>
          <p:cNvPr id="12" name="Rectangle: Rounded Corners 11"/>
          <p:cNvSpPr/>
          <p:nvPr/>
        </p:nvSpPr>
        <p:spPr>
          <a:xfrm>
            <a:off x="538733" y="2472347"/>
            <a:ext cx="10987314" cy="168753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97025" indent="-1597025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Amount: 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Up to $2,000</a:t>
            </a:r>
          </a:p>
          <a:p>
            <a:pPr marL="1597025" indent="-1597025">
              <a:lnSpc>
                <a:spcPct val="110000"/>
              </a:lnSpc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teacher must be teaching in the same </a:t>
            </a:r>
            <a:r>
              <a:rPr lang="en-US" sz="30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year.</a:t>
            </a:r>
          </a:p>
        </p:txBody>
      </p:sp>
      <p:sp>
        <p:nvSpPr>
          <p:cNvPr id="13" name="Rectangle: Rounded Corners 12"/>
          <p:cNvSpPr/>
          <p:nvPr/>
        </p:nvSpPr>
        <p:spPr>
          <a:xfrm>
            <a:off x="538733" y="4513885"/>
            <a:ext cx="10987314" cy="1123469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97025" indent="-1597025"/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LEAs must request funding by September 30, 2017</a:t>
            </a:r>
          </a:p>
        </p:txBody>
      </p:sp>
    </p:spTree>
    <p:extLst>
      <p:ext uri="{BB962C8B-B14F-4D97-AF65-F5344CB8AC3E}">
        <p14:creationId xmlns:p14="http://schemas.microsoft.com/office/powerpoint/2010/main" val="32556463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4721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23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82728" y="-14721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PRC046: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Reading Teacher Bonus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: Rounded Corners 1"/>
          <p:cNvSpPr/>
          <p:nvPr/>
        </p:nvSpPr>
        <p:spPr>
          <a:xfrm>
            <a:off x="602343" y="1134396"/>
            <a:ext cx="10987314" cy="1123469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0" indent="-1597025">
              <a:lnSpc>
                <a:spcPct val="110000"/>
              </a:lnSpc>
              <a:buNone/>
            </a:pP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Purpose: 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pay teachers 3</a:t>
            </a:r>
            <a:r>
              <a:rPr lang="en-US" sz="3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reading bonus based on 2016-17 results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35857" y="1125816"/>
            <a:ext cx="10971142" cy="5174288"/>
          </a:xfrm>
        </p:spPr>
        <p:txBody>
          <a:bodyPr>
            <a:normAutofit/>
          </a:bodyPr>
          <a:lstStyle/>
          <a:p>
            <a:pPr marL="1597025" indent="-1597025">
              <a:lnSpc>
                <a:spcPct val="110000"/>
              </a:lnSpc>
              <a:spcBef>
                <a:spcPts val="0"/>
              </a:spcBef>
              <a:buNone/>
            </a:pPr>
            <a:endParaRPr 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7025" indent="-1597025">
              <a:spcBef>
                <a:spcPts val="0"/>
              </a:spcBef>
              <a:buNone/>
            </a:pPr>
            <a:endParaRPr lang="en-US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7025" indent="-1597025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: Rounded Corners 11"/>
          <p:cNvSpPr/>
          <p:nvPr/>
        </p:nvSpPr>
        <p:spPr>
          <a:xfrm>
            <a:off x="616631" y="2461358"/>
            <a:ext cx="10987314" cy="2125419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97025" indent="-1597025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Amount: 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Same allotment process as 2016-17</a:t>
            </a:r>
          </a:p>
          <a:p>
            <a:pPr marL="1597025" indent="-1597025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State level amount determined by School Business </a:t>
            </a:r>
          </a:p>
          <a:p>
            <a:pPr marL="1597025" indent="-1597025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LEA bonus determined based on eligible teachers</a:t>
            </a:r>
          </a:p>
          <a:p>
            <a:pPr marL="1597025" indent="-1597025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Not required to be teaching 3</a:t>
            </a:r>
            <a:r>
              <a:rPr lang="en-US" sz="3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grade. 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F756735-D2A1-4270-8D4F-3ADED88460F8}"/>
              </a:ext>
            </a:extLst>
          </p:cNvPr>
          <p:cNvSpPr/>
          <p:nvPr/>
        </p:nvSpPr>
        <p:spPr>
          <a:xfrm>
            <a:off x="712186" y="4643024"/>
            <a:ext cx="10987314" cy="1123469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0" indent="-1597025">
              <a:lnSpc>
                <a:spcPct val="110000"/>
              </a:lnSpc>
              <a:buNone/>
            </a:pP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DPI to provide names in Dec.  Paid out Jan 31st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836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4721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24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82728" y="-147211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PRC048: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Result Bonus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: Rounded Corners 1"/>
          <p:cNvSpPr/>
          <p:nvPr/>
        </p:nvSpPr>
        <p:spPr>
          <a:xfrm>
            <a:off x="602343" y="1134396"/>
            <a:ext cx="10987314" cy="1123469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0" indent="-1597025">
              <a:lnSpc>
                <a:spcPct val="110000"/>
              </a:lnSpc>
              <a:buNone/>
            </a:pP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Purpose: 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pay bonuses based on 2016-17 results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27186" y="5991358"/>
            <a:ext cx="10971142" cy="5174288"/>
          </a:xfrm>
        </p:spPr>
        <p:txBody>
          <a:bodyPr>
            <a:normAutofit/>
          </a:bodyPr>
          <a:lstStyle/>
          <a:p>
            <a:pPr marL="1597025" indent="-1597025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: Rounded Corners 11"/>
          <p:cNvSpPr/>
          <p:nvPr/>
        </p:nvSpPr>
        <p:spPr>
          <a:xfrm>
            <a:off x="602343" y="2517567"/>
            <a:ext cx="10987314" cy="178025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0" indent="-1828800">
              <a:lnSpc>
                <a:spcPct val="110000"/>
              </a:lnSpc>
            </a:pP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Includes: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AP/IB		</a:t>
            </a:r>
          </a:p>
          <a:p>
            <a:pPr marL="1828800" indent="-1828800">
              <a:lnSpc>
                <a:spcPct val="110000"/>
              </a:lnSpc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CTE</a:t>
            </a:r>
          </a:p>
          <a:p>
            <a:pPr marL="1828800" indent="-18288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4</a:t>
            </a:r>
            <a:r>
              <a:rPr lang="en-US" sz="2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5</a:t>
            </a:r>
            <a:r>
              <a:rPr lang="en-US" sz="2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Reading</a:t>
            </a:r>
          </a:p>
          <a:p>
            <a:pPr marL="1828800" indent="-18288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4</a:t>
            </a:r>
            <a:r>
              <a:rPr lang="en-US" sz="2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8</a:t>
            </a:r>
            <a:r>
              <a:rPr lang="en-US" sz="20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Math </a:t>
            </a:r>
          </a:p>
          <a:p>
            <a:pPr marL="1828800" indent="-18288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Principal Bonuses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: Rounded Corners 12"/>
          <p:cNvSpPr/>
          <p:nvPr/>
        </p:nvSpPr>
        <p:spPr>
          <a:xfrm>
            <a:off x="602343" y="4502898"/>
            <a:ext cx="10987314" cy="1123469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97025" indent="-1597025">
              <a:spcBef>
                <a:spcPts val="0"/>
              </a:spcBef>
              <a:buNone/>
            </a:pP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Codes: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Appropriate purpose Code + 180</a:t>
            </a:r>
          </a:p>
        </p:txBody>
      </p:sp>
    </p:spTree>
    <p:extLst>
      <p:ext uri="{BB962C8B-B14F-4D97-AF65-F5344CB8AC3E}">
        <p14:creationId xmlns:p14="http://schemas.microsoft.com/office/powerpoint/2010/main" val="41909489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5503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25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534558" y="1200647"/>
            <a:ext cx="10644975" cy="46992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896B0C5-D12C-4330-8468-BAA8AB933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574459"/>
              </p:ext>
            </p:extLst>
          </p:nvPr>
        </p:nvGraphicFramePr>
        <p:xfrm>
          <a:off x="534558" y="575733"/>
          <a:ext cx="10812399" cy="5140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4133">
                  <a:extLst>
                    <a:ext uri="{9D8B030D-6E8A-4147-A177-3AD203B41FA5}">
                      <a16:colId xmlns:a16="http://schemas.microsoft.com/office/drawing/2014/main" val="4029818331"/>
                    </a:ext>
                  </a:extLst>
                </a:gridCol>
                <a:gridCol w="4324959">
                  <a:extLst>
                    <a:ext uri="{9D8B030D-6E8A-4147-A177-3AD203B41FA5}">
                      <a16:colId xmlns:a16="http://schemas.microsoft.com/office/drawing/2014/main" val="1751613482"/>
                    </a:ext>
                  </a:extLst>
                </a:gridCol>
                <a:gridCol w="2883307">
                  <a:extLst>
                    <a:ext uri="{9D8B030D-6E8A-4147-A177-3AD203B41FA5}">
                      <a16:colId xmlns:a16="http://schemas.microsoft.com/office/drawing/2014/main" val="3746539155"/>
                    </a:ext>
                  </a:extLst>
                </a:gridCol>
              </a:tblGrid>
              <a:tr h="690726">
                <a:tc>
                  <a:txBody>
                    <a:bodyPr/>
                    <a:lstStyle/>
                    <a:p>
                      <a:r>
                        <a:rPr lang="en-US" dirty="0"/>
                        <a:t>Bonus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743706"/>
                  </a:ext>
                </a:extLst>
              </a:tr>
              <a:tr h="710946">
                <a:tc>
                  <a:txBody>
                    <a:bodyPr/>
                    <a:lstStyle/>
                    <a:p>
                      <a:r>
                        <a:rPr lang="en-US" b="1" dirty="0"/>
                        <a:t>Principals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DPI determine the individuals &amp; amounts.</a:t>
                      </a:r>
                    </a:p>
                    <a:p>
                      <a:r>
                        <a:rPr lang="en-US" b="1" dirty="0"/>
                        <a:t>No TSERS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Loaded to </a:t>
                      </a:r>
                      <a:r>
                        <a:rPr lang="en-US" b="1" dirty="0" err="1"/>
                        <a:t>Lic</a:t>
                      </a:r>
                      <a:r>
                        <a:rPr lang="en-US" b="1" dirty="0"/>
                        <a:t> Sal Oct 2</a:t>
                      </a:r>
                    </a:p>
                    <a:p>
                      <a:r>
                        <a:rPr lang="en-US" b="1" dirty="0"/>
                        <a:t>Pay by October 31st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243625"/>
                  </a:ext>
                </a:extLst>
              </a:tr>
              <a:tr h="793727">
                <a:tc>
                  <a:txBody>
                    <a:bodyPr/>
                    <a:lstStyle/>
                    <a:p>
                      <a:r>
                        <a:rPr lang="en-US" sz="1800" b="1" dirty="0"/>
                        <a:t>Retro Pay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Deadline Sept 30 to submit documentation to School Bus.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Thanksgiving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717884"/>
                  </a:ext>
                </a:extLst>
              </a:tr>
              <a:tr h="1625019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4th &amp; 5th Grade Reading Teacher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4th to 8th Grade Math Teachers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buNone/>
                      </a:pP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Policy going to the SBE Oct/Nov</a:t>
                      </a:r>
                    </a:p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Flat $2,150 per teacher for each level</a:t>
                      </a:r>
                    </a:p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No TSERS</a:t>
                      </a:r>
                    </a:p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DPI Names to LEAs by Dec 1</a:t>
                      </a:r>
                    </a:p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Teacher must be in same LEA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January 31st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419259"/>
                  </a:ext>
                </a:extLst>
              </a:tr>
              <a:tr h="1320328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800" b="1" baseline="30000" dirty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 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Same calculation BUT Max increased to $3,500</a:t>
                      </a:r>
                    </a:p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Do not have to teach 3</a:t>
                      </a:r>
                      <a:r>
                        <a:rPr lang="en-US" b="1" baseline="30000" dirty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grade</a:t>
                      </a:r>
                    </a:p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DPI to provide the names and amounts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January 31st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979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472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26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534558" y="1200647"/>
            <a:ext cx="10644975" cy="46992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896B0C5-D12C-4330-8468-BAA8AB933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420326"/>
              </p:ext>
            </p:extLst>
          </p:nvPr>
        </p:nvGraphicFramePr>
        <p:xfrm>
          <a:off x="887111" y="665726"/>
          <a:ext cx="10292421" cy="4973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0807">
                  <a:extLst>
                    <a:ext uri="{9D8B030D-6E8A-4147-A177-3AD203B41FA5}">
                      <a16:colId xmlns:a16="http://schemas.microsoft.com/office/drawing/2014/main" val="4029818331"/>
                    </a:ext>
                  </a:extLst>
                </a:gridCol>
                <a:gridCol w="4556255">
                  <a:extLst>
                    <a:ext uri="{9D8B030D-6E8A-4147-A177-3AD203B41FA5}">
                      <a16:colId xmlns:a16="http://schemas.microsoft.com/office/drawing/2014/main" val="1751613482"/>
                    </a:ext>
                  </a:extLst>
                </a:gridCol>
                <a:gridCol w="2305359">
                  <a:extLst>
                    <a:ext uri="{9D8B030D-6E8A-4147-A177-3AD203B41FA5}">
                      <a16:colId xmlns:a16="http://schemas.microsoft.com/office/drawing/2014/main" val="3746539155"/>
                    </a:ext>
                  </a:extLst>
                </a:gridCol>
              </a:tblGrid>
              <a:tr h="895564">
                <a:tc>
                  <a:txBody>
                    <a:bodyPr/>
                    <a:lstStyle/>
                    <a:p>
                      <a:r>
                        <a:rPr lang="en-US" dirty="0"/>
                        <a:t>Bonus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 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743706"/>
                  </a:ext>
                </a:extLst>
              </a:tr>
              <a:tr h="2107816">
                <a:tc>
                  <a:txBody>
                    <a:bodyPr/>
                    <a:lstStyle/>
                    <a:p>
                      <a:r>
                        <a:rPr lang="en-US" b="1" dirty="0"/>
                        <a:t>AP/IB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Max increased to $3,500</a:t>
                      </a:r>
                    </a:p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Adds AICE</a:t>
                      </a:r>
                    </a:p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Do not have to teach Advanced course</a:t>
                      </a:r>
                    </a:p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DPI provides allotment based on test scores.  LEAs determine individuals and  amounts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January 31st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243625"/>
                  </a:ext>
                </a:extLst>
              </a:tr>
              <a:tr h="1158643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CTE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Max increased to $3,500</a:t>
                      </a:r>
                    </a:p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Do not have to teach CTE</a:t>
                      </a:r>
                    </a:p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DPI to provide the names and amounts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January 31st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717884"/>
                  </a:ext>
                </a:extLst>
              </a:tr>
              <a:tr h="81105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Veteran Teacher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LEAs determine as of Oct 1</a:t>
                      </a:r>
                    </a:p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No TSERS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October 31st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419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8417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27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367135" y="101882"/>
            <a:ext cx="11353807" cy="1325563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Bus Drivers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534558" y="1200647"/>
            <a:ext cx="10644975" cy="46992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October 5th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SBE expected to approve a new pay grade for bus drivers –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51B – min 	2,051.03  	max 	$2,965.48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DPI to study the bus driver compensation – report due April 1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2135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28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367135" y="101882"/>
            <a:ext cx="11353807" cy="1325563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Occupational Therapists and Physical Therapists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534558" y="1200647"/>
            <a:ext cx="10644975" cy="46992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LEAs must create minimum salary schedules for OT/PTs who are permanent full time – all funding sources.</a:t>
            </a:r>
          </a:p>
          <a:p>
            <a:r>
              <a:rPr lang="en-US" dirty="0">
                <a:solidFill>
                  <a:schemeClr val="bg1"/>
                </a:solidFill>
              </a:rPr>
              <a:t>Must differentiate based on years of experience </a:t>
            </a:r>
          </a:p>
          <a:p>
            <a:r>
              <a:rPr lang="en-US" dirty="0">
                <a:solidFill>
                  <a:schemeClr val="bg1"/>
                </a:solidFill>
              </a:rPr>
              <a:t>Steps shall not be more than 5 years.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5318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29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71051" y="2357126"/>
            <a:ext cx="1123603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Class Size Reporting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HB13</a:t>
            </a:r>
          </a:p>
        </p:txBody>
      </p:sp>
    </p:spTree>
    <p:extLst>
      <p:ext uri="{BB962C8B-B14F-4D97-AF65-F5344CB8AC3E}">
        <p14:creationId xmlns:p14="http://schemas.microsoft.com/office/powerpoint/2010/main" val="4014621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3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367135" y="101882"/>
            <a:ext cx="11353807" cy="1325563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2018 Budget - Gains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781050" y="1524000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3DEF590-F665-49DA-B145-EB00489C01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939480"/>
              </p:ext>
            </p:extLst>
          </p:nvPr>
        </p:nvGraphicFramePr>
        <p:xfrm>
          <a:off x="943773" y="1260770"/>
          <a:ext cx="9663266" cy="4386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1520">
                  <a:extLst>
                    <a:ext uri="{9D8B030D-6E8A-4147-A177-3AD203B41FA5}">
                      <a16:colId xmlns:a16="http://schemas.microsoft.com/office/drawing/2014/main" val="3983368395"/>
                    </a:ext>
                  </a:extLst>
                </a:gridCol>
                <a:gridCol w="1988837">
                  <a:extLst>
                    <a:ext uri="{9D8B030D-6E8A-4147-A177-3AD203B41FA5}">
                      <a16:colId xmlns:a16="http://schemas.microsoft.com/office/drawing/2014/main" val="481700283"/>
                    </a:ext>
                  </a:extLst>
                </a:gridCol>
                <a:gridCol w="2658282">
                  <a:extLst>
                    <a:ext uri="{9D8B030D-6E8A-4147-A177-3AD203B41FA5}">
                      <a16:colId xmlns:a16="http://schemas.microsoft.com/office/drawing/2014/main" val="1108037180"/>
                    </a:ext>
                  </a:extLst>
                </a:gridCol>
                <a:gridCol w="1884627">
                  <a:extLst>
                    <a:ext uri="{9D8B030D-6E8A-4147-A177-3AD203B41FA5}">
                      <a16:colId xmlns:a16="http://schemas.microsoft.com/office/drawing/2014/main" val="1111621941"/>
                    </a:ext>
                  </a:extLst>
                </a:gridCol>
              </a:tblGrid>
              <a:tr h="386020">
                <a:tc>
                  <a:txBody>
                    <a:bodyPr/>
                    <a:lstStyle/>
                    <a:p>
                      <a:r>
                        <a:rPr lang="en-US" dirty="0"/>
                        <a:t>Personnel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Bonus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Supplement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198599"/>
                  </a:ext>
                </a:extLst>
              </a:tr>
              <a:tr h="1237380">
                <a:tc>
                  <a:txBody>
                    <a:bodyPr/>
                    <a:lstStyle/>
                    <a:p>
                      <a:r>
                        <a:rPr lang="en-US" dirty="0"/>
                        <a:t>Teacher &amp; Instructional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$101.7m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Veteran - $5m</a:t>
                      </a:r>
                    </a:p>
                    <a:p>
                      <a:pPr>
                        <a:tabLst>
                          <a:tab pos="1598613" algn="l"/>
                        </a:tabLst>
                      </a:pPr>
                      <a:r>
                        <a:rPr lang="en-US" dirty="0"/>
                        <a:t>Retro -  $0</a:t>
                      </a:r>
                    </a:p>
                    <a:p>
                      <a:pPr>
                        <a:tabLst>
                          <a:tab pos="1717675" algn="l"/>
                        </a:tabLst>
                      </a:pPr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&amp; 5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Reading - $9.5m</a:t>
                      </a:r>
                    </a:p>
                    <a:p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to 8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Math - $15.9m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$700K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507480"/>
                  </a:ext>
                </a:extLst>
              </a:tr>
              <a:tr h="564431">
                <a:tc>
                  <a:txBody>
                    <a:bodyPr/>
                    <a:lstStyle/>
                    <a:p>
                      <a:r>
                        <a:rPr lang="en-US" dirty="0"/>
                        <a:t>Assistant Principals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$11.4m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763712"/>
                  </a:ext>
                </a:extLst>
              </a:tr>
              <a:tr h="579375">
                <a:tc>
                  <a:txBody>
                    <a:bodyPr/>
                    <a:lstStyle/>
                    <a:p>
                      <a:r>
                        <a:rPr lang="en-US" dirty="0"/>
                        <a:t>Principals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$17.0m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$7m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460379"/>
                  </a:ext>
                </a:extLst>
              </a:tr>
              <a:tr h="612483">
                <a:tc>
                  <a:txBody>
                    <a:bodyPr/>
                    <a:lstStyle/>
                    <a:p>
                      <a:r>
                        <a:rPr lang="en-US" dirty="0"/>
                        <a:t>Non Certified + Central Office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$44.7m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72128"/>
                  </a:ext>
                </a:extLst>
              </a:tr>
              <a:tr h="620758">
                <a:tc>
                  <a:txBody>
                    <a:bodyPr/>
                    <a:lstStyle/>
                    <a:p>
                      <a:r>
                        <a:rPr lang="en-US" dirty="0"/>
                        <a:t>Bus Drivers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$16.9m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5212419"/>
                  </a:ext>
                </a:extLst>
              </a:tr>
              <a:tr h="386020">
                <a:tc>
                  <a:txBody>
                    <a:bodyPr/>
                    <a:lstStyle/>
                    <a:p>
                      <a:r>
                        <a:rPr lang="en-US" b="1" dirty="0"/>
                        <a:t>Total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$191.7m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$37.4m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$700k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96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3848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A8C77-C57D-41C2-9D50-0668B7B3E2F5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367135" y="101882"/>
            <a:ext cx="11353807" cy="1325563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Presentation on Class size and HB13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</p:nvPr>
        </p:nvSpPr>
        <p:spPr>
          <a:xfrm>
            <a:off x="786238" y="142744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FBS website – under student accounting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FF00"/>
                </a:solidFill>
                <a:highlight>
                  <a:srgbClr val="FFFF00"/>
                </a:highlight>
                <a:hlinkClick r:id="rId3"/>
              </a:rPr>
              <a:t>http://www.ncpublicschools.org/docs/fbs/accounting/hb13classsize.pdf</a:t>
            </a:r>
            <a:r>
              <a:rPr lang="en-US" sz="3600" b="1" dirty="0">
                <a:solidFill>
                  <a:srgbClr val="FFFF00"/>
                </a:solidFill>
                <a:highlight>
                  <a:srgbClr val="FFFF00"/>
                </a:highlight>
              </a:rPr>
              <a:t> </a:t>
            </a:r>
            <a:endParaRPr lang="en-US" sz="3600" dirty="0">
              <a:solidFill>
                <a:srgbClr val="FFFF00"/>
              </a:solidFill>
              <a:highlight>
                <a:srgbClr val="FFFF00"/>
              </a:highlight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5518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A8C77-C57D-41C2-9D50-0668B7B3E2F5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367135" y="101882"/>
            <a:ext cx="11353807" cy="1325563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Change in K-3 Class Size Requirement (2017-18)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</p:nvPr>
        </p:nvSpPr>
        <p:spPr>
          <a:xfrm>
            <a:off x="786238" y="1427445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Per HB 13, Part I, Section 1(b): 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LEA average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1:20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Effective on 1</a:t>
            </a:r>
            <a:r>
              <a:rPr lang="en-US" baseline="30000" dirty="0">
                <a:solidFill>
                  <a:schemeClr val="bg1"/>
                </a:solidFill>
              </a:rPr>
              <a:t>st</a:t>
            </a:r>
            <a:r>
              <a:rPr lang="en-US" dirty="0">
                <a:solidFill>
                  <a:schemeClr val="bg1"/>
                </a:solidFill>
              </a:rPr>
              <a:t> day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No waiver available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Individual Class size maximum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1:23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Effective at the end of the second school month (40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day) and for the remainder of the school year.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Waiver may be requested from the State Board of Education if eligibility criteria is met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4512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A8C77-C57D-41C2-9D50-0668B7B3E2F5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01339" y="83771"/>
            <a:ext cx="1155815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Exemptions from Class Size Requirements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38178" y="1297309"/>
            <a:ext cx="10884475" cy="468384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Restart schools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Dual Language Immersion Classes</a:t>
            </a:r>
          </a:p>
          <a:p>
            <a:pPr marL="234950"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SB 257, Section      modification of G.S. 115C-301</a:t>
            </a:r>
          </a:p>
          <a:p>
            <a:pPr marL="234950">
              <a:lnSpc>
                <a:spcPct val="120000"/>
              </a:lnSpc>
              <a:spcBef>
                <a:spcPts val="600"/>
              </a:spcBef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Temporary exemption during the term of the program: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SB 257, Section 7.15 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Schools participating in the teacher compensation models and advanced teaching roles pilot program (affects Chapel Hill, CMS, Edgecombe, Pitt, Vance and Washington)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LIFT schools in CMS and 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R3: Career Pathways Program in Pitt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9623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A8C77-C57D-41C2-9D50-0668B7B3E2F5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46618" y="-40924"/>
            <a:ext cx="10848751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Class size Monitoring [G.S. 115C-47(10)]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2224" y="1272674"/>
            <a:ext cx="11187552" cy="4974785"/>
          </a:xfrm>
        </p:spPr>
        <p:txBody>
          <a:bodyPr>
            <a:normAutofit/>
          </a:bodyPr>
          <a:lstStyle/>
          <a:p>
            <a:pPr marL="401638" indent="-401638">
              <a:lnSpc>
                <a:spcPct val="100000"/>
              </a:lnSpc>
              <a:spcBef>
                <a:spcPts val="1800"/>
              </a:spcBef>
            </a:pP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Responsibility of the LEA 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assure that the class size requirements are met</a:t>
            </a:r>
          </a:p>
          <a:p>
            <a:pPr marL="401638" indent="-401638">
              <a:lnSpc>
                <a:spcPct val="100000"/>
              </a:lnSpc>
              <a:spcBef>
                <a:spcPts val="1800"/>
              </a:spcBef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shall make a report to the principal &amp; superintendent</a:t>
            </a:r>
          </a:p>
          <a:p>
            <a:pPr marL="401638" indent="-401638">
              <a:lnSpc>
                <a:spcPct val="100000"/>
              </a:lnSpc>
              <a:spcBef>
                <a:spcPts val="1800"/>
              </a:spcBef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Superintendent shall immediately determine if requirements have in fact not been met</a:t>
            </a:r>
          </a:p>
          <a:p>
            <a:pPr marL="401638" indent="-401638">
              <a:lnSpc>
                <a:spcPct val="100000"/>
              </a:lnSpc>
              <a:spcBef>
                <a:spcPts val="1800"/>
              </a:spcBef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they have not, the superintendent shall make a report to the next local board meeting</a:t>
            </a:r>
          </a:p>
          <a:p>
            <a:pPr marL="401638" indent="-401638">
              <a:lnSpc>
                <a:spcPct val="100000"/>
              </a:lnSpc>
              <a:spcBef>
                <a:spcPts val="1800"/>
              </a:spcBef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local board can not organizationally correct the exception, it shall immediately apply for a SBE additional personnel or a waiver</a:t>
            </a:r>
          </a:p>
          <a:p>
            <a:pPr>
              <a:lnSpc>
                <a:spcPct val="110000"/>
              </a:lnSpc>
            </a:pP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8875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A8C77-C57D-41C2-9D50-0668B7B3E2F5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88813" y="54383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Class size Waiver [G.S. 115C-301(g)]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2494" y="1240233"/>
            <a:ext cx="10844916" cy="4813714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“Within 45 days of receipt of the request, the State Board, within funds available, shall not grant waivers for excess class size in K through 3rd grade, except under the following circumstances:</a:t>
            </a:r>
          </a:p>
          <a:p>
            <a:pPr marL="1089025" lvl="0" indent="-403225">
              <a:lnSpc>
                <a:spcPct val="120000"/>
              </a:lnSpc>
              <a:spcBef>
                <a:spcPts val="120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Emergencies, or acts of God that impact the availability of classroom space or facilities; </a:t>
            </a:r>
          </a:p>
          <a:p>
            <a:pPr marL="1089025" lvl="0" indent="-403225">
              <a:lnSpc>
                <a:spcPct val="120000"/>
              </a:lnSpc>
              <a:spcBef>
                <a:spcPts val="120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unanticipated increase in student population of an individual school in excess of 2% of the ADM of that school;</a:t>
            </a:r>
          </a:p>
          <a:p>
            <a:pPr marL="1089025" lvl="0" indent="-403225">
              <a:lnSpc>
                <a:spcPct val="120000"/>
              </a:lnSpc>
              <a:spcBef>
                <a:spcPts val="120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Organizational problems in geographically isolated LEA in which the ADM is less than 1.5 per square mile;</a:t>
            </a:r>
          </a:p>
          <a:p>
            <a:pPr marL="1089025" lvl="0" indent="-403225">
              <a:lnSpc>
                <a:spcPct val="120000"/>
              </a:lnSpc>
              <a:spcBef>
                <a:spcPts val="120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Classes organized for a solitary curricular area; or</a:t>
            </a:r>
          </a:p>
          <a:p>
            <a:pPr marL="1089025" lvl="0" indent="-403225">
              <a:lnSpc>
                <a:spcPct val="120000"/>
              </a:lnSpc>
              <a:spcBef>
                <a:spcPts val="120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charter school closure.”</a:t>
            </a:r>
          </a:p>
          <a:p>
            <a:pPr>
              <a:lnSpc>
                <a:spcPct val="110000"/>
              </a:lnSpc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2250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A8C77-C57D-41C2-9D50-0668B7B3E2F5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98764" y="1825625"/>
            <a:ext cx="10889672" cy="2690957"/>
          </a:xfrm>
        </p:spPr>
        <p:txBody>
          <a:bodyPr/>
          <a:lstStyle/>
          <a:p>
            <a:pPr marL="684213">
              <a:lnSpc>
                <a:spcPct val="100000"/>
              </a:lnSpc>
              <a:spcBef>
                <a:spcPts val="240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SBE shall report to the Joint Legislative Commission on Governmental Operations within 30 days of the grant of the waiver</a:t>
            </a:r>
          </a:p>
          <a:p>
            <a:pPr marL="684213">
              <a:lnSpc>
                <a:spcPct val="100000"/>
              </a:lnSpc>
              <a:spcBef>
                <a:spcPts val="240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Waiver is not effective until the SBE submits the report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3510" y="240438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“In the event the waiver is granted”</a:t>
            </a:r>
          </a:p>
        </p:txBody>
      </p:sp>
    </p:spTree>
    <p:extLst>
      <p:ext uri="{BB962C8B-B14F-4D97-AF65-F5344CB8AC3E}">
        <p14:creationId xmlns:p14="http://schemas.microsoft.com/office/powerpoint/2010/main" val="37946189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A8C77-C57D-41C2-9D50-0668B7B3E2F5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43791" y="139194"/>
            <a:ext cx="10702636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“In the event that the Waiver is denied”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43791" y="1464757"/>
            <a:ext cx="10917381" cy="4562974"/>
          </a:xfrm>
        </p:spPr>
        <p:txBody>
          <a:bodyPr>
            <a:normAutofit lnSpcReduction="10000"/>
          </a:bodyPr>
          <a:lstStyle/>
          <a:p>
            <a:pPr marL="568325" indent="-457200">
              <a:lnSpc>
                <a:spcPct val="100000"/>
              </a:lnSpc>
              <a:spcBef>
                <a:spcPts val="18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local board shall take necessary action to correct within 30 days of the denial.</a:t>
            </a:r>
          </a:p>
          <a:p>
            <a:pPr marL="568325" indent="-457200">
              <a:lnSpc>
                <a:spcPct val="100000"/>
              </a:lnSpc>
              <a:spcBef>
                <a:spcPts val="1800"/>
              </a:spcBef>
            </a:pP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60 days, the State Superintendent shall request from the LEA  an updated K-3 class size report for each school</a:t>
            </a:r>
          </a:p>
          <a:p>
            <a:pPr marL="568325" indent="-457200">
              <a:lnSpc>
                <a:spcPct val="100000"/>
              </a:lnSpc>
              <a:spcBef>
                <a:spcPts val="180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LEA is not in compliance, the State Board may penalize the LEA</a:t>
            </a:r>
          </a:p>
          <a:p>
            <a:pPr marL="568325" indent="-457200">
              <a:lnSpc>
                <a:spcPct val="100000"/>
              </a:lnSpc>
              <a:spcBef>
                <a:spcPts val="180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SBE determines willful failure to comply, no State funds shall be allocated to pay for the superintendent’s salary until compliance</a:t>
            </a:r>
          </a:p>
        </p:txBody>
      </p:sp>
    </p:spTree>
    <p:extLst>
      <p:ext uri="{BB962C8B-B14F-4D97-AF65-F5344CB8AC3E}">
        <p14:creationId xmlns:p14="http://schemas.microsoft.com/office/powerpoint/2010/main" val="34320215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A8C77-C57D-41C2-9D50-0668B7B3E2F5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71051" y="2357126"/>
            <a:ext cx="1123603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Reporting</a:t>
            </a:r>
            <a:b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(per HB 13, aka S.L. 2017-9)</a:t>
            </a:r>
          </a:p>
        </p:txBody>
      </p:sp>
    </p:spTree>
    <p:extLst>
      <p:ext uri="{BB962C8B-B14F-4D97-AF65-F5344CB8AC3E}">
        <p14:creationId xmlns:p14="http://schemas.microsoft.com/office/powerpoint/2010/main" val="29904819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A8C77-C57D-41C2-9D50-0668B7B3E2F5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>
            <p:extLst/>
          </p:nvPr>
        </p:nvSpPr>
        <p:spPr>
          <a:xfrm>
            <a:off x="942975" y="85725"/>
            <a:ext cx="1123603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Biannual Reports - 115C-301(f)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2" name="Content Placeholder 2"/>
          <p:cNvSpPr>
            <a:spLocks noGrp="1"/>
          </p:cNvSpPr>
          <p:nvPr>
            <p:ph idx="1"/>
            <p:extLst/>
          </p:nvPr>
        </p:nvSpPr>
        <p:spPr>
          <a:xfrm>
            <a:off x="381000" y="1828800"/>
            <a:ext cx="11460163" cy="42676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683895">
              <a:lnSpc>
                <a:spcPct val="100000"/>
              </a:lnSpc>
              <a:spcBef>
                <a:spcPts val="2400"/>
              </a:spcBef>
            </a:pPr>
            <a:r>
              <a:rPr lang="en-US" sz="3200" dirty="0">
                <a:solidFill>
                  <a:srgbClr val="FFFFFF"/>
                </a:solidFill>
                <a:latin typeface="Arial"/>
                <a:cs typeface="Arial"/>
              </a:rPr>
              <a:t>October &amp; February (month end)</a:t>
            </a:r>
          </a:p>
          <a:p>
            <a:pPr marL="683895">
              <a:lnSpc>
                <a:spcPct val="100000"/>
              </a:lnSpc>
              <a:spcBef>
                <a:spcPts val="2400"/>
              </a:spcBef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 local superintendent files with State Superintendent</a:t>
            </a:r>
          </a:p>
          <a:p>
            <a:pPr marL="683895">
              <a:lnSpc>
                <a:spcPct val="100000"/>
              </a:lnSpc>
              <a:spcBef>
                <a:spcPts val="2400"/>
              </a:spcBef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"in a format prescribed by the Superintendent of Public Instruction"</a:t>
            </a:r>
          </a:p>
          <a:p>
            <a:pPr marL="683895">
              <a:lnSpc>
                <a:spcPct val="100000"/>
              </a:lnSpc>
              <a:spcBef>
                <a:spcPts val="2400"/>
              </a:spcBef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"the Superintendent...shall conduct periodic audits..."</a:t>
            </a:r>
          </a:p>
          <a:p>
            <a:pPr marL="683895">
              <a:lnSpc>
                <a:spcPct val="100000"/>
              </a:lnSpc>
              <a:spcBef>
                <a:spcPts val="2400"/>
              </a:spcBef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3895">
              <a:lnSpc>
                <a:spcPct val="100000"/>
              </a:lnSpc>
              <a:spcBef>
                <a:spcPts val="2400"/>
              </a:spcBef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6192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A8C77-C57D-41C2-9D50-0668B7B3E2F5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2" name="Content Placeholder 2"/>
          <p:cNvSpPr>
            <a:spLocks noGrp="1"/>
          </p:cNvSpPr>
          <p:nvPr>
            <p:ph idx="1"/>
            <p:extLst/>
          </p:nvPr>
        </p:nvSpPr>
        <p:spPr>
          <a:xfrm>
            <a:off x="838200" y="1035766"/>
            <a:ext cx="10515600" cy="483584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Based on data at the end of October and February</a:t>
            </a:r>
          </a:p>
          <a:p>
            <a:pPr marL="0" indent="0">
              <a:buNone/>
            </a:pPr>
            <a:endParaRPr lang="en-US" b="1" dirty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FFFF"/>
                </a:solidFill>
                <a:latin typeface="Arial"/>
                <a:cs typeface="Arial"/>
              </a:rPr>
              <a:t>Standard Reports:</a:t>
            </a:r>
          </a:p>
          <a:p>
            <a:pPr marL="969645" indent="-514350">
              <a:buFont typeface="+mj-lt"/>
              <a:buAutoNum type="arabicPeriod"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Class size</a:t>
            </a:r>
          </a:p>
          <a:p>
            <a:pPr marL="969645" indent="-514350">
              <a:buFont typeface="+mj-lt"/>
              <a:buAutoNum type="arabicPeriod"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K-3 class size exceptions</a:t>
            </a:r>
          </a:p>
          <a:p>
            <a:pPr marL="969645" indent="-514350">
              <a:buFont typeface="+mj-lt"/>
              <a:buAutoNum type="arabicPeriod"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Program Enhancement Teachers</a:t>
            </a:r>
          </a:p>
          <a:p>
            <a:pPr marL="969645" indent="-514350">
              <a:buFont typeface="+mj-lt"/>
              <a:buAutoNum type="arabicPeriod"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K-3 average class size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FFFF"/>
                </a:solidFill>
                <a:latin typeface="Arial"/>
                <a:cs typeface="Arial"/>
              </a:rPr>
              <a:t>Affidavit </a:t>
            </a: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– standard form to submit electronically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  <a:p>
            <a:pPr marL="457200" lvl="1" indent="0">
              <a:buNone/>
            </a:pPr>
            <a:endParaRPr lang="en-US" sz="32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81050" y="266700"/>
            <a:ext cx="10515600" cy="878459"/>
          </a:xfrm>
        </p:spPr>
        <p:txBody>
          <a:bodyPr/>
          <a:lstStyle/>
          <a:p>
            <a:r>
              <a:rPr lang="en-US" b="1" dirty="0">
                <a:solidFill>
                  <a:srgbClr val="FFFFFF"/>
                </a:solidFill>
                <a:latin typeface="Arial"/>
                <a:cs typeface="Arial"/>
              </a:rPr>
              <a:t>What DPI will provide for LEAs’ use</a:t>
            </a:r>
          </a:p>
        </p:txBody>
      </p:sp>
    </p:spTree>
    <p:extLst>
      <p:ext uri="{BB962C8B-B14F-4D97-AF65-F5344CB8AC3E}">
        <p14:creationId xmlns:p14="http://schemas.microsoft.com/office/powerpoint/2010/main" val="1425212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4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367135" y="101882"/>
            <a:ext cx="11353807" cy="1325563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2018 Budget - Gains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781050" y="1524000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3DEF590-F665-49DA-B145-EB00489C01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22633"/>
              </p:ext>
            </p:extLst>
          </p:nvPr>
        </p:nvGraphicFramePr>
        <p:xfrm>
          <a:off x="1508316" y="1038134"/>
          <a:ext cx="8565987" cy="4791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7538">
                  <a:extLst>
                    <a:ext uri="{9D8B030D-6E8A-4147-A177-3AD203B41FA5}">
                      <a16:colId xmlns:a16="http://schemas.microsoft.com/office/drawing/2014/main" val="3983368395"/>
                    </a:ext>
                  </a:extLst>
                </a:gridCol>
                <a:gridCol w="2032819">
                  <a:extLst>
                    <a:ext uri="{9D8B030D-6E8A-4147-A177-3AD203B41FA5}">
                      <a16:colId xmlns:a16="http://schemas.microsoft.com/office/drawing/2014/main" val="481700283"/>
                    </a:ext>
                  </a:extLst>
                </a:gridCol>
                <a:gridCol w="3445630">
                  <a:extLst>
                    <a:ext uri="{9D8B030D-6E8A-4147-A177-3AD203B41FA5}">
                      <a16:colId xmlns:a16="http://schemas.microsoft.com/office/drawing/2014/main" val="1108037180"/>
                    </a:ext>
                  </a:extLst>
                </a:gridCol>
              </a:tblGrid>
              <a:tr h="386020">
                <a:tc>
                  <a:txBody>
                    <a:bodyPr/>
                    <a:lstStyle/>
                    <a:p>
                      <a:r>
                        <a:rPr lang="en-US" dirty="0"/>
                        <a:t>Personnel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2017-18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198599"/>
                  </a:ext>
                </a:extLst>
              </a:tr>
              <a:tr h="1237380">
                <a:tc>
                  <a:txBody>
                    <a:bodyPr/>
                    <a:lstStyle/>
                    <a:p>
                      <a:r>
                        <a:rPr lang="en-US" dirty="0"/>
                        <a:t>Textbooks &amp; Digital Learning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$11.285m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Only $1.285m is additional.  </a:t>
                      </a:r>
                    </a:p>
                    <a:p>
                      <a:pPr algn="l"/>
                      <a:r>
                        <a:rPr lang="en-US" dirty="0"/>
                        <a:t>$10m continuing non recurring funds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507480"/>
                  </a:ext>
                </a:extLst>
              </a:tr>
              <a:tr h="564431">
                <a:tc>
                  <a:txBody>
                    <a:bodyPr/>
                    <a:lstStyle/>
                    <a:p>
                      <a:r>
                        <a:rPr lang="en-US" dirty="0"/>
                        <a:t>Isolated K-12 schools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$506K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LEA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763712"/>
                  </a:ext>
                </a:extLst>
              </a:tr>
              <a:tr h="579375">
                <a:tc>
                  <a:txBody>
                    <a:bodyPr/>
                    <a:lstStyle/>
                    <a:p>
                      <a:r>
                        <a:rPr lang="en-US" dirty="0"/>
                        <a:t>Advanced Teaching Roles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$7.18m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 LEAs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460379"/>
                  </a:ext>
                </a:extLst>
              </a:tr>
              <a:tr h="612483">
                <a:tc>
                  <a:txBody>
                    <a:bodyPr/>
                    <a:lstStyle/>
                    <a:p>
                      <a:r>
                        <a:rPr lang="en-US" dirty="0"/>
                        <a:t>Special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$2.55m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 LEAs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72128"/>
                  </a:ext>
                </a:extLst>
              </a:tr>
              <a:tr h="620758">
                <a:tc>
                  <a:txBody>
                    <a:bodyPr/>
                    <a:lstStyle/>
                    <a:p>
                      <a:r>
                        <a:rPr lang="en-US" dirty="0"/>
                        <a:t>Capital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$30m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Tier I &amp; II counties </a:t>
                      </a:r>
                    </a:p>
                    <a:p>
                      <a:pPr algn="ctr"/>
                      <a:r>
                        <a:rPr lang="en-US" dirty="0"/>
                        <a:t>Matching required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5212419"/>
                  </a:ext>
                </a:extLst>
              </a:tr>
              <a:tr h="386020">
                <a:tc>
                  <a:txBody>
                    <a:bodyPr/>
                    <a:lstStyle/>
                    <a:p>
                      <a:r>
                        <a:rPr lang="en-US" b="0" dirty="0"/>
                        <a:t>Turning TAs in to Teachers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$315K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14 LEAs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96210"/>
                  </a:ext>
                </a:extLst>
              </a:tr>
              <a:tr h="38602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0469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06149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A8C77-C57D-41C2-9D50-0668B7B3E2F5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FFFFFF"/>
                </a:solidFill>
                <a:latin typeface="Arial"/>
                <a:cs typeface="Arial"/>
              </a:rPr>
              <a:t>1. Class Size Report </a:t>
            </a: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lang="en-US" u="sng" dirty="0">
                <a:solidFill>
                  <a:srgbClr val="FFFFFF"/>
                </a:solidFill>
                <a:latin typeface="Arial"/>
                <a:cs typeface="Arial"/>
              </a:rPr>
              <a:t>each class </a:t>
            </a: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lang="en-US" u="sng" dirty="0">
                <a:solidFill>
                  <a:srgbClr val="FFFFFF"/>
                </a:solidFill>
                <a:latin typeface="Arial"/>
                <a:cs typeface="Arial"/>
              </a:rPr>
              <a:t>each grade </a:t>
            </a: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level at </a:t>
            </a:r>
            <a:r>
              <a:rPr lang="en-US" u="sng" dirty="0">
                <a:solidFill>
                  <a:srgbClr val="FFFFFF"/>
                </a:solidFill>
                <a:latin typeface="Arial"/>
                <a:cs typeface="Arial"/>
              </a:rPr>
              <a:t>each school</a:t>
            </a: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, the following: </a:t>
            </a:r>
          </a:p>
          <a:p>
            <a:pPr marL="914400" indent="0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a. The duties of the teacher. </a:t>
            </a:r>
          </a:p>
          <a:p>
            <a:pPr marL="914400" indent="0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b. The source of funds used to pay for the teacher. </a:t>
            </a:r>
          </a:p>
          <a:p>
            <a:pPr marL="914400" indent="0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c. The number of students assigned to the class, </a:t>
            </a:r>
            <a:r>
              <a:rPr lang="en-US" i="1" dirty="0">
                <a:solidFill>
                  <a:srgbClr val="FFFFFF"/>
                </a:solidFill>
                <a:latin typeface="Arial"/>
                <a:cs typeface="Arial"/>
              </a:rPr>
              <a:t>including all exceptions to individual class size maximums in kindergarten through third grade that exist at that time. </a:t>
            </a:r>
          </a:p>
          <a:p>
            <a:pPr marL="914400" indent="0">
              <a:buNone/>
            </a:pP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  <a:p>
            <a:pPr marL="914400" indent="0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NO EXCLUSIONS</a:t>
            </a: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Part c. will be broken out to create the K-3 Class size Exception Report</a:t>
            </a:r>
          </a:p>
        </p:txBody>
      </p:sp>
    </p:spTree>
    <p:extLst>
      <p:ext uri="{BB962C8B-B14F-4D97-AF65-F5344CB8AC3E}">
        <p14:creationId xmlns:p14="http://schemas.microsoft.com/office/powerpoint/2010/main" val="8991571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A8C77-C57D-41C2-9D50-0668B7B3E2F5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>
            <p:extLst/>
          </p:nvPr>
        </p:nvSpPr>
        <p:spPr>
          <a:xfrm>
            <a:off x="381000" y="200025"/>
            <a:ext cx="118717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 Where are we today</a:t>
            </a:r>
          </a:p>
        </p:txBody>
      </p:sp>
      <p:sp>
        <p:nvSpPr>
          <p:cNvPr id="2" name="Content Placeholder 2"/>
          <p:cNvSpPr>
            <a:spLocks noGrp="1"/>
          </p:cNvSpPr>
          <p:nvPr>
            <p:ph idx="1"/>
            <p:extLst/>
          </p:nvPr>
        </p:nvSpPr>
        <p:spPr>
          <a:xfrm>
            <a:off x="209550" y="1676400"/>
            <a:ext cx="11460163" cy="42676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683895">
              <a:lnSpc>
                <a:spcPct val="100000"/>
              </a:lnSpc>
              <a:spcBef>
                <a:spcPts val="2400"/>
              </a:spcBef>
            </a:pPr>
            <a:r>
              <a:rPr lang="en-US" sz="3200" dirty="0">
                <a:solidFill>
                  <a:srgbClr val="FFFFFF"/>
                </a:solidFill>
                <a:latin typeface="Arial"/>
                <a:cs typeface="Arial"/>
              </a:rPr>
              <a:t>School Business has created the reports to preview.</a:t>
            </a:r>
          </a:p>
          <a:p>
            <a:pPr marL="683895">
              <a:lnSpc>
                <a:spcPct val="100000"/>
              </a:lnSpc>
              <a:spcBef>
                <a:spcPts val="2400"/>
              </a:spcBef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 staff should review to ensure they reflect reality.</a:t>
            </a:r>
          </a:p>
          <a:p>
            <a:pPr marL="683895">
              <a:lnSpc>
                <a:spcPct val="100000"/>
              </a:lnSpc>
              <a:spcBef>
                <a:spcPts val="2400"/>
              </a:spcBef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any corrections in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Powerschool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3895">
              <a:lnSpc>
                <a:spcPct val="100000"/>
              </a:lnSpc>
              <a:spcBef>
                <a:spcPts val="2400"/>
              </a:spcBef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DPI will then pull data at the end of October</a:t>
            </a:r>
          </a:p>
          <a:p>
            <a:pPr marL="683895">
              <a:lnSpc>
                <a:spcPct val="100000"/>
              </a:lnSpc>
              <a:spcBef>
                <a:spcPts val="2400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By February, plan is to have these </a:t>
            </a:r>
            <a:r>
              <a:rPr lang="en-US" sz="3200" dirty="0">
                <a:solidFill>
                  <a:srgbClr val="FFFFFF"/>
                </a:solidFill>
                <a:latin typeface="Arial"/>
                <a:cs typeface="Arial"/>
              </a:rPr>
              <a:t>reports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included in PowerSchool</a:t>
            </a:r>
          </a:p>
        </p:txBody>
      </p:sp>
    </p:spTree>
    <p:extLst>
      <p:ext uri="{BB962C8B-B14F-4D97-AF65-F5344CB8AC3E}">
        <p14:creationId xmlns:p14="http://schemas.microsoft.com/office/powerpoint/2010/main" val="22616605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A8C77-C57D-41C2-9D50-0668B7B3E2F5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6195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FFFFFF"/>
                </a:solidFill>
                <a:latin typeface="Arial"/>
                <a:cs typeface="Arial"/>
              </a:rPr>
              <a:t>“Duties of the Teacher”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FFFFFF"/>
                </a:solidFill>
                <a:latin typeface="Arial"/>
                <a:cs typeface="Arial"/>
              </a:rPr>
              <a:t>Grades K-8 	</a:t>
            </a:r>
            <a:endParaRPr lang="en-US" sz="3200" b="1"/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Derived from the grade and course </a:t>
            </a:r>
            <a:r>
              <a:rPr lang="en-US" dirty="0" err="1">
                <a:solidFill>
                  <a:srgbClr val="FFFFFF"/>
                </a:solidFill>
                <a:latin typeface="Arial"/>
                <a:cs typeface="Arial"/>
              </a:rPr>
              <a:t>eg</a:t>
            </a: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. 1</a:t>
            </a:r>
            <a:r>
              <a:rPr lang="en-US" baseline="30000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 grade – Reading</a:t>
            </a:r>
            <a:endParaRPr/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</a:p>
          <a:p>
            <a:pPr marL="1828800" indent="-1828800">
              <a:buNone/>
            </a:pPr>
            <a:r>
              <a:rPr lang="en-US" sz="3200" b="1" dirty="0">
                <a:solidFill>
                  <a:srgbClr val="FFFFFF"/>
                </a:solidFill>
                <a:latin typeface="Arial"/>
                <a:cs typeface="Arial"/>
              </a:rPr>
              <a:t>Grades 9-12	</a:t>
            </a:r>
          </a:p>
          <a:p>
            <a:pPr marL="1828800" indent="-1828800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Derived from the course code and grouped</a:t>
            </a:r>
            <a:endParaRPr dirty="0"/>
          </a:p>
          <a:p>
            <a:pPr marL="1828800" indent="-1828800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	e.g. All HS math courses translate to High School Math teacher.  All HS science courses to High School Science teacher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5028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A8C77-C57D-41C2-9D50-0668B7B3E2F5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36195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FFFFFF"/>
                </a:solidFill>
                <a:latin typeface="Arial"/>
                <a:cs typeface="Arial"/>
              </a:rPr>
              <a:t>“Source of Funds”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Fund code from where the teacher is paid as of October payroll and February payroll.  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E.g., State, Federal, local.  </a:t>
            </a:r>
            <a:endParaRPr dirty="0"/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Split funded teachers will have all funding sources</a:t>
            </a:r>
          </a:p>
        </p:txBody>
      </p:sp>
    </p:spTree>
    <p:extLst>
      <p:ext uri="{BB962C8B-B14F-4D97-AF65-F5344CB8AC3E}">
        <p14:creationId xmlns:p14="http://schemas.microsoft.com/office/powerpoint/2010/main" val="40646539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A8C77-C57D-41C2-9D50-0668B7B3E2F5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525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FFFFFF"/>
                </a:solidFill>
                <a:latin typeface="Arial"/>
                <a:cs typeface="Arial"/>
              </a:rPr>
              <a:t>2. K-3 class size Exception Report</a:t>
            </a: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946" y="1417638"/>
            <a:ext cx="11304379" cy="4351337"/>
          </a:xfrm>
        </p:spPr>
        <p:txBody>
          <a:bodyPr/>
          <a:lstStyle/>
          <a:p>
            <a:pPr marL="55563" indent="0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lang="en-US" u="sng" dirty="0">
                <a:solidFill>
                  <a:srgbClr val="FFFFFF"/>
                </a:solidFill>
                <a:latin typeface="Arial"/>
                <a:cs typeface="Arial"/>
              </a:rPr>
              <a:t>each class </a:t>
            </a: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lang="en-US" u="sng" dirty="0">
                <a:solidFill>
                  <a:srgbClr val="FFFFFF"/>
                </a:solidFill>
                <a:latin typeface="Arial"/>
                <a:cs typeface="Arial"/>
              </a:rPr>
              <a:t>K-3</a:t>
            </a: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 that exceeds the individual class size maximum</a:t>
            </a:r>
          </a:p>
          <a:p>
            <a:pPr marL="914400" indent="0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a. The duties of the teacher. </a:t>
            </a:r>
          </a:p>
          <a:p>
            <a:pPr marL="914400" indent="0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b. The source of funds used to pay for the teacher. </a:t>
            </a:r>
          </a:p>
          <a:p>
            <a:pPr marL="914400" indent="0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c. The number of students assigned to the class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ALL CLASSES WILL BE REPORTED</a:t>
            </a: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(working on designating classes that are exempt or have a waiver.)</a:t>
            </a:r>
          </a:p>
        </p:txBody>
      </p:sp>
    </p:spTree>
    <p:extLst>
      <p:ext uri="{BB962C8B-B14F-4D97-AF65-F5344CB8AC3E}">
        <p14:creationId xmlns:p14="http://schemas.microsoft.com/office/powerpoint/2010/main" val="29575841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A8C77-C57D-41C2-9D50-0668B7B3E2F5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61950"/>
            <a:ext cx="12115069" cy="1325563"/>
          </a:xfrm>
        </p:spPr>
        <p:txBody>
          <a:bodyPr/>
          <a:lstStyle/>
          <a:p>
            <a:r>
              <a:rPr lang="en-US" b="1" dirty="0">
                <a:solidFill>
                  <a:srgbClr val="FFFFFF"/>
                </a:solidFill>
                <a:latin typeface="Arial"/>
                <a:cs typeface="Arial"/>
              </a:rPr>
              <a:t>3. Program Enhancement Teachers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171450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For each school</a:t>
            </a:r>
          </a:p>
          <a:p>
            <a:pPr marL="230188" indent="-230188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a. A number of program enhancement teachers. Defined as teachers who teach any of the following: </a:t>
            </a:r>
          </a:p>
          <a:p>
            <a:pPr marL="1311275" indent="-396875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1. Arts disciplines, including dance, music, theater, and the visual arts. </a:t>
            </a:r>
          </a:p>
          <a:p>
            <a:pPr marL="1311275" indent="-396875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2. Physical education and health programs. </a:t>
            </a:r>
          </a:p>
          <a:p>
            <a:pPr marL="1311275" indent="-396875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3. World languages. </a:t>
            </a:r>
          </a:p>
          <a:p>
            <a:pPr marL="341313" indent="-341313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b. The source of funds used to pay each program enhancement teacher.</a:t>
            </a:r>
          </a:p>
          <a:p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06811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A8C77-C57D-41C2-9D50-0668B7B3E2F5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304800"/>
            <a:ext cx="12574679" cy="1325563"/>
          </a:xfrm>
        </p:spPr>
        <p:txBody>
          <a:bodyPr>
            <a:normAutofit/>
          </a:bodyPr>
          <a:lstStyle/>
          <a:p>
            <a:r>
              <a:rPr lang="en-US" sz="4200" b="1" dirty="0">
                <a:solidFill>
                  <a:srgbClr val="FFFFFF"/>
                </a:solidFill>
                <a:latin typeface="Arial"/>
                <a:cs typeface="Arial"/>
              </a:rPr>
              <a:t>“Number of Program Enhancement Teachers”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1619250"/>
            <a:ext cx="10515600" cy="4351338"/>
          </a:xfrm>
        </p:spPr>
        <p:txBody>
          <a:bodyPr/>
          <a:lstStyle/>
          <a:p>
            <a:pPr marL="969963" indent="-969963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FTE:	Due to the number of teachers who may be spilt between 2 or more schools, FTE will be calculated at the School and fund level.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Report will present aggregate FTE program enhancement teachers</a:t>
            </a:r>
          </a:p>
          <a:p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Public School X	State	Local	Federal</a:t>
            </a:r>
          </a:p>
          <a:p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2756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A8C77-C57D-41C2-9D50-0668B7B3E2F5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FFFFFF"/>
                </a:solidFill>
                <a:latin typeface="Arial"/>
                <a:cs typeface="Arial"/>
              </a:rPr>
              <a:t>4. K-3 Average Class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Typical Classes</a:t>
            </a:r>
          </a:p>
          <a:p>
            <a:pPr lvl="1"/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Exclude EC</a:t>
            </a:r>
          </a:p>
          <a:p>
            <a:pPr lvl="1"/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  <a:p>
            <a:pPr marL="228600" lvl="1"/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Calculated at the grade level</a:t>
            </a:r>
          </a:p>
          <a:p>
            <a:pPr marL="739775" lvl="2"/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Number of students</a:t>
            </a:r>
          </a:p>
          <a:p>
            <a:pPr marL="739775" lvl="2"/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Number of Lead teachers at that grade level</a:t>
            </a:r>
          </a:p>
          <a:p>
            <a:pPr marL="739775" lvl="2"/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Rounded</a:t>
            </a:r>
          </a:p>
        </p:txBody>
      </p:sp>
    </p:spTree>
    <p:extLst>
      <p:ext uri="{BB962C8B-B14F-4D97-AF65-F5344CB8AC3E}">
        <p14:creationId xmlns:p14="http://schemas.microsoft.com/office/powerpoint/2010/main" val="32973369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A8C77-C57D-41C2-9D50-0668B7B3E2F5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FFFFFF"/>
                </a:solidFill>
                <a:latin typeface="Arial"/>
                <a:cs typeface="Arial"/>
              </a:rPr>
              <a:t>Sworn affidavit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LEA superintendent shall complete a sworn affidavit attesting that the superintendent has complied with the class size and reporting requirements.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Include the affidavit with the biannual reports.</a:t>
            </a:r>
            <a:endParaRPr dirty="0"/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276821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AA8C77-C57D-41C2-9D50-0668B7B3E2F5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>
            <p:extLst/>
          </p:nvPr>
        </p:nvSpPr>
        <p:spPr>
          <a:xfrm>
            <a:off x="471051" y="2357126"/>
            <a:ext cx="1123603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FFFFFF"/>
                </a:solidFill>
                <a:latin typeface="Arial"/>
                <a:cs typeface="Arial"/>
              </a:rPr>
              <a:t>Audit by State Superintendent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/>
          </p:nvPr>
        </p:nvSpPr>
        <p:spPr>
          <a:xfrm>
            <a:off x="323850" y="1866900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683895"/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The State Superintendent shall conduct periodic audits of the information reported</a:t>
            </a:r>
            <a:endParaRPr lang="en-US"/>
          </a:p>
          <a:p>
            <a:pPr marL="683895"/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  <a:p>
            <a:pPr marL="683895"/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If the State Superintendent finds the LEA is exceeding class size without application to the SBE of an allotment adjustment or a waiver, the SBE may impose a penalty until compliance.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82733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367135" y="101882"/>
            <a:ext cx="11353807" cy="1325563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2018 Budget - Losses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781050" y="1524000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3DEF590-F665-49DA-B145-EB00489C01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862909"/>
              </p:ext>
            </p:extLst>
          </p:nvPr>
        </p:nvGraphicFramePr>
        <p:xfrm>
          <a:off x="1065475" y="1260770"/>
          <a:ext cx="9541564" cy="3048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818">
                  <a:extLst>
                    <a:ext uri="{9D8B030D-6E8A-4147-A177-3AD203B41FA5}">
                      <a16:colId xmlns:a16="http://schemas.microsoft.com/office/drawing/2014/main" val="3983368395"/>
                    </a:ext>
                  </a:extLst>
                </a:gridCol>
                <a:gridCol w="1538328">
                  <a:extLst>
                    <a:ext uri="{9D8B030D-6E8A-4147-A177-3AD203B41FA5}">
                      <a16:colId xmlns:a16="http://schemas.microsoft.com/office/drawing/2014/main" val="481700283"/>
                    </a:ext>
                  </a:extLst>
                </a:gridCol>
                <a:gridCol w="2178657">
                  <a:extLst>
                    <a:ext uri="{9D8B030D-6E8A-4147-A177-3AD203B41FA5}">
                      <a16:colId xmlns:a16="http://schemas.microsoft.com/office/drawing/2014/main" val="1108037180"/>
                    </a:ext>
                  </a:extLst>
                </a:gridCol>
                <a:gridCol w="2814761">
                  <a:extLst>
                    <a:ext uri="{9D8B030D-6E8A-4147-A177-3AD203B41FA5}">
                      <a16:colId xmlns:a16="http://schemas.microsoft.com/office/drawing/2014/main" val="1111621941"/>
                    </a:ext>
                  </a:extLst>
                </a:gridCol>
              </a:tblGrid>
              <a:tr h="386020">
                <a:tc>
                  <a:txBody>
                    <a:bodyPr/>
                    <a:lstStyle/>
                    <a:p>
                      <a:r>
                        <a:rPr lang="en-US" dirty="0"/>
                        <a:t>Personnel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2017-18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2018-19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198599"/>
                  </a:ext>
                </a:extLst>
              </a:tr>
              <a:tr h="738601">
                <a:tc>
                  <a:txBody>
                    <a:bodyPr/>
                    <a:lstStyle/>
                    <a:p>
                      <a:r>
                        <a:rPr lang="en-US" dirty="0"/>
                        <a:t>Central Office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($7m) 7.4%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Addl</a:t>
                      </a:r>
                      <a:r>
                        <a:rPr lang="en-US" dirty="0"/>
                        <a:t> ($4m)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Appropriation $84M (less than 1% of SPSF)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507480"/>
                  </a:ext>
                </a:extLst>
              </a:tr>
              <a:tr h="564431">
                <a:tc>
                  <a:txBody>
                    <a:bodyPr/>
                    <a:lstStyle/>
                    <a:p>
                      <a:r>
                        <a:rPr lang="en-US" dirty="0"/>
                        <a:t>CIHS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($2.25m)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Tier III counties will lose $20K per school in 2018-19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763712"/>
                  </a:ext>
                </a:extLst>
              </a:tr>
              <a:tr h="735496">
                <a:tc>
                  <a:txBody>
                    <a:bodyPr/>
                    <a:lstStyle/>
                    <a:p>
                      <a:r>
                        <a:rPr lang="en-US" dirty="0"/>
                        <a:t>DPI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($4.3m)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Addl</a:t>
                      </a:r>
                      <a:r>
                        <a:rPr lang="en-US" dirty="0"/>
                        <a:t> ($4m) + ($1m)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460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7307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50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71051" y="2357126"/>
            <a:ext cx="1123603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ABC Transfers &amp; Reporting</a:t>
            </a:r>
          </a:p>
        </p:txBody>
      </p:sp>
    </p:spTree>
    <p:extLst>
      <p:ext uri="{BB962C8B-B14F-4D97-AF65-F5344CB8AC3E}">
        <p14:creationId xmlns:p14="http://schemas.microsoft.com/office/powerpoint/2010/main" val="39386005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51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367135" y="101882"/>
            <a:ext cx="11353807" cy="1325563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New Restrictions on Transfers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781050" y="1524000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: Rounded Corners 11"/>
          <p:cNvSpPr/>
          <p:nvPr/>
        </p:nvSpPr>
        <p:spPr>
          <a:xfrm>
            <a:off x="609603" y="3378274"/>
            <a:ext cx="10987314" cy="249706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FFFF00"/>
                </a:solidFill>
              </a:rPr>
              <a:t>EFFECTIVE JULY 1,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No funds shall be transferred out of PRC 034 – Academically &amp; Intellectually Gifted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Funds for Textbooks &amp; Digital Resources may only be used for textbooks and digital resources</a:t>
            </a:r>
          </a:p>
          <a:p>
            <a:endParaRPr lang="en-US" b="1" dirty="0"/>
          </a:p>
        </p:txBody>
      </p:sp>
      <p:sp>
        <p:nvSpPr>
          <p:cNvPr id="13" name="Rectangle: Rounded Corners 12"/>
          <p:cNvSpPr/>
          <p:nvPr/>
        </p:nvSpPr>
        <p:spPr>
          <a:xfrm>
            <a:off x="609603" y="1260770"/>
            <a:ext cx="10987314" cy="200501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FFFF00"/>
                </a:solidFill>
              </a:rPr>
              <a:t>EFFECTIVE JULY 1, 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No funds shall be transferred out of PRC032 – Exceptional Children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No funds shall be transferred out of PRC 054 – Limited English Proficient Students</a:t>
            </a:r>
          </a:p>
        </p:txBody>
      </p:sp>
    </p:spTree>
    <p:extLst>
      <p:ext uri="{BB962C8B-B14F-4D97-AF65-F5344CB8AC3E}">
        <p14:creationId xmlns:p14="http://schemas.microsoft.com/office/powerpoint/2010/main" val="29835428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52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367135" y="101882"/>
            <a:ext cx="11353807" cy="1325563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Transfer Report 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781050" y="1524000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Continues annual reporting by </a:t>
            </a:r>
            <a:r>
              <a:rPr lang="en-US" sz="3200" b="1" dirty="0">
                <a:solidFill>
                  <a:srgbClr val="FFFF00"/>
                </a:solidFill>
              </a:rPr>
              <a:t>Oct 15 </a:t>
            </a:r>
            <a:r>
              <a:rPr lang="en-US" sz="3200" b="1" dirty="0">
                <a:solidFill>
                  <a:schemeClr val="bg1"/>
                </a:solidFill>
              </a:rPr>
              <a:t>to post on the LEA website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Currently Provided by the Division of School Business for the LEAs to use to fulfill the requirement</a:t>
            </a:r>
          </a:p>
          <a:p>
            <a:pPr marL="137160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</a:rPr>
              <a:t>Description of the PRC with a summary of expenditures</a:t>
            </a:r>
          </a:p>
          <a:p>
            <a:pPr marL="1371600" indent="-514350">
              <a:buFont typeface="Arial" panose="020B0604020202020204" pitchFamily="34" charset="0"/>
              <a:buAutoNum type="arabicPeriod"/>
            </a:pPr>
            <a:r>
              <a:rPr lang="en-US" sz="3200" b="1" dirty="0">
                <a:solidFill>
                  <a:schemeClr val="bg1"/>
                </a:solidFill>
              </a:rPr>
              <a:t>Description of each object code within a PC with a summary of expenditures</a:t>
            </a:r>
          </a:p>
          <a:p>
            <a:pPr marL="514350" indent="-514350">
              <a:buAutoNum type="arabicPeriod"/>
            </a:pPr>
            <a:endParaRPr lang="en-US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6874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53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367135" y="101882"/>
            <a:ext cx="11353807" cy="1325563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Transfer Report - Addition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534558" y="1200647"/>
            <a:ext cx="10644975" cy="46992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</a:rPr>
              <a:t>Description of each allotment transfer that increased or decreased the initial allotment</a:t>
            </a:r>
            <a:r>
              <a:rPr lang="en-US" sz="3200" b="1" baseline="30000" dirty="0">
                <a:solidFill>
                  <a:schemeClr val="bg1"/>
                </a:solidFill>
              </a:rPr>
              <a:t>(1)</a:t>
            </a:r>
            <a:r>
              <a:rPr lang="en-US" sz="3200" b="1" dirty="0">
                <a:solidFill>
                  <a:schemeClr val="bg1"/>
                </a:solidFill>
              </a:rPr>
              <a:t> by more than 5% including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</a:rPr>
              <a:t>Amount of transfer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</a:rPr>
              <a:t>PRC the transfer went to</a:t>
            </a:r>
          </a:p>
          <a:p>
            <a:pPr marL="514350" indent="-514350">
              <a:buAutoNum type="arabicPeriod"/>
            </a:pPr>
            <a:endParaRPr lang="en-US" sz="3200" b="1" dirty="0">
              <a:solidFill>
                <a:schemeClr val="bg1"/>
              </a:solidFill>
            </a:endParaRPr>
          </a:p>
          <a:p>
            <a:pPr marL="514350" indent="-514350">
              <a:buAutoNum type="arabicParenBoth"/>
            </a:pPr>
            <a:r>
              <a:rPr lang="en-US" sz="3200" b="1" dirty="0">
                <a:solidFill>
                  <a:schemeClr val="bg1"/>
                </a:solidFill>
              </a:rPr>
              <a:t>School Business provided template to each LEA  with their transfers that met the threshold </a:t>
            </a:r>
          </a:p>
          <a:p>
            <a:pPr marL="514350" indent="-514350">
              <a:buAutoNum type="arabicParenBoth"/>
            </a:pPr>
            <a:endParaRPr lang="en-US" sz="3200" b="1" dirty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en-US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00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54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367135" y="101882"/>
            <a:ext cx="11353807" cy="1325563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Transfer Report - Addition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534558" y="1200647"/>
            <a:ext cx="10644975" cy="46992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61963" indent="-461963">
              <a:buNone/>
            </a:pPr>
            <a:r>
              <a:rPr lang="en-US" sz="3200" b="1" dirty="0">
                <a:solidFill>
                  <a:srgbClr val="FFFF00"/>
                </a:solidFill>
              </a:rPr>
              <a:t>Required from the LEAs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</a:rPr>
              <a:t>Purpose code for the funds following the transfer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</a:rPr>
              <a:t>A description of any teacher positions funded with the transfer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</a:rPr>
              <a:t>The subject areas taught by the teacher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</a:rPr>
              <a:t>Educational priorities that necessitated the transfer</a:t>
            </a:r>
            <a:endParaRPr lang="en-US" b="1" dirty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en-US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6871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55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367135" y="101882"/>
            <a:ext cx="11353807" cy="1325563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Transfer Report - Timeline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534558" y="1200647"/>
            <a:ext cx="10644975" cy="46992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US" sz="3200" b="1" dirty="0">
                <a:solidFill>
                  <a:schemeClr val="bg1"/>
                </a:solidFill>
              </a:rPr>
              <a:t>Required for past three years  2014-15, 2015-16 &amp; 2016-17</a:t>
            </a:r>
          </a:p>
          <a:p>
            <a:pPr marL="457200" indent="-457200"/>
            <a:r>
              <a:rPr lang="en-US" sz="3200" b="1" dirty="0">
                <a:solidFill>
                  <a:schemeClr val="bg1"/>
                </a:solidFill>
              </a:rPr>
              <a:t>LEA must publish on their website by October 15</a:t>
            </a:r>
          </a:p>
          <a:p>
            <a:pPr marL="457200" indent="-457200"/>
            <a:r>
              <a:rPr lang="en-US" sz="3200" b="1" dirty="0">
                <a:solidFill>
                  <a:schemeClr val="bg1"/>
                </a:solidFill>
              </a:rPr>
              <a:t>DPI shall provide a report on the aggregated data to JLEOC and Fiscal Research by December 1</a:t>
            </a:r>
          </a:p>
          <a:p>
            <a:pPr marL="457200" indent="-457200"/>
            <a:endParaRPr lang="en-US" sz="3200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228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6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71051" y="2357126"/>
            <a:ext cx="1123603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Chart of Accounts</a:t>
            </a:r>
          </a:p>
        </p:txBody>
      </p:sp>
    </p:spTree>
    <p:extLst>
      <p:ext uri="{BB962C8B-B14F-4D97-AF65-F5344CB8AC3E}">
        <p14:creationId xmlns:p14="http://schemas.microsoft.com/office/powerpoint/2010/main" val="4260532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7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367135" y="101882"/>
            <a:ext cx="11353807" cy="1325563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Purpose Codes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781050" y="1524000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Principals: 		5410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Assistant Principal:	5420</a:t>
            </a: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Required for principal and assistant principal salaries and benefits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General School Based administrator expenses may still be coded to 5400 </a:t>
            </a:r>
            <a:r>
              <a:rPr lang="en-US" b="1" dirty="0" err="1">
                <a:solidFill>
                  <a:schemeClr val="bg1"/>
                </a:solidFill>
              </a:rPr>
              <a:t>eg</a:t>
            </a:r>
            <a:r>
              <a:rPr lang="en-US" b="1" dirty="0">
                <a:solidFill>
                  <a:schemeClr val="bg1"/>
                </a:solidFill>
              </a:rPr>
              <a:t> clerical, supplies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320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8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71051" y="2357126"/>
            <a:ext cx="1123603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Salaries</a:t>
            </a:r>
          </a:p>
        </p:txBody>
      </p:sp>
    </p:spTree>
    <p:extLst>
      <p:ext uri="{BB962C8B-B14F-4D97-AF65-F5344CB8AC3E}">
        <p14:creationId xmlns:p14="http://schemas.microsoft.com/office/powerpoint/2010/main" val="2501342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"/>
            <a:ext cx="12192000" cy="61385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A8C77-C57D-41C2-9D50-0668B7B3E2F5}" type="slidenum">
              <a:rPr lang="en-US" sz="1600" b="1" smtClean="0">
                <a:solidFill>
                  <a:schemeClr val="tx1"/>
                </a:solidFill>
              </a:rPr>
              <a:t>9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58" y="6251061"/>
            <a:ext cx="3167070" cy="464504"/>
          </a:xfrm>
          <a:prstGeom prst="rect">
            <a:avLst/>
          </a:prstGeom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367135" y="101882"/>
            <a:ext cx="11353807" cy="1325563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Assistant Principal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  <p:extLst/>
          </p:nvPr>
        </p:nvSpPr>
        <p:spPr>
          <a:xfrm>
            <a:off x="534558" y="1200647"/>
            <a:ext cx="10644975" cy="469922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914400" indent="-452438"/>
            <a:r>
              <a:rPr lang="en-US" sz="3200" b="1" dirty="0">
                <a:solidFill>
                  <a:schemeClr val="bg1"/>
                </a:solidFill>
              </a:rPr>
              <a:t>Schedule tied to A schedule at +17%</a:t>
            </a:r>
          </a:p>
          <a:p>
            <a:pPr marL="914400" indent="-452438"/>
            <a:r>
              <a:rPr lang="en-US" sz="3200" b="1" dirty="0">
                <a:solidFill>
                  <a:schemeClr val="bg1"/>
                </a:solidFill>
              </a:rPr>
              <a:t>Step + </a:t>
            </a:r>
            <a:r>
              <a:rPr lang="en-US" sz="3200" b="1" dirty="0" err="1">
                <a:solidFill>
                  <a:schemeClr val="bg1"/>
                </a:solidFill>
              </a:rPr>
              <a:t>inc</a:t>
            </a:r>
            <a:r>
              <a:rPr lang="en-US" sz="3200" b="1" dirty="0">
                <a:solidFill>
                  <a:schemeClr val="bg1"/>
                </a:solidFill>
              </a:rPr>
              <a:t> = 7% to 13.5% increase over 2016-17 Teacher Masters schedule</a:t>
            </a:r>
          </a:p>
          <a:p>
            <a:pPr marL="914400" indent="-452438"/>
            <a:r>
              <a:rPr lang="en-US" sz="3200" b="1" dirty="0">
                <a:solidFill>
                  <a:schemeClr val="bg1"/>
                </a:solidFill>
              </a:rPr>
              <a:t>Continue with Advanced and Doc supplement</a:t>
            </a:r>
          </a:p>
          <a:p>
            <a:pPr marL="914400" indent="-452438"/>
            <a:r>
              <a:rPr lang="en-US" sz="3200" b="1" dirty="0">
                <a:solidFill>
                  <a:schemeClr val="bg1"/>
                </a:solidFill>
              </a:rPr>
              <a:t>No longevity accrued after June 30, 2017</a:t>
            </a:r>
          </a:p>
          <a:p>
            <a:pPr marL="914400" indent="-452438"/>
            <a:endParaRPr lang="en-US" sz="3200" b="1" dirty="0">
              <a:solidFill>
                <a:schemeClr val="bg1"/>
              </a:solidFill>
            </a:endParaRPr>
          </a:p>
          <a:p>
            <a:pPr marL="914400" indent="-452438"/>
            <a:r>
              <a:rPr lang="en-US" sz="3200" b="1" dirty="0">
                <a:solidFill>
                  <a:schemeClr val="bg1"/>
                </a:solidFill>
              </a:rPr>
              <a:t>Accrued longevity as of June 30 must be paid out </a:t>
            </a:r>
          </a:p>
          <a:p>
            <a:pPr marL="914400" indent="-452438"/>
            <a:endParaRPr lang="en-US" sz="3200" b="1" dirty="0">
              <a:solidFill>
                <a:schemeClr val="bg1"/>
              </a:solidFill>
            </a:endParaRPr>
          </a:p>
          <a:p>
            <a:pPr marL="914400" indent="-452438"/>
            <a:r>
              <a:rPr lang="en-US" sz="3200" b="1" dirty="0">
                <a:solidFill>
                  <a:schemeClr val="bg1"/>
                </a:solidFill>
              </a:rPr>
              <a:t>Provisionally licensed APs paid as a fully licensed AP </a:t>
            </a:r>
          </a:p>
          <a:p>
            <a:pPr marL="461962" indent="0"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endParaRPr lang="en-US" sz="3200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235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3313</TotalTime>
  <Words>2355</Words>
  <Application>Microsoft Office PowerPoint</Application>
  <PresentationFormat>Widescreen</PresentationFormat>
  <Paragraphs>515</Paragraphs>
  <Slides>55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9" baseType="lpstr">
      <vt:lpstr>Arial</vt:lpstr>
      <vt:lpstr>Calibri</vt:lpstr>
      <vt:lpstr>Calibri Light</vt:lpstr>
      <vt:lpstr>Office Theme</vt:lpstr>
      <vt:lpstr>Budget Implementation Update</vt:lpstr>
      <vt:lpstr>Agenda</vt:lpstr>
      <vt:lpstr>2018 Budget - Gains</vt:lpstr>
      <vt:lpstr>2018 Budget - Gains</vt:lpstr>
      <vt:lpstr>2018 Budget - Losses</vt:lpstr>
      <vt:lpstr>PowerPoint Presentation</vt:lpstr>
      <vt:lpstr>Purpose Codes</vt:lpstr>
      <vt:lpstr>PowerPoint Presentation</vt:lpstr>
      <vt:lpstr>Assistant Principal</vt:lpstr>
      <vt:lpstr>Assistant Principal</vt:lpstr>
      <vt:lpstr>Assistant Principal No Loss in Pay (GS 115C-285)</vt:lpstr>
      <vt:lpstr>Principal</vt:lpstr>
      <vt:lpstr>Lic Sal Table</vt:lpstr>
      <vt:lpstr>Principal</vt:lpstr>
      <vt:lpstr>Principal – No Loss in Pay</vt:lpstr>
      <vt:lpstr>Principal – Masters pay eligibility</vt:lpstr>
      <vt:lpstr>Principal Distribution based on prior year ADM</vt:lpstr>
      <vt:lpstr>PowerPoint Presentation</vt:lpstr>
      <vt:lpstr>PRC045: Veteran Teacher Retention Bonus</vt:lpstr>
      <vt:lpstr>PRC028: Highly Qualified Teacher Supplement</vt:lpstr>
      <vt:lpstr>Retroactive Pay 3rd Grade Reading Teacher Bonus – S169</vt:lpstr>
      <vt:lpstr>Retroactive Pay - AP/IB– S169</vt:lpstr>
      <vt:lpstr>PRC046: 3rd Grade Reading Teacher Bonus</vt:lpstr>
      <vt:lpstr>PRC048: Test Result Bonus</vt:lpstr>
      <vt:lpstr>PowerPoint Presentation</vt:lpstr>
      <vt:lpstr>PowerPoint Presentation</vt:lpstr>
      <vt:lpstr>Bus Drivers</vt:lpstr>
      <vt:lpstr>Occupational Therapists and Physical Therapists</vt:lpstr>
      <vt:lpstr>PowerPoint Presentation</vt:lpstr>
      <vt:lpstr>Presentation on Class size and HB13</vt:lpstr>
      <vt:lpstr>Change in K-3 Class Size Requirement (2017-18)</vt:lpstr>
      <vt:lpstr>PowerPoint Presentation</vt:lpstr>
      <vt:lpstr>Class size Monitoring [G.S. 115C-47(10)]</vt:lpstr>
      <vt:lpstr>Class size Waiver [G.S. 115C-301(g)]</vt:lpstr>
      <vt:lpstr>“In the event the waiver is granted”</vt:lpstr>
      <vt:lpstr>“In the event that the Waiver is denied”</vt:lpstr>
      <vt:lpstr>PowerPoint Presentation</vt:lpstr>
      <vt:lpstr>PowerPoint Presentation</vt:lpstr>
      <vt:lpstr>What DPI will provide for LEAs’ use</vt:lpstr>
      <vt:lpstr>1. Class Size Report </vt:lpstr>
      <vt:lpstr>PowerPoint Presentation</vt:lpstr>
      <vt:lpstr>“Duties of the Teacher”</vt:lpstr>
      <vt:lpstr>“Source of Funds”</vt:lpstr>
      <vt:lpstr>2. K-3 class size Exception Report</vt:lpstr>
      <vt:lpstr>3. Program Enhancement Teachers Report</vt:lpstr>
      <vt:lpstr>“Number of Program Enhancement Teachers”</vt:lpstr>
      <vt:lpstr>4. K-3 Average Class size</vt:lpstr>
      <vt:lpstr>Sworn affidavit</vt:lpstr>
      <vt:lpstr>Audit by State Superintendent </vt:lpstr>
      <vt:lpstr>PowerPoint Presentation</vt:lpstr>
      <vt:lpstr>New Restrictions on Transfers</vt:lpstr>
      <vt:lpstr>Transfer Report </vt:lpstr>
      <vt:lpstr>Transfer Report - Addition</vt:lpstr>
      <vt:lpstr>Transfer Report - Addition</vt:lpstr>
      <vt:lpstr>Transfer Report - 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Size   Allotments, Requirements, and Reporting (per HB13)</dc:title>
  <dc:creator>Alexis Schauss</dc:creator>
  <cp:lastModifiedBy>Alexis Schauss</cp:lastModifiedBy>
  <cp:revision>456</cp:revision>
  <cp:lastPrinted>2017-06-21T17:40:02Z</cp:lastPrinted>
  <dcterms:created xsi:type="dcterms:W3CDTF">2017-06-19T20:10:41Z</dcterms:created>
  <dcterms:modified xsi:type="dcterms:W3CDTF">2017-10-02T13:16:55Z</dcterms:modified>
</cp:coreProperties>
</file>