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97" r:id="rId2"/>
    <p:sldId id="336" r:id="rId3"/>
    <p:sldId id="283" r:id="rId4"/>
    <p:sldId id="337" r:id="rId5"/>
    <p:sldId id="326" r:id="rId6"/>
    <p:sldId id="338" r:id="rId7"/>
    <p:sldId id="287" r:id="rId8"/>
    <p:sldId id="329" r:id="rId9"/>
    <p:sldId id="299" r:id="rId10"/>
    <p:sldId id="300" r:id="rId11"/>
    <p:sldId id="304" r:id="rId12"/>
    <p:sldId id="303" r:id="rId13"/>
    <p:sldId id="322" r:id="rId14"/>
    <p:sldId id="324" r:id="rId15"/>
    <p:sldId id="331" r:id="rId16"/>
    <p:sldId id="341" r:id="rId17"/>
    <p:sldId id="332" r:id="rId18"/>
    <p:sldId id="325" r:id="rId19"/>
    <p:sldId id="339" r:id="rId20"/>
    <p:sldId id="340" r:id="rId21"/>
    <p:sldId id="342" r:id="rId22"/>
    <p:sldId id="343" r:id="rId23"/>
    <p:sldId id="290" r:id="rId24"/>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p:scale>
          <a:sx n="77" d="100"/>
          <a:sy n="77" d="100"/>
        </p:scale>
        <p:origin x="-153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117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1183" y="0"/>
            <a:ext cx="3037628" cy="461172"/>
          </a:xfrm>
          <a:prstGeom prst="rect">
            <a:avLst/>
          </a:prstGeom>
        </p:spPr>
        <p:txBody>
          <a:bodyPr vert="horz" lIns="91440" tIns="45720" rIns="91440" bIns="45720" rtlCol="0"/>
          <a:lstStyle>
            <a:lvl1pPr algn="r">
              <a:defRPr sz="1200"/>
            </a:lvl1pPr>
          </a:lstStyle>
          <a:p>
            <a:fld id="{79C286EE-F9DF-400A-B834-2F71F008697A}" type="datetimeFigureOut">
              <a:rPr lang="en-US" smtClean="0"/>
              <a:pPr/>
              <a:t>4/1/2016</a:t>
            </a:fld>
            <a:endParaRPr lang="en-US"/>
          </a:p>
        </p:txBody>
      </p:sp>
      <p:sp>
        <p:nvSpPr>
          <p:cNvPr id="4" name="Footer Placeholder 3"/>
          <p:cNvSpPr>
            <a:spLocks noGrp="1"/>
          </p:cNvSpPr>
          <p:nvPr>
            <p:ph type="ftr" sz="quarter" idx="2"/>
          </p:nvPr>
        </p:nvSpPr>
        <p:spPr>
          <a:xfrm>
            <a:off x="0" y="8773324"/>
            <a:ext cx="3037628" cy="46117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1183" y="8773324"/>
            <a:ext cx="3037628" cy="461172"/>
          </a:xfrm>
          <a:prstGeom prst="rect">
            <a:avLst/>
          </a:prstGeom>
        </p:spPr>
        <p:txBody>
          <a:bodyPr vert="horz" lIns="91440" tIns="45720" rIns="91440" bIns="45720" rtlCol="0" anchor="b"/>
          <a:lstStyle>
            <a:lvl1pPr algn="r">
              <a:defRPr sz="1200"/>
            </a:lvl1pPr>
          </a:lstStyle>
          <a:p>
            <a:fld id="{BCBE7510-A047-47B2-9F8C-94803BD9E34B}" type="slidenum">
              <a:rPr lang="en-US" smtClean="0"/>
              <a:pPr/>
              <a:t>‹#›</a:t>
            </a:fld>
            <a:endParaRPr lang="en-US"/>
          </a:p>
        </p:txBody>
      </p:sp>
    </p:spTree>
    <p:extLst>
      <p:ext uri="{BB962C8B-B14F-4D97-AF65-F5344CB8AC3E}">
        <p14:creationId xmlns:p14="http://schemas.microsoft.com/office/powerpoint/2010/main" val="4181363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1804"/>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3031" tIns="46516" rIns="93031" bIns="46516" rtlCol="0"/>
          <a:lstStyle>
            <a:lvl1pPr algn="r">
              <a:defRPr sz="1200"/>
            </a:lvl1pPr>
          </a:lstStyle>
          <a:p>
            <a:fld id="{41FF1163-9EA4-43A4-88BB-1180B5C62F6A}" type="datetimeFigureOut">
              <a:rPr lang="en-US" smtClean="0"/>
              <a:pPr/>
              <a:t>4/1/2016</a:t>
            </a:fld>
            <a:endParaRPr lang="en-US"/>
          </a:p>
        </p:txBody>
      </p:sp>
      <p:sp>
        <p:nvSpPr>
          <p:cNvPr id="4" name="Slide Image Placeholder 3"/>
          <p:cNvSpPr>
            <a:spLocks noGrp="1" noRot="1" noChangeAspect="1"/>
          </p:cNvSpPr>
          <p:nvPr>
            <p:ph type="sldImg" idx="2"/>
          </p:nvPr>
        </p:nvSpPr>
        <p:spPr>
          <a:xfrm>
            <a:off x="1196975" y="693738"/>
            <a:ext cx="4616450" cy="3462337"/>
          </a:xfrm>
          <a:prstGeom prst="rect">
            <a:avLst/>
          </a:prstGeom>
          <a:noFill/>
          <a:ln w="12700">
            <a:solidFill>
              <a:prstClr val="black"/>
            </a:solidFill>
          </a:ln>
        </p:spPr>
        <p:txBody>
          <a:bodyPr vert="horz" lIns="93031" tIns="46516" rIns="93031" bIns="46516"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3031" tIns="46516" rIns="93031" bIns="465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669"/>
            <a:ext cx="3037840" cy="461804"/>
          </a:xfrm>
          <a:prstGeom prst="rect">
            <a:avLst/>
          </a:prstGeom>
        </p:spPr>
        <p:txBody>
          <a:bodyPr vert="horz" lIns="93031" tIns="46516" rIns="93031" bIns="4651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3031" tIns="46516" rIns="93031" bIns="46516" rtlCol="0" anchor="b"/>
          <a:lstStyle>
            <a:lvl1pPr algn="r">
              <a:defRPr sz="1200"/>
            </a:lvl1pPr>
          </a:lstStyle>
          <a:p>
            <a:fld id="{FC1A7CF7-4E3C-4788-89AC-BD167405397F}" type="slidenum">
              <a:rPr lang="en-US" smtClean="0"/>
              <a:pPr/>
              <a:t>‹#›</a:t>
            </a:fld>
            <a:endParaRPr lang="en-US"/>
          </a:p>
        </p:txBody>
      </p:sp>
    </p:spTree>
    <p:extLst>
      <p:ext uri="{BB962C8B-B14F-4D97-AF65-F5344CB8AC3E}">
        <p14:creationId xmlns:p14="http://schemas.microsoft.com/office/powerpoint/2010/main" val="3852126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EF4017-EC53-47AC-A0DF-CE7641459AF1}"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5D3C2B-AA94-4C9D-B19B-7C762409EAA0}" type="datetime1">
              <a:rPr lang="en-US" smtClean="0"/>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7F5FA-224B-4BEB-B543-DEBA31E19FC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332FEE-8381-4323-A96E-2EF4CFE8BBC4}" type="datetime1">
              <a:rPr lang="en-US" smtClean="0"/>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7F5FA-224B-4BEB-B543-DEBA31E19F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01FBC2-A448-4EFA-B96A-E3BFAE64A2B7}" type="datetime1">
              <a:rPr lang="en-US" smtClean="0"/>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7F5FA-224B-4BEB-B543-DEBA31E19F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7F5FA-224B-4BEB-B543-DEBA31E19FC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C3EA8D-E3C2-4360-87BE-3861769DE6B1}" type="datetime1">
              <a:rPr lang="en-US" smtClean="0"/>
              <a:t>4/1/2016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47F5FA-224B-4BEB-B543-DEBA31E19F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1A0BC9-D577-4FB1-A87A-7979CFCE2E79}" type="datetime1">
              <a:rPr lang="en-US" smtClean="0"/>
              <a:t>4/1/2016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7F5FA-224B-4BEB-B543-DEBA31E19F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0FA6D5-C32F-41BD-9EFE-4D09A7A3C81C}" type="datetime1">
              <a:rPr lang="en-US" smtClean="0"/>
              <a:t>4/1/2016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47F5FA-224B-4BEB-B543-DEBA31E19F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12BF56-0824-4802-968E-347106E79DB5}" type="datetime1">
              <a:rPr lang="en-US" smtClean="0"/>
              <a:t>4/1/2016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47F5FA-224B-4BEB-B543-DEBA31E19F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E4C29F-40BF-43D8-AE4C-540DD8CDD6ED}" type="datetime1">
              <a:rPr lang="en-US" smtClean="0"/>
              <a:t>4/1/2016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47F5FA-224B-4BEB-B543-DEBA31E19F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550FA3-3512-41D2-BBFB-A8B4BFE6EA5F}" type="datetime1">
              <a:rPr lang="en-US" smtClean="0"/>
              <a:t>4/1/2016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7F5FA-224B-4BEB-B543-DEBA31E19F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30EA6F-CFD8-491D-A410-7324C42939D8}" type="datetime1">
              <a:rPr lang="en-US" smtClean="0"/>
              <a:t>4/1/2016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47F5FA-224B-4BEB-B543-DEBA31E19F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D2864B-EEC0-4737-A179-C1F6FC71E1F2}" type="datetime1">
              <a:rPr lang="en-US" smtClean="0"/>
              <a:t>4/1/2016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7F5FA-224B-4BEB-B543-DEBA31E19F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FF0000"/>
            </a:solidFill>
          </a:ln>
        </p:spPr>
        <p:txBody>
          <a:bodyPr/>
          <a:lstStyle/>
          <a:p>
            <a:pPr algn="ctr">
              <a:buNone/>
            </a:pPr>
            <a:endParaRPr lang="en-US" dirty="0" smtClean="0"/>
          </a:p>
          <a:p>
            <a:pPr algn="ctr">
              <a:buNone/>
            </a:pPr>
            <a:r>
              <a:rPr lang="en-US" dirty="0" smtClean="0"/>
              <a:t>Spring PANC</a:t>
            </a:r>
          </a:p>
          <a:p>
            <a:pPr algn="ctr">
              <a:buNone/>
            </a:pPr>
            <a:r>
              <a:rPr lang="en-US" dirty="0" smtClean="0"/>
              <a:t>Licensure Update</a:t>
            </a:r>
          </a:p>
          <a:p>
            <a:pPr algn="ctr">
              <a:buNone/>
            </a:pPr>
            <a:r>
              <a:rPr lang="en-US" dirty="0" smtClean="0"/>
              <a:t>April 4, 2016</a:t>
            </a:r>
          </a:p>
          <a:p>
            <a:pPr algn="ctr">
              <a:buNone/>
            </a:pPr>
            <a:endParaRPr lang="en-US" dirty="0" smtClean="0"/>
          </a:p>
          <a:p>
            <a:pPr algn="ctr">
              <a:buNone/>
            </a:pPr>
            <a:r>
              <a:rPr lang="en-US" sz="2400" dirty="0" smtClean="0"/>
              <a:t>Susan Ruiz</a:t>
            </a:r>
          </a:p>
          <a:p>
            <a:pPr algn="ctr">
              <a:buNone/>
            </a:pPr>
            <a:r>
              <a:rPr lang="en-US" sz="2400" dirty="0" smtClean="0"/>
              <a:t>Christy Layne</a:t>
            </a:r>
          </a:p>
          <a:p>
            <a:pPr algn="ctr">
              <a:buNone/>
            </a:pPr>
            <a:r>
              <a:rPr lang="en-US" sz="2400" dirty="0" smtClean="0"/>
              <a:t>Tammy Bailey</a:t>
            </a:r>
          </a:p>
          <a:p>
            <a:pPr algn="ctr">
              <a:buNone/>
            </a:pPr>
            <a:endParaRPr lang="en-US" sz="2400" dirty="0" smtClean="0"/>
          </a:p>
          <a:p>
            <a:pPr algn="ctr">
              <a:buNone/>
            </a:pPr>
            <a:endParaRPr lang="en-US" dirty="0"/>
          </a:p>
        </p:txBody>
      </p:sp>
      <p:sp>
        <p:nvSpPr>
          <p:cNvPr id="2" name="Slide Number Placeholder 1"/>
          <p:cNvSpPr>
            <a:spLocks noGrp="1"/>
          </p:cNvSpPr>
          <p:nvPr>
            <p:ph type="sldNum" sz="quarter" idx="12"/>
          </p:nvPr>
        </p:nvSpPr>
        <p:spPr/>
        <p:txBody>
          <a:bodyPr/>
          <a:lstStyle/>
          <a:p>
            <a:fld id="{6747F5FA-224B-4BEB-B543-DEBA31E19FCD}" type="slidenum">
              <a:rPr lang="en-US" smtClean="0"/>
              <a:pPr/>
              <a:t>1</a:t>
            </a:fld>
            <a:endParaRPr lang="en-US"/>
          </a:p>
        </p:txBody>
      </p:sp>
      <p:sp>
        <p:nvSpPr>
          <p:cNvPr id="4" name="Date Placeholder 3"/>
          <p:cNvSpPr>
            <a:spLocks noGrp="1"/>
          </p:cNvSpPr>
          <p:nvPr>
            <p:ph type="dt" sz="half" idx="4294967295"/>
          </p:nvPr>
        </p:nvSpPr>
        <p:spPr>
          <a:xfrm>
            <a:off x="457200" y="6356350"/>
            <a:ext cx="2133600" cy="365125"/>
          </a:xfrm>
        </p:spPr>
        <p:txBody>
          <a:bodyPr/>
          <a:lstStyle/>
          <a:p>
            <a:fld id="{18FFCE0B-7BB3-411D-A186-F451872335B5}" type="datetime1">
              <a:rPr lang="en-US" smtClean="0"/>
              <a:t>4/1/2016</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p:spPr>
        <p:txBody>
          <a:bodyPr>
            <a:noAutofit/>
          </a:bodyPr>
          <a:lstStyle/>
          <a:p>
            <a:r>
              <a:rPr lang="en-US" sz="2800" dirty="0" smtClean="0">
                <a:solidFill>
                  <a:srgbClr val="FF0000"/>
                </a:solidFill>
              </a:rPr>
              <a:t>LEA - Automated Processes </a:t>
            </a:r>
            <a:r>
              <a:rPr lang="en-US" sz="2800" dirty="0" smtClean="0">
                <a:solidFill>
                  <a:srgbClr val="FF0000"/>
                </a:solidFill>
              </a:rPr>
              <a:t>2016</a:t>
            </a:r>
            <a:endParaRPr lang="en-US" sz="2800" dirty="0"/>
          </a:p>
        </p:txBody>
      </p:sp>
      <p:sp>
        <p:nvSpPr>
          <p:cNvPr id="4" name="Slide Number Placeholder 3"/>
          <p:cNvSpPr>
            <a:spLocks noGrp="1"/>
          </p:cNvSpPr>
          <p:nvPr>
            <p:ph type="sldNum" sz="quarter" idx="12"/>
          </p:nvPr>
        </p:nvSpPr>
        <p:spPr/>
        <p:txBody>
          <a:bodyPr/>
          <a:lstStyle/>
          <a:p>
            <a:fld id="{6747F5FA-224B-4BEB-B543-DEBA31E19FCD}" type="slidenum">
              <a:rPr lang="en-US" smtClean="0"/>
              <a:pPr/>
              <a:t>10</a:t>
            </a:fld>
            <a:endParaRPr lang="en-US"/>
          </a:p>
        </p:txBody>
      </p:sp>
      <p:sp>
        <p:nvSpPr>
          <p:cNvPr id="5" name="Date Placeholder 4"/>
          <p:cNvSpPr>
            <a:spLocks noGrp="1"/>
          </p:cNvSpPr>
          <p:nvPr>
            <p:ph type="dt" sz="half" idx="4294967295"/>
          </p:nvPr>
        </p:nvSpPr>
        <p:spPr>
          <a:xfrm>
            <a:off x="457200" y="6356350"/>
            <a:ext cx="2133600" cy="365125"/>
          </a:xfrm>
        </p:spPr>
        <p:txBody>
          <a:bodyPr/>
          <a:lstStyle/>
          <a:p>
            <a:fld id="{77DF8B62-1431-4BF8-9014-1BFD1CCD7A57}" type="datetime1">
              <a:rPr lang="en-US" smtClean="0"/>
              <a:t>4/1/2016</a:t>
            </a:fld>
            <a:endParaRPr lang="en-US"/>
          </a:p>
        </p:txBody>
      </p:sp>
      <p:pic>
        <p:nvPicPr>
          <p:cNvPr id="10" name="Picture 9" descr="C:\Users\nejire\Dropbox\Screenshots\Screenshot 2015-04-17 09.06.08.png"/>
          <p:cNvPicPr/>
          <p:nvPr/>
        </p:nvPicPr>
        <p:blipFill rotWithShape="1">
          <a:blip r:embed="rId2">
            <a:extLst>
              <a:ext uri="{28A0092B-C50C-407E-A947-70E740481C1C}">
                <a14:useLocalDpi xmlns:a14="http://schemas.microsoft.com/office/drawing/2010/main" val="0"/>
              </a:ext>
            </a:extLst>
          </a:blip>
          <a:srcRect l="35890" t="39974" r="35427" b="35870"/>
          <a:stretch/>
        </p:blipFill>
        <p:spPr bwMode="auto">
          <a:xfrm>
            <a:off x="609600" y="1447800"/>
            <a:ext cx="8126627" cy="3747452"/>
          </a:xfrm>
          <a:prstGeom prst="rect">
            <a:avLst/>
          </a:prstGeom>
          <a:noFill/>
          <a:ln>
            <a:solidFill>
              <a:schemeClr val="tx2"/>
            </a:solidFill>
          </a:ln>
          <a:extLst>
            <a:ext uri="{53640926-AAD7-44D8-BBD7-CCE9431645EC}">
              <a14:shadowObscured xmlns:a14="http://schemas.microsoft.com/office/drawing/2010/main"/>
            </a:ext>
          </a:extLst>
        </p:spPr>
      </p:pic>
      <p:sp>
        <p:nvSpPr>
          <p:cNvPr id="11" name="Rectangle 10"/>
          <p:cNvSpPr/>
          <p:nvPr/>
        </p:nvSpPr>
        <p:spPr>
          <a:xfrm>
            <a:off x="609600" y="5248870"/>
            <a:ext cx="8001000" cy="923330"/>
          </a:xfrm>
          <a:prstGeom prst="rect">
            <a:avLst/>
          </a:prstGeom>
        </p:spPr>
        <p:txBody>
          <a:bodyPr wrap="square">
            <a:spAutoFit/>
          </a:bodyPr>
          <a:lstStyle/>
          <a:p>
            <a:pPr marL="285750" lvl="0" indent="-285750">
              <a:buFont typeface="Arial" panose="020B0604020202020204" pitchFamily="34" charset="0"/>
              <a:buChar char="•"/>
            </a:pPr>
            <a:r>
              <a:rPr lang="en-US" dirty="0" smtClean="0"/>
              <a:t>Click the Select button beside the list needed.</a:t>
            </a:r>
            <a:endParaRPr lang="en-US" dirty="0"/>
          </a:p>
          <a:p>
            <a:pPr marL="285750" lvl="0" indent="-285750">
              <a:buFont typeface="Arial" panose="020B0604020202020204" pitchFamily="34" charset="0"/>
              <a:buChar char="•"/>
            </a:pPr>
            <a:r>
              <a:rPr lang="en-US" dirty="0"/>
              <a:t>List will load, please wait for list to generate. </a:t>
            </a:r>
            <a:endParaRPr lang="en-US" dirty="0" smtClean="0"/>
          </a:p>
          <a:p>
            <a:pPr marL="285750" lvl="0" indent="-285750">
              <a:buFont typeface="Arial" panose="020B0604020202020204" pitchFamily="34" charset="0"/>
              <a:buChar char="•"/>
            </a:pPr>
            <a:r>
              <a:rPr lang="en-US" dirty="0"/>
              <a:t>M</a:t>
            </a:r>
            <a:r>
              <a:rPr lang="en-US" dirty="0" smtClean="0"/>
              <a:t>ore </a:t>
            </a:r>
            <a:r>
              <a:rPr lang="en-US" dirty="0"/>
              <a:t>than one can be processed at once.</a:t>
            </a:r>
            <a:endParaRPr lang="en-US" dirty="0">
              <a:effectLst/>
            </a:endParaRPr>
          </a:p>
        </p:txBody>
      </p:sp>
    </p:spTree>
    <p:extLst>
      <p:ext uri="{BB962C8B-B14F-4D97-AF65-F5344CB8AC3E}">
        <p14:creationId xmlns:p14="http://schemas.microsoft.com/office/powerpoint/2010/main" val="2663844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10600" cy="1143000"/>
          </a:xfrm>
        </p:spPr>
        <p:txBody>
          <a:bodyPr>
            <a:noAutofit/>
          </a:bodyPr>
          <a:lstStyle/>
          <a:p>
            <a:r>
              <a:rPr lang="en-US" sz="2800" dirty="0" smtClean="0">
                <a:solidFill>
                  <a:srgbClr val="FF0000"/>
                </a:solidFill>
              </a:rPr>
              <a:t>LEA – Criminal Conviction / Statement of Applicant</a:t>
            </a:r>
            <a:r>
              <a:rPr lang="en-US" sz="2800" dirty="0">
                <a:solidFill>
                  <a:srgbClr val="FF0000"/>
                </a:solidFill>
              </a:rPr>
              <a:t/>
            </a:r>
            <a:br>
              <a:rPr lang="en-US" sz="2800" dirty="0">
                <a:solidFill>
                  <a:srgbClr val="FF0000"/>
                </a:solidFill>
              </a:rPr>
            </a:br>
            <a:endParaRPr lang="en-US" sz="2800" dirty="0"/>
          </a:p>
        </p:txBody>
      </p:sp>
      <p:sp>
        <p:nvSpPr>
          <p:cNvPr id="3" name="Slide Number Placeholder 2"/>
          <p:cNvSpPr>
            <a:spLocks noGrp="1"/>
          </p:cNvSpPr>
          <p:nvPr>
            <p:ph type="sldNum" sz="quarter" idx="12"/>
          </p:nvPr>
        </p:nvSpPr>
        <p:spPr/>
        <p:txBody>
          <a:bodyPr/>
          <a:lstStyle/>
          <a:p>
            <a:fld id="{6747F5FA-224B-4BEB-B543-DEBA31E19FCD}" type="slidenum">
              <a:rPr lang="en-US" smtClean="0"/>
              <a:pPr/>
              <a:t>11</a:t>
            </a:fld>
            <a:endParaRPr lang="en-US" dirty="0"/>
          </a:p>
        </p:txBody>
      </p:sp>
      <p:sp>
        <p:nvSpPr>
          <p:cNvPr id="5" name="Date Placeholder 4"/>
          <p:cNvSpPr>
            <a:spLocks noGrp="1"/>
          </p:cNvSpPr>
          <p:nvPr>
            <p:ph type="dt" sz="half" idx="4294967295"/>
          </p:nvPr>
        </p:nvSpPr>
        <p:spPr>
          <a:xfrm>
            <a:off x="457200" y="6356350"/>
            <a:ext cx="2133600" cy="365125"/>
          </a:xfrm>
        </p:spPr>
        <p:txBody>
          <a:bodyPr/>
          <a:lstStyle/>
          <a:p>
            <a:fld id="{CBC07B22-640F-4FA6-A932-9F875930E4BE}" type="datetime1">
              <a:rPr lang="en-US" smtClean="0"/>
              <a:t>4/1/2016</a:t>
            </a:fld>
            <a:endParaRPr lang="en-US"/>
          </a:p>
        </p:txBody>
      </p:sp>
      <p:pic>
        <p:nvPicPr>
          <p:cNvPr id="7" name="Picture 6" descr="C:\Users\nejire\Dropbox\Screenshots\Screenshot 2015-04-17 09.06.17.png"/>
          <p:cNvPicPr/>
          <p:nvPr/>
        </p:nvPicPr>
        <p:blipFill rotWithShape="1">
          <a:blip r:embed="rId2">
            <a:extLst>
              <a:ext uri="{28A0092B-C50C-407E-A947-70E740481C1C}">
                <a14:useLocalDpi xmlns:a14="http://schemas.microsoft.com/office/drawing/2010/main" val="0"/>
              </a:ext>
            </a:extLst>
          </a:blip>
          <a:srcRect l="28190" t="6563" r="27843" b="63102"/>
          <a:stretch/>
        </p:blipFill>
        <p:spPr bwMode="auto">
          <a:xfrm>
            <a:off x="409575" y="1219200"/>
            <a:ext cx="8324850" cy="3590290"/>
          </a:xfrm>
          <a:prstGeom prst="rect">
            <a:avLst/>
          </a:prstGeom>
          <a:noFill/>
          <a:ln>
            <a:solidFill>
              <a:schemeClr val="tx2"/>
            </a:solidFill>
          </a:ln>
          <a:extLst>
            <a:ext uri="{53640926-AAD7-44D8-BBD7-CCE9431645EC}">
              <a14:shadowObscured xmlns:a14="http://schemas.microsoft.com/office/drawing/2010/main"/>
            </a:ext>
          </a:extLst>
        </p:spPr>
      </p:pic>
      <p:sp>
        <p:nvSpPr>
          <p:cNvPr id="8" name="Rectangle 7"/>
          <p:cNvSpPr/>
          <p:nvPr/>
        </p:nvSpPr>
        <p:spPr>
          <a:xfrm>
            <a:off x="409575" y="4876800"/>
            <a:ext cx="8324849" cy="1477328"/>
          </a:xfrm>
          <a:prstGeom prst="rect">
            <a:avLst/>
          </a:prstGeom>
        </p:spPr>
        <p:txBody>
          <a:bodyPr wrap="square">
            <a:spAutoFit/>
          </a:bodyPr>
          <a:lstStyle/>
          <a:p>
            <a:r>
              <a:rPr lang="en-US" dirty="0"/>
              <a:t>The statement received column indicates if the educator has answered the statement of applicant questions.  If the educator has not completed the statement of applicant, you will not be able to process an automated renewal on his or her behalf.  The statement received column will indicate </a:t>
            </a:r>
            <a:r>
              <a:rPr lang="en-US" dirty="0" smtClean="0"/>
              <a:t>“No” </a:t>
            </a:r>
            <a:r>
              <a:rPr lang="en-US" dirty="0"/>
              <a:t>and the option to select </a:t>
            </a:r>
            <a:r>
              <a:rPr lang="en-US" dirty="0" smtClean="0"/>
              <a:t>“Yes” </a:t>
            </a:r>
            <a:r>
              <a:rPr lang="en-US" dirty="0"/>
              <a:t>to process the renewal is disabled and grayed out. </a:t>
            </a:r>
          </a:p>
        </p:txBody>
      </p:sp>
      <p:sp>
        <p:nvSpPr>
          <p:cNvPr id="4" name="Oval 3"/>
          <p:cNvSpPr/>
          <p:nvPr/>
        </p:nvSpPr>
        <p:spPr>
          <a:xfrm>
            <a:off x="5181600" y="3014345"/>
            <a:ext cx="990600" cy="12528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82810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457200"/>
            <a:ext cx="8229600" cy="1143000"/>
          </a:xfrm>
        </p:spPr>
        <p:txBody>
          <a:bodyPr>
            <a:noAutofit/>
          </a:bodyPr>
          <a:lstStyle/>
          <a:p>
            <a:r>
              <a:rPr lang="en-US" sz="2800" dirty="0" smtClean="0">
                <a:solidFill>
                  <a:srgbClr val="FF0000"/>
                </a:solidFill>
              </a:rPr>
              <a:t>LEA – Criminal Conviction / Statement of Applicant</a:t>
            </a:r>
            <a:r>
              <a:rPr lang="en-US" sz="2800" dirty="0">
                <a:solidFill>
                  <a:srgbClr val="FF0000"/>
                </a:solidFill>
              </a:rPr>
              <a:t/>
            </a:r>
            <a:br>
              <a:rPr lang="en-US" sz="2800" dirty="0">
                <a:solidFill>
                  <a:srgbClr val="FF0000"/>
                </a:solidFill>
              </a:rPr>
            </a:br>
            <a:endParaRPr lang="en-US" sz="2800" dirty="0"/>
          </a:p>
        </p:txBody>
      </p:sp>
      <p:sp>
        <p:nvSpPr>
          <p:cNvPr id="2" name="Slide Number Placeholder 1"/>
          <p:cNvSpPr>
            <a:spLocks noGrp="1"/>
          </p:cNvSpPr>
          <p:nvPr>
            <p:ph type="sldNum" sz="quarter" idx="12"/>
          </p:nvPr>
        </p:nvSpPr>
        <p:spPr/>
        <p:txBody>
          <a:bodyPr/>
          <a:lstStyle/>
          <a:p>
            <a:fld id="{6747F5FA-224B-4BEB-B543-DEBA31E19FCD}" type="slidenum">
              <a:rPr lang="en-US" smtClean="0"/>
              <a:pPr/>
              <a:t>12</a:t>
            </a:fld>
            <a:endParaRPr lang="en-US"/>
          </a:p>
        </p:txBody>
      </p:sp>
      <p:sp>
        <p:nvSpPr>
          <p:cNvPr id="3" name="Date Placeholder 2"/>
          <p:cNvSpPr>
            <a:spLocks noGrp="1"/>
          </p:cNvSpPr>
          <p:nvPr>
            <p:ph type="dt" sz="half" idx="4294967295"/>
          </p:nvPr>
        </p:nvSpPr>
        <p:spPr>
          <a:xfrm>
            <a:off x="457200" y="6356350"/>
            <a:ext cx="2133600" cy="365125"/>
          </a:xfrm>
        </p:spPr>
        <p:txBody>
          <a:bodyPr/>
          <a:lstStyle/>
          <a:p>
            <a:fld id="{3D7BDEF5-7C0B-4407-BD42-6C09FB6AB276}" type="datetime1">
              <a:rPr lang="en-US" smtClean="0"/>
              <a:t>4/1/2016</a:t>
            </a:fld>
            <a:endParaRPr lang="en-US"/>
          </a:p>
        </p:txBody>
      </p:sp>
      <p:pic>
        <p:nvPicPr>
          <p:cNvPr id="11" name="Picture 10" descr="C:\Users\nejire\Dropbox\Screenshots\Screenshot 2015-04-17 09.19.15.png"/>
          <p:cNvPicPr/>
          <p:nvPr/>
        </p:nvPicPr>
        <p:blipFill rotWithShape="1">
          <a:blip r:embed="rId2">
            <a:extLst>
              <a:ext uri="{28A0092B-C50C-407E-A947-70E740481C1C}">
                <a14:useLocalDpi xmlns:a14="http://schemas.microsoft.com/office/drawing/2010/main" val="0"/>
              </a:ext>
            </a:extLst>
          </a:blip>
          <a:srcRect l="28656" t="6334" r="27604" b="63358"/>
          <a:stretch/>
        </p:blipFill>
        <p:spPr bwMode="auto">
          <a:xfrm>
            <a:off x="614362" y="1371601"/>
            <a:ext cx="8143875" cy="3534032"/>
          </a:xfrm>
          <a:prstGeom prst="rect">
            <a:avLst/>
          </a:prstGeom>
          <a:noFill/>
          <a:ln>
            <a:solidFill>
              <a:schemeClr val="tx2"/>
            </a:solidFill>
          </a:ln>
          <a:extLst>
            <a:ext uri="{53640926-AAD7-44D8-BBD7-CCE9431645EC}">
              <a14:shadowObscured xmlns:a14="http://schemas.microsoft.com/office/drawing/2010/main"/>
            </a:ext>
          </a:extLst>
        </p:spPr>
      </p:pic>
      <p:sp>
        <p:nvSpPr>
          <p:cNvPr id="7" name="Rectangle 6"/>
          <p:cNvSpPr/>
          <p:nvPr/>
        </p:nvSpPr>
        <p:spPr>
          <a:xfrm>
            <a:off x="614363" y="5248870"/>
            <a:ext cx="7915274" cy="923330"/>
          </a:xfrm>
          <a:prstGeom prst="rect">
            <a:avLst/>
          </a:prstGeom>
        </p:spPr>
        <p:txBody>
          <a:bodyPr wrap="square">
            <a:spAutoFit/>
          </a:bodyPr>
          <a:lstStyle/>
          <a:p>
            <a:r>
              <a:rPr lang="en-US" dirty="0"/>
              <a:t>Once the statement of applicant is answered the option to select </a:t>
            </a:r>
            <a:r>
              <a:rPr lang="en-US" dirty="0" smtClean="0"/>
              <a:t>“Yes” </a:t>
            </a:r>
            <a:r>
              <a:rPr lang="en-US" dirty="0"/>
              <a:t>to process the renewal is enabled and statement received column will indicate a </a:t>
            </a:r>
            <a:r>
              <a:rPr lang="en-US" dirty="0" smtClean="0"/>
              <a:t>“Yes.”  </a:t>
            </a:r>
            <a:r>
              <a:rPr lang="en-US" dirty="0"/>
              <a:t>You can now proceed with processing the renewals.  </a:t>
            </a:r>
          </a:p>
        </p:txBody>
      </p:sp>
      <p:sp>
        <p:nvSpPr>
          <p:cNvPr id="5" name="Oval 4"/>
          <p:cNvSpPr/>
          <p:nvPr/>
        </p:nvSpPr>
        <p:spPr>
          <a:xfrm>
            <a:off x="5105400" y="3352800"/>
            <a:ext cx="2738437"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68219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457200" y="6356350"/>
            <a:ext cx="2133600" cy="365125"/>
          </a:xfrm>
        </p:spPr>
        <p:txBody>
          <a:bodyPr/>
          <a:lstStyle/>
          <a:p>
            <a:fld id="{ACBACC8A-8EDE-4396-9E69-1E1DAAAFBC1E}" type="datetime1">
              <a:rPr lang="en-US" smtClean="0"/>
              <a:t>4/1/2016</a:t>
            </a:fld>
            <a:endParaRPr lang="en-US"/>
          </a:p>
        </p:txBody>
      </p:sp>
      <p:sp>
        <p:nvSpPr>
          <p:cNvPr id="5" name="Slide Number Placeholder 4"/>
          <p:cNvSpPr>
            <a:spLocks noGrp="1"/>
          </p:cNvSpPr>
          <p:nvPr>
            <p:ph type="sldNum" sz="quarter" idx="12"/>
          </p:nvPr>
        </p:nvSpPr>
        <p:spPr/>
        <p:txBody>
          <a:bodyPr/>
          <a:lstStyle/>
          <a:p>
            <a:fld id="{6747F5FA-224B-4BEB-B543-DEBA31E19FCD}" type="slidenum">
              <a:rPr lang="en-US" smtClean="0"/>
              <a:pPr/>
              <a:t>13</a:t>
            </a:fld>
            <a:endParaRPr lang="en-US"/>
          </a:p>
        </p:txBody>
      </p:sp>
      <p:sp>
        <p:nvSpPr>
          <p:cNvPr id="6" name="Title 1"/>
          <p:cNvSpPr>
            <a:spLocks noGrp="1"/>
          </p:cNvSpPr>
          <p:nvPr>
            <p:ph type="title"/>
          </p:nvPr>
        </p:nvSpPr>
        <p:spPr>
          <a:xfrm>
            <a:off x="457200" y="503238"/>
            <a:ext cx="8229600" cy="563562"/>
          </a:xfrm>
        </p:spPr>
        <p:txBody>
          <a:bodyPr>
            <a:noAutofit/>
          </a:bodyPr>
          <a:lstStyle/>
          <a:p>
            <a:r>
              <a:rPr lang="en-US" sz="2800" dirty="0" smtClean="0">
                <a:solidFill>
                  <a:srgbClr val="FF0000"/>
                </a:solidFill>
              </a:rPr>
              <a:t/>
            </a:r>
            <a:br>
              <a:rPr lang="en-US" sz="2800" dirty="0" smtClean="0">
                <a:solidFill>
                  <a:srgbClr val="FF0000"/>
                </a:solidFill>
              </a:rPr>
            </a:br>
            <a:r>
              <a:rPr lang="en-US" sz="2800" dirty="0" smtClean="0">
                <a:solidFill>
                  <a:srgbClr val="FF0000"/>
                </a:solidFill>
              </a:rPr>
              <a:t>LEA – P</a:t>
            </a:r>
            <a:r>
              <a:rPr lang="en-US" sz="2800" dirty="0" smtClean="0">
                <a:solidFill>
                  <a:srgbClr val="FF0000"/>
                </a:solidFill>
              </a:rPr>
              <a:t>rocessing Automatic </a:t>
            </a:r>
            <a:r>
              <a:rPr lang="en-US" sz="2800" dirty="0" smtClean="0">
                <a:solidFill>
                  <a:srgbClr val="FF0000"/>
                </a:solidFill>
              </a:rPr>
              <a:t>Renewals</a:t>
            </a:r>
            <a:r>
              <a:rPr lang="en-US" sz="2800" dirty="0">
                <a:solidFill>
                  <a:srgbClr val="FF0000"/>
                </a:solidFill>
              </a:rPr>
              <a:t/>
            </a:r>
            <a:br>
              <a:rPr lang="en-US" sz="2800" dirty="0">
                <a:solidFill>
                  <a:srgbClr val="FF0000"/>
                </a:solidFill>
              </a:rPr>
            </a:br>
            <a:endParaRPr lang="en-US" sz="2800" dirty="0"/>
          </a:p>
        </p:txBody>
      </p:sp>
      <p:pic>
        <p:nvPicPr>
          <p:cNvPr id="10" name="Picture 9" descr="C:\Users\nejire\Dropbox\Screenshots\Screenshot 2015-04-17 09.19.28.png"/>
          <p:cNvPicPr/>
          <p:nvPr/>
        </p:nvPicPr>
        <p:blipFill rotWithShape="1">
          <a:blip r:embed="rId2">
            <a:extLst>
              <a:ext uri="{28A0092B-C50C-407E-A947-70E740481C1C}">
                <a14:useLocalDpi xmlns:a14="http://schemas.microsoft.com/office/drawing/2010/main" val="0"/>
              </a:ext>
            </a:extLst>
          </a:blip>
          <a:srcRect l="28229" t="6833" r="27917" b="63334"/>
          <a:stretch/>
        </p:blipFill>
        <p:spPr bwMode="auto">
          <a:xfrm>
            <a:off x="847725" y="1845627"/>
            <a:ext cx="7448550" cy="3166745"/>
          </a:xfrm>
          <a:prstGeom prst="rect">
            <a:avLst/>
          </a:prstGeom>
          <a:noFill/>
          <a:ln>
            <a:noFill/>
          </a:ln>
          <a:extLst>
            <a:ext uri="{53640926-AAD7-44D8-BBD7-CCE9431645EC}">
              <a14:shadowObscured xmlns:a14="http://schemas.microsoft.com/office/drawing/2010/main"/>
            </a:ext>
          </a:extLst>
        </p:spPr>
      </p:pic>
      <p:sp>
        <p:nvSpPr>
          <p:cNvPr id="11" name="Rectangle 10"/>
          <p:cNvSpPr/>
          <p:nvPr/>
        </p:nvSpPr>
        <p:spPr>
          <a:xfrm>
            <a:off x="847725" y="5345668"/>
            <a:ext cx="7448550" cy="923330"/>
          </a:xfrm>
          <a:prstGeom prst="rect">
            <a:avLst/>
          </a:prstGeom>
        </p:spPr>
        <p:txBody>
          <a:bodyPr wrap="square">
            <a:spAutoFit/>
          </a:bodyPr>
          <a:lstStyle/>
          <a:p>
            <a:pPr marL="285750" indent="-285750">
              <a:buFont typeface="Arial" panose="020B0604020202020204" pitchFamily="34" charset="0"/>
              <a:buChar char="•"/>
            </a:pPr>
            <a:r>
              <a:rPr lang="en-US" dirty="0"/>
              <a:t>Select </a:t>
            </a:r>
            <a:r>
              <a:rPr lang="en-US" dirty="0" smtClean="0"/>
              <a:t>“Yes” </a:t>
            </a:r>
            <a:r>
              <a:rPr lang="en-US" dirty="0"/>
              <a:t>to </a:t>
            </a:r>
            <a:r>
              <a:rPr lang="en-US" dirty="0" smtClean="0"/>
              <a:t>automatically renew</a:t>
            </a:r>
          </a:p>
          <a:p>
            <a:pPr marL="285750" indent="-285750">
              <a:buFont typeface="Arial" panose="020B0604020202020204" pitchFamily="34" charset="0"/>
              <a:buChar char="•"/>
            </a:pPr>
            <a:r>
              <a:rPr lang="en-US" dirty="0" smtClean="0"/>
              <a:t>Select “No” to </a:t>
            </a:r>
            <a:r>
              <a:rPr lang="en-US" dirty="0"/>
              <a:t>deny </a:t>
            </a:r>
            <a:r>
              <a:rPr lang="en-US" dirty="0" smtClean="0"/>
              <a:t>renewal – Only use if definitely not eligible for renewal</a:t>
            </a:r>
          </a:p>
          <a:p>
            <a:pPr marL="285750" indent="-285750">
              <a:buFont typeface="Arial" panose="020B0604020202020204" pitchFamily="34" charset="0"/>
              <a:buChar char="•"/>
            </a:pPr>
            <a:r>
              <a:rPr lang="en-US" dirty="0" smtClean="0"/>
              <a:t>Select “P</a:t>
            </a:r>
            <a:r>
              <a:rPr lang="en-US" dirty="0" smtClean="0"/>
              <a:t>ending”  </a:t>
            </a:r>
            <a:r>
              <a:rPr lang="en-US" dirty="0"/>
              <a:t>if </a:t>
            </a:r>
            <a:r>
              <a:rPr lang="en-US" dirty="0" smtClean="0"/>
              <a:t>waiting </a:t>
            </a:r>
            <a:r>
              <a:rPr lang="en-US" dirty="0"/>
              <a:t>for </a:t>
            </a:r>
            <a:r>
              <a:rPr lang="en-US" dirty="0" smtClean="0"/>
              <a:t>renewal criteria   </a:t>
            </a:r>
            <a:endParaRPr lang="en-US" dirty="0">
              <a:effectLst/>
            </a:endParaRPr>
          </a:p>
        </p:txBody>
      </p:sp>
      <p:sp>
        <p:nvSpPr>
          <p:cNvPr id="2" name="Oval 1"/>
          <p:cNvSpPr/>
          <p:nvPr/>
        </p:nvSpPr>
        <p:spPr>
          <a:xfrm>
            <a:off x="5791200" y="3581400"/>
            <a:ext cx="17526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8651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2800" dirty="0" smtClean="0">
                <a:solidFill>
                  <a:srgbClr val="FF0000"/>
                </a:solidFill>
              </a:rPr>
              <a:t>LEA – Approved Automatic Renewals</a:t>
            </a:r>
            <a:endParaRPr lang="en-US" dirty="0"/>
          </a:p>
        </p:txBody>
      </p:sp>
      <p:sp>
        <p:nvSpPr>
          <p:cNvPr id="4" name="Slide Number Placeholder 3"/>
          <p:cNvSpPr>
            <a:spLocks noGrp="1"/>
          </p:cNvSpPr>
          <p:nvPr>
            <p:ph type="sldNum" sz="quarter" idx="12"/>
          </p:nvPr>
        </p:nvSpPr>
        <p:spPr/>
        <p:txBody>
          <a:bodyPr/>
          <a:lstStyle/>
          <a:p>
            <a:fld id="{6747F5FA-224B-4BEB-B543-DEBA31E19FCD}" type="slidenum">
              <a:rPr lang="en-US" smtClean="0"/>
              <a:pPr/>
              <a:t>14</a:t>
            </a:fld>
            <a:endParaRPr lang="en-US" dirty="0"/>
          </a:p>
        </p:txBody>
      </p:sp>
      <p:sp>
        <p:nvSpPr>
          <p:cNvPr id="5" name="Date Placeholder 4"/>
          <p:cNvSpPr>
            <a:spLocks noGrp="1"/>
          </p:cNvSpPr>
          <p:nvPr>
            <p:ph type="dt" sz="half" idx="4294967295"/>
          </p:nvPr>
        </p:nvSpPr>
        <p:spPr>
          <a:xfrm>
            <a:off x="457200" y="6356350"/>
            <a:ext cx="2133600" cy="365125"/>
          </a:xfrm>
        </p:spPr>
        <p:txBody>
          <a:bodyPr/>
          <a:lstStyle/>
          <a:p>
            <a:fld id="{48F19D82-7DF0-48CD-9DDA-DD9D2B16D13C}" type="datetime1">
              <a:rPr lang="en-US" smtClean="0"/>
              <a:t>4/1/2016</a:t>
            </a:fld>
            <a:endParaRPr lang="en-US" dirty="0"/>
          </a:p>
        </p:txBody>
      </p:sp>
      <p:pic>
        <p:nvPicPr>
          <p:cNvPr id="7" name="Picture 6" descr="C:\Users\nejire\Dropbox\Screenshots\Screenshot 2015-04-17 09.19.35.png"/>
          <p:cNvPicPr/>
          <p:nvPr/>
        </p:nvPicPr>
        <p:blipFill rotWithShape="1">
          <a:blip r:embed="rId2">
            <a:extLst>
              <a:ext uri="{28A0092B-C50C-407E-A947-70E740481C1C}">
                <a14:useLocalDpi xmlns:a14="http://schemas.microsoft.com/office/drawing/2010/main" val="0"/>
              </a:ext>
            </a:extLst>
          </a:blip>
          <a:srcRect l="28333" t="6833" r="27709" b="68334"/>
          <a:stretch/>
        </p:blipFill>
        <p:spPr bwMode="auto">
          <a:xfrm>
            <a:off x="687387" y="1371600"/>
            <a:ext cx="7769225" cy="2743200"/>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687387" y="4343400"/>
            <a:ext cx="7769225" cy="1754326"/>
          </a:xfrm>
          <a:prstGeom prst="rect">
            <a:avLst/>
          </a:prstGeom>
        </p:spPr>
        <p:txBody>
          <a:bodyPr wrap="square">
            <a:spAutoFit/>
          </a:bodyPr>
          <a:lstStyle/>
          <a:p>
            <a:pPr marL="285750" indent="-285750">
              <a:buFont typeface="Arial" panose="020B0604020202020204" pitchFamily="34" charset="0"/>
              <a:buChar char="•"/>
            </a:pPr>
            <a:r>
              <a:rPr lang="en-US" dirty="0"/>
              <a:t>Selecting </a:t>
            </a:r>
            <a:r>
              <a:rPr lang="en-US" dirty="0" smtClean="0"/>
              <a:t>“Yes” to renew will </a:t>
            </a:r>
            <a:r>
              <a:rPr lang="en-US" dirty="0"/>
              <a:t>automatically </a:t>
            </a:r>
            <a:r>
              <a:rPr lang="en-US" dirty="0" smtClean="0"/>
              <a:t>renew </a:t>
            </a:r>
            <a:r>
              <a:rPr lang="en-US" dirty="0"/>
              <a:t>the educators </a:t>
            </a:r>
            <a:r>
              <a:rPr lang="en-US" dirty="0" smtClean="0"/>
              <a:t>license</a:t>
            </a:r>
          </a:p>
          <a:p>
            <a:pPr marL="285750" indent="-285750">
              <a:buFont typeface="Arial" panose="020B0604020202020204" pitchFamily="34" charset="0"/>
              <a:buChar char="•"/>
            </a:pPr>
            <a:r>
              <a:rPr lang="en-US" dirty="0" smtClean="0"/>
              <a:t>A </a:t>
            </a:r>
            <a:r>
              <a:rPr lang="en-US" dirty="0"/>
              <a:t>message is displayed by each educator indicating the action taken on the </a:t>
            </a:r>
            <a:r>
              <a:rPr lang="en-US" dirty="0" smtClean="0"/>
              <a:t>license</a:t>
            </a:r>
            <a:endParaRPr lang="en-US" dirty="0"/>
          </a:p>
          <a:p>
            <a:pPr marL="285750" indent="-285750">
              <a:buFont typeface="Arial" panose="020B0604020202020204" pitchFamily="34" charset="0"/>
              <a:buChar char="•"/>
            </a:pPr>
            <a:r>
              <a:rPr lang="en-US" dirty="0"/>
              <a:t>Check the box under the print box to print the </a:t>
            </a:r>
            <a:r>
              <a:rPr lang="en-US" dirty="0" smtClean="0"/>
              <a:t>license</a:t>
            </a:r>
          </a:p>
          <a:p>
            <a:pPr marL="285750" indent="-285750">
              <a:buFont typeface="Arial" panose="020B0604020202020204" pitchFamily="34" charset="0"/>
              <a:buChar char="•"/>
            </a:pPr>
            <a:r>
              <a:rPr lang="en-US" dirty="0" smtClean="0"/>
              <a:t>You </a:t>
            </a:r>
            <a:r>
              <a:rPr lang="en-US" dirty="0"/>
              <a:t>can </a:t>
            </a:r>
            <a:r>
              <a:rPr lang="en-US" dirty="0" smtClean="0"/>
              <a:t>select </a:t>
            </a:r>
            <a:r>
              <a:rPr lang="en-US" dirty="0"/>
              <a:t>the box for multiple educators.  (Note:  printing too many license at once may </a:t>
            </a:r>
            <a:r>
              <a:rPr lang="en-US" dirty="0" smtClean="0"/>
              <a:t>impact system performance.)  </a:t>
            </a:r>
            <a:endParaRPr lang="en-US" dirty="0"/>
          </a:p>
        </p:txBody>
      </p:sp>
      <p:sp>
        <p:nvSpPr>
          <p:cNvPr id="3" name="Oval 2"/>
          <p:cNvSpPr/>
          <p:nvPr/>
        </p:nvSpPr>
        <p:spPr>
          <a:xfrm>
            <a:off x="7696200" y="3276600"/>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3047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normAutofit/>
          </a:bodyPr>
          <a:lstStyle/>
          <a:p>
            <a:r>
              <a:rPr lang="en-US" sz="2800" dirty="0" smtClean="0">
                <a:solidFill>
                  <a:srgbClr val="FF0000"/>
                </a:solidFill>
              </a:rPr>
              <a:t>LEA – Non-Renewals</a:t>
            </a:r>
            <a:endParaRPr lang="en-US" sz="2800" dirty="0">
              <a:solidFill>
                <a:srgbClr val="FF0000"/>
              </a:solidFill>
            </a:endParaRPr>
          </a:p>
        </p:txBody>
      </p:sp>
      <p:sp>
        <p:nvSpPr>
          <p:cNvPr id="4" name="Slide Number Placeholder 3"/>
          <p:cNvSpPr>
            <a:spLocks noGrp="1"/>
          </p:cNvSpPr>
          <p:nvPr>
            <p:ph type="sldNum" sz="quarter" idx="12"/>
          </p:nvPr>
        </p:nvSpPr>
        <p:spPr/>
        <p:txBody>
          <a:bodyPr/>
          <a:lstStyle/>
          <a:p>
            <a:fld id="{6747F5FA-224B-4BEB-B543-DEBA31E19FCD}" type="slidenum">
              <a:rPr lang="en-US" smtClean="0"/>
              <a:pPr/>
              <a:t>15</a:t>
            </a:fld>
            <a:endParaRPr lang="en-US"/>
          </a:p>
        </p:txBody>
      </p:sp>
      <p:sp>
        <p:nvSpPr>
          <p:cNvPr id="15" name="Date Placeholder 14"/>
          <p:cNvSpPr>
            <a:spLocks noGrp="1"/>
          </p:cNvSpPr>
          <p:nvPr>
            <p:ph type="dt" sz="half" idx="4294967295"/>
          </p:nvPr>
        </p:nvSpPr>
        <p:spPr>
          <a:xfrm>
            <a:off x="457200" y="6356350"/>
            <a:ext cx="2133600" cy="365125"/>
          </a:xfrm>
          <a:prstGeom prst="rect">
            <a:avLst/>
          </a:prstGeom>
        </p:spPr>
        <p:txBody>
          <a:bodyPr/>
          <a:lstStyle/>
          <a:p>
            <a:fld id="{A3A52F5F-8DD9-4F9E-90D2-403A961EB1DC}" type="datetime1">
              <a:rPr lang="en-US" sz="1200" smtClean="0"/>
              <a:t>4/1/2016</a:t>
            </a:fld>
            <a:endParaRPr lang="en-US" sz="1200" dirty="0"/>
          </a:p>
        </p:txBody>
      </p:sp>
      <p:pic>
        <p:nvPicPr>
          <p:cNvPr id="17" name="Picture 16" descr="C:\Users\nejire\Dropbox\Screenshots\Screenshot 2015-04-17 09.20.24.png"/>
          <p:cNvPicPr/>
          <p:nvPr/>
        </p:nvPicPr>
        <p:blipFill rotWithShape="1">
          <a:blip r:embed="rId2">
            <a:extLst>
              <a:ext uri="{28A0092B-C50C-407E-A947-70E740481C1C}">
                <a14:useLocalDpi xmlns:a14="http://schemas.microsoft.com/office/drawing/2010/main" val="0"/>
              </a:ext>
            </a:extLst>
          </a:blip>
          <a:srcRect l="28021" t="6654" r="27812" b="64227"/>
          <a:stretch/>
        </p:blipFill>
        <p:spPr bwMode="auto">
          <a:xfrm>
            <a:off x="628650" y="1469390"/>
            <a:ext cx="7886700" cy="3255010"/>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628650" y="4876800"/>
            <a:ext cx="7886700" cy="1200329"/>
          </a:xfrm>
          <a:prstGeom prst="rect">
            <a:avLst/>
          </a:prstGeom>
        </p:spPr>
        <p:txBody>
          <a:bodyPr wrap="square">
            <a:spAutoFit/>
          </a:bodyPr>
          <a:lstStyle/>
          <a:p>
            <a:pPr marL="285750" indent="-285750">
              <a:buFont typeface="Arial" panose="020B0604020202020204" pitchFamily="34" charset="0"/>
              <a:buChar char="•"/>
            </a:pPr>
            <a:r>
              <a:rPr lang="en-US" dirty="0"/>
              <a:t>Selecting </a:t>
            </a:r>
            <a:r>
              <a:rPr lang="en-US" dirty="0" smtClean="0"/>
              <a:t>“No” </a:t>
            </a:r>
            <a:r>
              <a:rPr lang="en-US" dirty="0"/>
              <a:t>will require the LEA to enter a reason for the </a:t>
            </a:r>
            <a:r>
              <a:rPr lang="en-US" dirty="0" smtClean="0"/>
              <a:t>denial</a:t>
            </a: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Only select </a:t>
            </a:r>
            <a:r>
              <a:rPr lang="en-US" dirty="0" smtClean="0"/>
              <a:t>“No” </a:t>
            </a:r>
            <a:r>
              <a:rPr lang="en-US" dirty="0" smtClean="0"/>
              <a:t>when you are completely certain that the educator does not meet the renewal </a:t>
            </a:r>
            <a:r>
              <a:rPr lang="en-US" dirty="0" smtClean="0"/>
              <a:t>requirements</a:t>
            </a:r>
            <a:endParaRPr lang="en-US" dirty="0"/>
          </a:p>
        </p:txBody>
      </p:sp>
      <p:sp>
        <p:nvSpPr>
          <p:cNvPr id="7" name="Oval 6"/>
          <p:cNvSpPr/>
          <p:nvPr/>
        </p:nvSpPr>
        <p:spPr>
          <a:xfrm>
            <a:off x="6400800" y="3581400"/>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6352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47F5FA-224B-4BEB-B543-DEBA31E19FCD}" type="slidenum">
              <a:rPr lang="en-US" smtClean="0"/>
              <a:pPr/>
              <a:t>16</a:t>
            </a:fld>
            <a:endParaRPr lang="en-US"/>
          </a:p>
        </p:txBody>
      </p:sp>
      <p:pic>
        <p:nvPicPr>
          <p:cNvPr id="5" name="Picture 4" descr="C:\Users\nejire\Dropbox\Screenshots\Screenshot 2015-04-17 09.20.06.png"/>
          <p:cNvPicPr/>
          <p:nvPr/>
        </p:nvPicPr>
        <p:blipFill rotWithShape="1">
          <a:blip r:embed="rId2">
            <a:extLst>
              <a:ext uri="{28A0092B-C50C-407E-A947-70E740481C1C}">
                <a14:useLocalDpi xmlns:a14="http://schemas.microsoft.com/office/drawing/2010/main" val="0"/>
              </a:ext>
            </a:extLst>
          </a:blip>
          <a:srcRect l="28229" t="7001" r="27500" b="63666"/>
          <a:stretch/>
        </p:blipFill>
        <p:spPr bwMode="auto">
          <a:xfrm>
            <a:off x="628650" y="1219200"/>
            <a:ext cx="7886700" cy="3133725"/>
          </a:xfrm>
          <a:prstGeom prst="rect">
            <a:avLst/>
          </a:prstGeom>
          <a:noFill/>
          <a:ln>
            <a:noFill/>
          </a:ln>
          <a:extLst>
            <a:ext uri="{53640926-AAD7-44D8-BBD7-CCE9431645EC}">
              <a14:shadowObscured xmlns:a14="http://schemas.microsoft.com/office/drawing/2010/main"/>
            </a:ext>
          </a:extLst>
        </p:spPr>
      </p:pic>
      <p:sp>
        <p:nvSpPr>
          <p:cNvPr id="6" name="Rectangle 5"/>
          <p:cNvSpPr/>
          <p:nvPr/>
        </p:nvSpPr>
        <p:spPr>
          <a:xfrm>
            <a:off x="1295400" y="4876800"/>
            <a:ext cx="6477000" cy="369332"/>
          </a:xfrm>
          <a:prstGeom prst="rect">
            <a:avLst/>
          </a:prstGeom>
        </p:spPr>
        <p:txBody>
          <a:bodyPr wrap="square">
            <a:spAutoFit/>
          </a:bodyPr>
          <a:lstStyle/>
          <a:p>
            <a:pPr marL="285750" indent="-285750" algn="ctr">
              <a:buFont typeface="Arial" panose="020B0604020202020204" pitchFamily="34" charset="0"/>
              <a:buChar char="•"/>
            </a:pPr>
            <a:r>
              <a:rPr lang="en-US" dirty="0" smtClean="0"/>
              <a:t>Comments of why the renewal is rejected are </a:t>
            </a:r>
            <a:r>
              <a:rPr lang="en-US" dirty="0" smtClean="0"/>
              <a:t>required </a:t>
            </a:r>
            <a:endParaRPr lang="en-US" dirty="0"/>
          </a:p>
        </p:txBody>
      </p:sp>
      <p:sp>
        <p:nvSpPr>
          <p:cNvPr id="7" name="Title 1"/>
          <p:cNvSpPr>
            <a:spLocks noGrp="1"/>
          </p:cNvSpPr>
          <p:nvPr>
            <p:ph type="title"/>
          </p:nvPr>
        </p:nvSpPr>
        <p:spPr>
          <a:xfrm>
            <a:off x="304800" y="152400"/>
            <a:ext cx="8229600" cy="1143000"/>
          </a:xfrm>
        </p:spPr>
        <p:txBody>
          <a:bodyPr>
            <a:normAutofit/>
          </a:bodyPr>
          <a:lstStyle/>
          <a:p>
            <a:r>
              <a:rPr lang="en-US" sz="2800" dirty="0" smtClean="0">
                <a:solidFill>
                  <a:srgbClr val="FF0000"/>
                </a:solidFill>
              </a:rPr>
              <a:t>LEA – Non-Renewal Comments</a:t>
            </a:r>
            <a:endParaRPr lang="en-US" sz="2800" dirty="0">
              <a:solidFill>
                <a:srgbClr val="FF0000"/>
              </a:solidFill>
            </a:endParaRPr>
          </a:p>
        </p:txBody>
      </p:sp>
      <p:sp>
        <p:nvSpPr>
          <p:cNvPr id="8" name="Oval 7"/>
          <p:cNvSpPr/>
          <p:nvPr/>
        </p:nvSpPr>
        <p:spPr>
          <a:xfrm>
            <a:off x="628650" y="2786062"/>
            <a:ext cx="1352550" cy="7191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1981200" y="3145631"/>
            <a:ext cx="1295400" cy="20716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3280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47F5FA-224B-4BEB-B543-DEBA31E19FCD}" type="slidenum">
              <a:rPr lang="en-US" smtClean="0"/>
              <a:pPr/>
              <a:t>17</a:t>
            </a:fld>
            <a:endParaRPr lang="en-US"/>
          </a:p>
        </p:txBody>
      </p:sp>
      <p:sp>
        <p:nvSpPr>
          <p:cNvPr id="13" name="Title 1"/>
          <p:cNvSpPr>
            <a:spLocks noGrp="1"/>
          </p:cNvSpPr>
          <p:nvPr>
            <p:ph type="title"/>
          </p:nvPr>
        </p:nvSpPr>
        <p:spPr>
          <a:xfrm>
            <a:off x="304800" y="381000"/>
            <a:ext cx="8229600" cy="685800"/>
          </a:xfrm>
        </p:spPr>
        <p:txBody>
          <a:bodyPr>
            <a:normAutofit/>
          </a:bodyPr>
          <a:lstStyle/>
          <a:p>
            <a:r>
              <a:rPr lang="en-US" sz="2800" dirty="0" smtClean="0">
                <a:solidFill>
                  <a:srgbClr val="FF0000"/>
                </a:solidFill>
              </a:rPr>
              <a:t>LEA – Processed Renewal Lists</a:t>
            </a:r>
            <a:endParaRPr lang="en-US" sz="2800" dirty="0">
              <a:solidFill>
                <a:srgbClr val="FF0000"/>
              </a:solidFill>
            </a:endParaRPr>
          </a:p>
        </p:txBody>
      </p:sp>
      <p:sp>
        <p:nvSpPr>
          <p:cNvPr id="14" name="Date Placeholder 13"/>
          <p:cNvSpPr>
            <a:spLocks noGrp="1"/>
          </p:cNvSpPr>
          <p:nvPr>
            <p:ph type="dt" sz="half" idx="4294967295"/>
          </p:nvPr>
        </p:nvSpPr>
        <p:spPr>
          <a:xfrm>
            <a:off x="457200" y="6356350"/>
            <a:ext cx="2133600" cy="365125"/>
          </a:xfrm>
          <a:prstGeom prst="rect">
            <a:avLst/>
          </a:prstGeom>
        </p:spPr>
        <p:txBody>
          <a:bodyPr/>
          <a:lstStyle/>
          <a:p>
            <a:fld id="{DB4FAE31-DEC0-45DD-862C-08A5516772DD}" type="datetime1">
              <a:rPr lang="en-US" sz="1200" smtClean="0"/>
              <a:t>4/1/2016</a:t>
            </a:fld>
            <a:endParaRPr lang="en-US" sz="1200" dirty="0"/>
          </a:p>
        </p:txBody>
      </p:sp>
      <p:pic>
        <p:nvPicPr>
          <p:cNvPr id="16" name="Picture 15" descr="C:\Users\nejire\Dropbox\Screenshots\Screenshot 2015-04-17 09.20.30.png"/>
          <p:cNvPicPr/>
          <p:nvPr/>
        </p:nvPicPr>
        <p:blipFill rotWithShape="1">
          <a:blip r:embed="rId2">
            <a:extLst>
              <a:ext uri="{28A0092B-C50C-407E-A947-70E740481C1C}">
                <a14:useLocalDpi xmlns:a14="http://schemas.microsoft.com/office/drawing/2010/main" val="0"/>
              </a:ext>
            </a:extLst>
          </a:blip>
          <a:srcRect l="28125" t="6500" r="27604" b="68500"/>
          <a:stretch/>
        </p:blipFill>
        <p:spPr bwMode="auto">
          <a:xfrm>
            <a:off x="304800" y="1447800"/>
            <a:ext cx="8525510" cy="3276600"/>
          </a:xfrm>
          <a:prstGeom prst="rect">
            <a:avLst/>
          </a:prstGeom>
          <a:noFill/>
          <a:ln>
            <a:noFill/>
          </a:ln>
          <a:extLst>
            <a:ext uri="{53640926-AAD7-44D8-BBD7-CCE9431645EC}">
              <a14:shadowObscured xmlns:a14="http://schemas.microsoft.com/office/drawing/2010/main"/>
            </a:ext>
          </a:extLst>
        </p:spPr>
      </p:pic>
      <p:sp>
        <p:nvSpPr>
          <p:cNvPr id="3" name="Rectangle 2"/>
          <p:cNvSpPr/>
          <p:nvPr/>
        </p:nvSpPr>
        <p:spPr>
          <a:xfrm>
            <a:off x="457200" y="5297269"/>
            <a:ext cx="8229600" cy="646331"/>
          </a:xfrm>
          <a:prstGeom prst="rect">
            <a:avLst/>
          </a:prstGeom>
        </p:spPr>
        <p:txBody>
          <a:bodyPr wrap="square">
            <a:spAutoFit/>
          </a:bodyPr>
          <a:lstStyle/>
          <a:p>
            <a:pPr marL="285750" indent="-285750">
              <a:buFont typeface="Arial" panose="020B0604020202020204" pitchFamily="34" charset="0"/>
              <a:buChar char="•"/>
            </a:pPr>
            <a:r>
              <a:rPr lang="en-US" dirty="0"/>
              <a:t>Educators are removed from the renewal list once a </a:t>
            </a:r>
            <a:r>
              <a:rPr lang="en-US" dirty="0" smtClean="0"/>
              <a:t>“Yes” </a:t>
            </a:r>
            <a:r>
              <a:rPr lang="en-US" dirty="0"/>
              <a:t>or </a:t>
            </a:r>
            <a:r>
              <a:rPr lang="en-US" dirty="0" smtClean="0"/>
              <a:t>“No” </a:t>
            </a:r>
            <a:r>
              <a:rPr lang="en-US" dirty="0"/>
              <a:t>selection has been made and </a:t>
            </a:r>
            <a:r>
              <a:rPr lang="en-US" dirty="0" smtClean="0"/>
              <a:t>submitted</a:t>
            </a:r>
            <a:endParaRPr lang="en-US" dirty="0"/>
          </a:p>
        </p:txBody>
      </p:sp>
    </p:spTree>
    <p:extLst>
      <p:ext uri="{BB962C8B-B14F-4D97-AF65-F5344CB8AC3E}">
        <p14:creationId xmlns:p14="http://schemas.microsoft.com/office/powerpoint/2010/main" val="1895627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0000"/>
                </a:solidFill>
              </a:rPr>
              <a:t>LEA – Renewals for “Yes” on Statement of Applicant</a:t>
            </a:r>
            <a:endParaRPr lang="en-US" sz="2800" dirty="0">
              <a:solidFill>
                <a:srgbClr val="FF0000"/>
              </a:solidFill>
            </a:endParaRPr>
          </a:p>
        </p:txBody>
      </p:sp>
      <p:sp>
        <p:nvSpPr>
          <p:cNvPr id="4" name="Date Placeholder 3"/>
          <p:cNvSpPr>
            <a:spLocks noGrp="1"/>
          </p:cNvSpPr>
          <p:nvPr>
            <p:ph type="dt" sz="half" idx="4294967295"/>
          </p:nvPr>
        </p:nvSpPr>
        <p:spPr>
          <a:xfrm>
            <a:off x="457200" y="6356350"/>
            <a:ext cx="2133600" cy="365125"/>
          </a:xfrm>
        </p:spPr>
        <p:txBody>
          <a:bodyPr/>
          <a:lstStyle/>
          <a:p>
            <a:fld id="{EE4A6F63-E012-46B5-ACAA-E954248F726E}" type="datetime1">
              <a:rPr lang="en-US" smtClean="0"/>
              <a:t>4/1/2016</a:t>
            </a:fld>
            <a:endParaRPr lang="en-US"/>
          </a:p>
        </p:txBody>
      </p:sp>
      <p:sp>
        <p:nvSpPr>
          <p:cNvPr id="5" name="Slide Number Placeholder 4"/>
          <p:cNvSpPr>
            <a:spLocks noGrp="1"/>
          </p:cNvSpPr>
          <p:nvPr>
            <p:ph type="sldNum" sz="quarter" idx="12"/>
          </p:nvPr>
        </p:nvSpPr>
        <p:spPr/>
        <p:txBody>
          <a:bodyPr/>
          <a:lstStyle/>
          <a:p>
            <a:fld id="{6747F5FA-224B-4BEB-B543-DEBA31E19FCD}" type="slidenum">
              <a:rPr lang="en-US" smtClean="0"/>
              <a:pPr/>
              <a:t>18</a:t>
            </a:fld>
            <a:endParaRPr lang="en-US"/>
          </a:p>
        </p:txBody>
      </p:sp>
      <p:pic>
        <p:nvPicPr>
          <p:cNvPr id="10" name="Picture 9"/>
          <p:cNvPicPr/>
          <p:nvPr/>
        </p:nvPicPr>
        <p:blipFill rotWithShape="1">
          <a:blip r:embed="rId2"/>
          <a:srcRect l="12500" t="21795" r="14584" b="41880"/>
          <a:stretch/>
        </p:blipFill>
        <p:spPr bwMode="auto">
          <a:xfrm>
            <a:off x="904875" y="1295400"/>
            <a:ext cx="7334250" cy="2740025"/>
          </a:xfrm>
          <a:prstGeom prst="rect">
            <a:avLst/>
          </a:prstGeom>
          <a:ln>
            <a:noFill/>
          </a:ln>
          <a:extLst>
            <a:ext uri="{53640926-AAD7-44D8-BBD7-CCE9431645EC}">
              <a14:shadowObscured xmlns:a14="http://schemas.microsoft.com/office/drawing/2010/main"/>
            </a:ext>
          </a:extLst>
        </p:spPr>
      </p:pic>
      <p:sp>
        <p:nvSpPr>
          <p:cNvPr id="11" name="Rectangle 10"/>
          <p:cNvSpPr/>
          <p:nvPr/>
        </p:nvSpPr>
        <p:spPr>
          <a:xfrm>
            <a:off x="904875" y="4191000"/>
            <a:ext cx="7334249" cy="2308324"/>
          </a:xfrm>
          <a:prstGeom prst="rect">
            <a:avLst/>
          </a:prstGeom>
        </p:spPr>
        <p:txBody>
          <a:bodyPr wrap="square">
            <a:spAutoFit/>
          </a:bodyPr>
          <a:lstStyle/>
          <a:p>
            <a:pPr marL="285750" indent="-285750">
              <a:buFont typeface="Arial" panose="020B0604020202020204" pitchFamily="34" charset="0"/>
              <a:buChar char="•"/>
            </a:pPr>
            <a:r>
              <a:rPr lang="en-US" dirty="0"/>
              <a:t>If </a:t>
            </a:r>
            <a:r>
              <a:rPr lang="en-US" dirty="0" smtClean="0"/>
              <a:t>the educator has answered </a:t>
            </a:r>
            <a:r>
              <a:rPr lang="en-US" dirty="0" smtClean="0"/>
              <a:t>“Yes” </a:t>
            </a:r>
            <a:r>
              <a:rPr lang="en-US" dirty="0"/>
              <a:t>to one or both of the statement of applicant questions, </a:t>
            </a:r>
            <a:r>
              <a:rPr lang="en-US" dirty="0" smtClean="0"/>
              <a:t>once the </a:t>
            </a:r>
            <a:r>
              <a:rPr lang="en-US" dirty="0"/>
              <a:t>LEA selects </a:t>
            </a:r>
            <a:r>
              <a:rPr lang="en-US" dirty="0" smtClean="0"/>
              <a:t>“Yes” </a:t>
            </a:r>
            <a:r>
              <a:rPr lang="en-US" dirty="0"/>
              <a:t>to renewal, the </a:t>
            </a:r>
            <a:r>
              <a:rPr lang="en-US" dirty="0" smtClean="0"/>
              <a:t>above </a:t>
            </a:r>
            <a:r>
              <a:rPr lang="en-US" dirty="0"/>
              <a:t>message is displayed.  </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Click on View Apps to see which question the educator answered </a:t>
            </a:r>
            <a:r>
              <a:rPr lang="en-US" dirty="0" smtClean="0"/>
              <a:t>“Yes” </a:t>
            </a:r>
            <a:r>
              <a:rPr lang="en-US" dirty="0" smtClean="0"/>
              <a:t>to and to see the details and attachments related to the statement of applicant questions.</a:t>
            </a:r>
          </a:p>
          <a:p>
            <a:endParaRPr lang="en-US" dirty="0"/>
          </a:p>
        </p:txBody>
      </p:sp>
      <p:sp>
        <p:nvSpPr>
          <p:cNvPr id="3" name="Oval 2"/>
          <p:cNvSpPr/>
          <p:nvPr/>
        </p:nvSpPr>
        <p:spPr>
          <a:xfrm>
            <a:off x="6705600" y="3505200"/>
            <a:ext cx="1066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V="1">
            <a:off x="2743200" y="3352800"/>
            <a:ext cx="2590800" cy="914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FF0000"/>
                </a:solidFill>
              </a:rPr>
              <a:t>LEA - Extensions and Conversions</a:t>
            </a:r>
            <a:endParaRPr lang="en-US" sz="2800" dirty="0">
              <a:solidFill>
                <a:srgbClr val="FF0000"/>
              </a:solidFill>
            </a:endParaRPr>
          </a:p>
        </p:txBody>
      </p:sp>
      <p:sp>
        <p:nvSpPr>
          <p:cNvPr id="4" name="Slide Number Placeholder 3"/>
          <p:cNvSpPr>
            <a:spLocks noGrp="1"/>
          </p:cNvSpPr>
          <p:nvPr>
            <p:ph type="sldNum" sz="quarter" idx="12"/>
          </p:nvPr>
        </p:nvSpPr>
        <p:spPr/>
        <p:txBody>
          <a:bodyPr/>
          <a:lstStyle/>
          <a:p>
            <a:fld id="{6747F5FA-224B-4BEB-B543-DEBA31E19FCD}" type="slidenum">
              <a:rPr lang="en-US" smtClean="0"/>
              <a:pPr/>
              <a:t>19</a:t>
            </a:fld>
            <a:endParaRPr lang="en-US"/>
          </a:p>
        </p:txBody>
      </p:sp>
      <p:pic>
        <p:nvPicPr>
          <p:cNvPr id="5" name="Content Placeholder 4"/>
          <p:cNvPicPr>
            <a:picLocks noGrp="1"/>
          </p:cNvPicPr>
          <p:nvPr>
            <p:ph idx="1"/>
          </p:nvPr>
        </p:nvPicPr>
        <p:blipFill rotWithShape="1">
          <a:blip r:embed="rId2"/>
          <a:srcRect b="28289"/>
          <a:stretch/>
        </p:blipFill>
        <p:spPr>
          <a:xfrm>
            <a:off x="1668601" y="1371600"/>
            <a:ext cx="5722799" cy="2458995"/>
          </a:xfrm>
          <a:prstGeom prst="rect">
            <a:avLst/>
          </a:prstGeom>
          <a:ln>
            <a:solidFill>
              <a:schemeClr val="tx2"/>
            </a:solidFill>
          </a:ln>
        </p:spPr>
      </p:pic>
      <p:sp>
        <p:nvSpPr>
          <p:cNvPr id="6" name="TextBox 5"/>
          <p:cNvSpPr txBox="1"/>
          <p:nvPr/>
        </p:nvSpPr>
        <p:spPr>
          <a:xfrm>
            <a:off x="914400" y="4038600"/>
            <a:ext cx="7315200" cy="2585323"/>
          </a:xfrm>
          <a:prstGeom prst="rect">
            <a:avLst/>
          </a:prstGeom>
          <a:noFill/>
        </p:spPr>
        <p:txBody>
          <a:bodyPr wrap="square" rtlCol="0">
            <a:spAutoFit/>
          </a:bodyPr>
          <a:lstStyle/>
          <a:p>
            <a:pPr marL="285750" lvl="0" indent="-285750">
              <a:buFont typeface="Arial" panose="020B0604020202020204" pitchFamily="34" charset="0"/>
              <a:buChar char="•"/>
            </a:pPr>
            <a:r>
              <a:rPr lang="en-US" dirty="0"/>
              <a:t>Select </a:t>
            </a:r>
            <a:r>
              <a:rPr lang="en-US" dirty="0" smtClean="0"/>
              <a:t>one of the following extensions or conversions:</a:t>
            </a:r>
            <a:endParaRPr lang="en-US" dirty="0" smtClean="0"/>
          </a:p>
          <a:p>
            <a:pPr marL="742950" lvl="1" indent="-285750">
              <a:buFont typeface="Arial" panose="020B0604020202020204" pitchFamily="34" charset="0"/>
              <a:buChar char="•"/>
            </a:pPr>
            <a:r>
              <a:rPr lang="en-US" dirty="0" smtClean="0"/>
              <a:t>	Extend Provisionals</a:t>
            </a:r>
          </a:p>
          <a:p>
            <a:pPr marL="742950" lvl="1" indent="-285750">
              <a:buFont typeface="Arial" panose="020B0604020202020204" pitchFamily="34" charset="0"/>
              <a:buChar char="•"/>
            </a:pPr>
            <a:r>
              <a:rPr lang="en-US" dirty="0" smtClean="0"/>
              <a:t>	S  to 0 Conversions – Recommen</a:t>
            </a:r>
            <a:r>
              <a:rPr lang="en-US" dirty="0" smtClean="0"/>
              <a:t>d SP1 to SP2</a:t>
            </a:r>
            <a:endParaRPr lang="en-US" dirty="0" smtClean="0"/>
          </a:p>
          <a:p>
            <a:pPr marL="742950" lvl="1" indent="-285750">
              <a:buFont typeface="Arial" panose="020B0604020202020204" pitchFamily="34" charset="0"/>
              <a:buChar char="•"/>
            </a:pPr>
            <a:r>
              <a:rPr lang="en-US" dirty="0" smtClean="0"/>
              <a:t>	8 to 0 Conversions </a:t>
            </a:r>
            <a:r>
              <a:rPr lang="en-US" dirty="0"/>
              <a:t>– Recommend SP1 to </a:t>
            </a:r>
            <a:r>
              <a:rPr lang="en-US" dirty="0" smtClean="0"/>
              <a:t>SP2</a:t>
            </a:r>
          </a:p>
          <a:p>
            <a:pPr marL="285750" lvl="0" indent="-285750">
              <a:buFont typeface="Arial" panose="020B0604020202020204" pitchFamily="34" charset="0"/>
              <a:buChar char="•"/>
            </a:pPr>
            <a:endParaRPr lang="en-US" dirty="0"/>
          </a:p>
          <a:p>
            <a:pPr marL="285750" lvl="0" indent="-285750">
              <a:buFont typeface="Arial" panose="020B0604020202020204" pitchFamily="34" charset="0"/>
              <a:buChar char="•"/>
            </a:pPr>
            <a:r>
              <a:rPr lang="en-US" dirty="0" smtClean="0"/>
              <a:t>Please </a:t>
            </a:r>
            <a:r>
              <a:rPr lang="en-US" dirty="0"/>
              <a:t>wait for </a:t>
            </a:r>
            <a:r>
              <a:rPr lang="en-US" dirty="0" smtClean="0"/>
              <a:t>full list </a:t>
            </a:r>
            <a:r>
              <a:rPr lang="en-US" dirty="0"/>
              <a:t>to generate. </a:t>
            </a:r>
            <a:endParaRPr lang="en-US" dirty="0" smtClean="0"/>
          </a:p>
          <a:p>
            <a:pPr marL="285750" lvl="0" indent="-285750">
              <a:buFont typeface="Arial" panose="020B0604020202020204" pitchFamily="34" charset="0"/>
              <a:buChar char="•"/>
            </a:pPr>
            <a:r>
              <a:rPr lang="en-US" dirty="0" smtClean="0"/>
              <a:t>If </a:t>
            </a:r>
            <a:r>
              <a:rPr lang="en-US" dirty="0"/>
              <a:t>multiple educators are on the list, more than one can be processed at once.</a:t>
            </a:r>
          </a:p>
          <a:p>
            <a:endParaRPr lang="en-US" dirty="0"/>
          </a:p>
        </p:txBody>
      </p:sp>
    </p:spTree>
    <p:extLst>
      <p:ext uri="{BB962C8B-B14F-4D97-AF65-F5344CB8AC3E}">
        <p14:creationId xmlns:p14="http://schemas.microsoft.com/office/powerpoint/2010/main" val="3391553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0000"/>
                </a:solidFill>
              </a:rPr>
              <a:t>Discussion Items</a:t>
            </a:r>
            <a:endParaRPr lang="en-US" sz="2800" dirty="0">
              <a:solidFill>
                <a:srgbClr val="FF0000"/>
              </a:solidFill>
            </a:endParaRPr>
          </a:p>
        </p:txBody>
      </p:sp>
      <p:sp>
        <p:nvSpPr>
          <p:cNvPr id="3" name="Content Placeholder 2"/>
          <p:cNvSpPr>
            <a:spLocks noGrp="1"/>
          </p:cNvSpPr>
          <p:nvPr>
            <p:ph idx="1"/>
          </p:nvPr>
        </p:nvSpPr>
        <p:spPr>
          <a:xfrm>
            <a:off x="457200" y="1295400"/>
            <a:ext cx="8229600" cy="4525963"/>
          </a:xfrm>
        </p:spPr>
        <p:txBody>
          <a:bodyPr>
            <a:normAutofit lnSpcReduction="10000"/>
          </a:bodyPr>
          <a:lstStyle/>
          <a:p>
            <a:pPr marL="0" indent="0">
              <a:buNone/>
            </a:pPr>
            <a:r>
              <a:rPr lang="en-US" sz="2800" dirty="0" smtClean="0"/>
              <a:t>Automatic Processes</a:t>
            </a:r>
            <a:endParaRPr lang="en-US" sz="2800" dirty="0"/>
          </a:p>
          <a:p>
            <a:r>
              <a:rPr lang="en-US" sz="2400" dirty="0" smtClean="0"/>
              <a:t>Renewals</a:t>
            </a:r>
          </a:p>
          <a:p>
            <a:r>
              <a:rPr lang="en-US" sz="2400" dirty="0" smtClean="0"/>
              <a:t>Conversions</a:t>
            </a:r>
          </a:p>
          <a:p>
            <a:r>
              <a:rPr lang="en-US" sz="2400" dirty="0" smtClean="0"/>
              <a:t>Extensions</a:t>
            </a:r>
          </a:p>
          <a:p>
            <a:pPr marL="457200" lvl="1" indent="0">
              <a:buNone/>
            </a:pPr>
            <a:endParaRPr lang="en-US" sz="2400" dirty="0" smtClean="0"/>
          </a:p>
          <a:p>
            <a:pPr marL="0" lvl="1" indent="0">
              <a:buNone/>
            </a:pPr>
            <a:r>
              <a:rPr lang="en-US" dirty="0" smtClean="0"/>
              <a:t>Online System Updates / Exchange of Information</a:t>
            </a:r>
          </a:p>
          <a:p>
            <a:pPr marL="346075" lvl="1" indent="-346075">
              <a:buFont typeface="Arial" panose="020B0604020202020204" pitchFamily="34" charset="0"/>
              <a:buChar char="•"/>
            </a:pPr>
            <a:r>
              <a:rPr lang="en-US" sz="2200" dirty="0" smtClean="0"/>
              <a:t>Things to Remember</a:t>
            </a:r>
          </a:p>
          <a:p>
            <a:pPr marL="346075" lvl="1" indent="-346075">
              <a:buFont typeface="Arial" panose="020B0604020202020204" pitchFamily="34" charset="0"/>
              <a:buChar char="•"/>
            </a:pPr>
            <a:r>
              <a:rPr lang="en-US" sz="2200" dirty="0" smtClean="0"/>
              <a:t>Feedback &amp; Suggestions</a:t>
            </a:r>
            <a:endParaRPr lang="en-US" sz="2200" dirty="0"/>
          </a:p>
          <a:p>
            <a:pPr marL="0" indent="0">
              <a:buNone/>
            </a:pPr>
            <a:endParaRPr lang="en-US" sz="2800" dirty="0" smtClean="0"/>
          </a:p>
          <a:p>
            <a:pPr marL="0" indent="0">
              <a:buNone/>
            </a:pPr>
            <a:r>
              <a:rPr lang="en-US" sz="2800" dirty="0" smtClean="0"/>
              <a:t>Questions/Comments</a:t>
            </a:r>
            <a:endParaRPr lang="en-US" sz="2800" dirty="0"/>
          </a:p>
        </p:txBody>
      </p:sp>
      <p:sp>
        <p:nvSpPr>
          <p:cNvPr id="4" name="Slide Number Placeholder 3"/>
          <p:cNvSpPr>
            <a:spLocks noGrp="1"/>
          </p:cNvSpPr>
          <p:nvPr>
            <p:ph type="sldNum" sz="quarter" idx="12"/>
          </p:nvPr>
        </p:nvSpPr>
        <p:spPr/>
        <p:txBody>
          <a:bodyPr/>
          <a:lstStyle/>
          <a:p>
            <a:fld id="{6747F5FA-224B-4BEB-B543-DEBA31E19FCD}" type="slidenum">
              <a:rPr lang="en-US" smtClean="0"/>
              <a:pPr/>
              <a:t>2</a:t>
            </a:fld>
            <a:endParaRPr lang="en-US"/>
          </a:p>
        </p:txBody>
      </p:sp>
      <p:sp>
        <p:nvSpPr>
          <p:cNvPr id="5" name="Date Placeholder 4"/>
          <p:cNvSpPr>
            <a:spLocks noGrp="1"/>
          </p:cNvSpPr>
          <p:nvPr>
            <p:ph type="dt" sz="half" idx="4294967295"/>
          </p:nvPr>
        </p:nvSpPr>
        <p:spPr>
          <a:xfrm>
            <a:off x="457200" y="6356350"/>
            <a:ext cx="2133600" cy="365125"/>
          </a:xfrm>
        </p:spPr>
        <p:txBody>
          <a:bodyPr/>
          <a:lstStyle/>
          <a:p>
            <a:fld id="{C23A1AB5-21B2-44F4-87FF-BC0E2D499663}" type="datetime1">
              <a:rPr lang="en-US" smtClean="0"/>
              <a:t>4/1/2016</a:t>
            </a:fld>
            <a:endParaRPr lang="en-US"/>
          </a:p>
        </p:txBody>
      </p:sp>
    </p:spTree>
    <p:extLst>
      <p:ext uri="{BB962C8B-B14F-4D97-AF65-F5344CB8AC3E}">
        <p14:creationId xmlns:p14="http://schemas.microsoft.com/office/powerpoint/2010/main" val="26696270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47F5FA-224B-4BEB-B543-DEBA31E19FCD}" type="slidenum">
              <a:rPr lang="en-US" smtClean="0"/>
              <a:pPr/>
              <a:t>20</a:t>
            </a:fld>
            <a:endParaRPr lang="en-US"/>
          </a:p>
        </p:txBody>
      </p:sp>
      <p:pic>
        <p:nvPicPr>
          <p:cNvPr id="5" name="Picture 4"/>
          <p:cNvPicPr/>
          <p:nvPr/>
        </p:nvPicPr>
        <p:blipFill>
          <a:blip r:embed="rId2"/>
          <a:stretch>
            <a:fillRect/>
          </a:stretch>
        </p:blipFill>
        <p:spPr>
          <a:xfrm>
            <a:off x="381000" y="1219200"/>
            <a:ext cx="8458200" cy="4800600"/>
          </a:xfrm>
          <a:prstGeom prst="rect">
            <a:avLst/>
          </a:prstGeom>
          <a:ln>
            <a:solidFill>
              <a:schemeClr val="tx2"/>
            </a:solidFill>
          </a:ln>
        </p:spPr>
      </p:pic>
      <p:sp>
        <p:nvSpPr>
          <p:cNvPr id="6" name="TextBox 5"/>
          <p:cNvSpPr txBox="1"/>
          <p:nvPr/>
        </p:nvSpPr>
        <p:spPr>
          <a:xfrm>
            <a:off x="2057400" y="6135469"/>
            <a:ext cx="5348195" cy="646331"/>
          </a:xfrm>
          <a:prstGeom prst="rect">
            <a:avLst/>
          </a:prstGeom>
          <a:noFill/>
        </p:spPr>
        <p:txBody>
          <a:bodyPr wrap="none" rtlCol="0">
            <a:spAutoFit/>
          </a:bodyPr>
          <a:lstStyle/>
          <a:p>
            <a:pPr marL="285750" lvl="0" indent="-285750">
              <a:buFont typeface="Arial" panose="020B0604020202020204" pitchFamily="34" charset="0"/>
              <a:buChar char="•"/>
            </a:pPr>
            <a:r>
              <a:rPr lang="en-US" dirty="0"/>
              <a:t>Select the educator(s) from the list and click submit.</a:t>
            </a:r>
          </a:p>
          <a:p>
            <a:endParaRPr lang="en-US" dirty="0"/>
          </a:p>
        </p:txBody>
      </p:sp>
      <p:sp>
        <p:nvSpPr>
          <p:cNvPr id="9" name="Title 1"/>
          <p:cNvSpPr>
            <a:spLocks noGrp="1"/>
          </p:cNvSpPr>
          <p:nvPr>
            <p:ph type="title"/>
          </p:nvPr>
        </p:nvSpPr>
        <p:spPr>
          <a:xfrm>
            <a:off x="457200" y="274638"/>
            <a:ext cx="8229600" cy="1143000"/>
          </a:xfrm>
        </p:spPr>
        <p:txBody>
          <a:bodyPr/>
          <a:lstStyle/>
          <a:p>
            <a:r>
              <a:rPr lang="en-US" sz="2800" dirty="0" smtClean="0">
                <a:solidFill>
                  <a:srgbClr val="FF0000"/>
                </a:solidFill>
              </a:rPr>
              <a:t>LEA – Processing Extension and Conversion Lists</a:t>
            </a:r>
            <a:endParaRPr lang="en-US" sz="2800" dirty="0">
              <a:solidFill>
                <a:srgbClr val="FF0000"/>
              </a:solidFill>
            </a:endParaRPr>
          </a:p>
        </p:txBody>
      </p:sp>
    </p:spTree>
    <p:extLst>
      <p:ext uri="{BB962C8B-B14F-4D97-AF65-F5344CB8AC3E}">
        <p14:creationId xmlns:p14="http://schemas.microsoft.com/office/powerpoint/2010/main" val="34107889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47F5FA-224B-4BEB-B543-DEBA31E19FCD}" type="slidenum">
              <a:rPr lang="en-US" smtClean="0"/>
              <a:pPr/>
              <a:t>21</a:t>
            </a:fld>
            <a:endParaRPr lang="en-US"/>
          </a:p>
        </p:txBody>
      </p:sp>
      <p:pic>
        <p:nvPicPr>
          <p:cNvPr id="5" name="Content Placeholder 4"/>
          <p:cNvPicPr>
            <a:picLocks noGrp="1"/>
          </p:cNvPicPr>
          <p:nvPr>
            <p:ph idx="1"/>
          </p:nvPr>
        </p:nvPicPr>
        <p:blipFill>
          <a:blip r:embed="rId2"/>
          <a:stretch>
            <a:fillRect/>
          </a:stretch>
        </p:blipFill>
        <p:spPr>
          <a:xfrm>
            <a:off x="533400" y="1524000"/>
            <a:ext cx="8184174" cy="3463229"/>
          </a:xfrm>
          <a:prstGeom prst="rect">
            <a:avLst/>
          </a:prstGeom>
        </p:spPr>
      </p:pic>
      <p:sp>
        <p:nvSpPr>
          <p:cNvPr id="6" name="Title 1"/>
          <p:cNvSpPr>
            <a:spLocks noGrp="1"/>
          </p:cNvSpPr>
          <p:nvPr>
            <p:ph type="title"/>
          </p:nvPr>
        </p:nvSpPr>
        <p:spPr/>
        <p:txBody>
          <a:bodyPr/>
          <a:lstStyle/>
          <a:p>
            <a:r>
              <a:rPr lang="en-US" sz="2800" dirty="0" smtClean="0">
                <a:solidFill>
                  <a:srgbClr val="FF0000"/>
                </a:solidFill>
              </a:rPr>
              <a:t>LEA – Processing Extension and Conversion Lists</a:t>
            </a:r>
            <a:endParaRPr lang="en-US" sz="2800" dirty="0">
              <a:solidFill>
                <a:srgbClr val="FF0000"/>
              </a:solidFill>
            </a:endParaRPr>
          </a:p>
        </p:txBody>
      </p:sp>
    </p:spTree>
    <p:extLst>
      <p:ext uri="{BB962C8B-B14F-4D97-AF65-F5344CB8AC3E}">
        <p14:creationId xmlns:p14="http://schemas.microsoft.com/office/powerpoint/2010/main" val="18568952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47F5FA-224B-4BEB-B543-DEBA31E19FCD}" type="slidenum">
              <a:rPr lang="en-US" smtClean="0"/>
              <a:pPr/>
              <a:t>22</a:t>
            </a:fld>
            <a:endParaRPr lang="en-US"/>
          </a:p>
        </p:txBody>
      </p:sp>
      <p:sp>
        <p:nvSpPr>
          <p:cNvPr id="5" name="Title 1"/>
          <p:cNvSpPr>
            <a:spLocks noGrp="1"/>
          </p:cNvSpPr>
          <p:nvPr>
            <p:ph type="title"/>
          </p:nvPr>
        </p:nvSpPr>
        <p:spPr>
          <a:xfrm>
            <a:off x="76200" y="1112838"/>
            <a:ext cx="8991600" cy="4068762"/>
          </a:xfrm>
        </p:spPr>
        <p:txBody>
          <a:bodyPr>
            <a:normAutofit/>
          </a:bodyPr>
          <a:lstStyle/>
          <a:p>
            <a:r>
              <a:rPr lang="en-US" sz="2800" dirty="0" smtClean="0">
                <a:solidFill>
                  <a:srgbClr val="FF0000"/>
                </a:solidFill>
              </a:rPr>
              <a:t>Online System Updates / Exchange of Information</a:t>
            </a:r>
            <a:br>
              <a:rPr lang="en-US" sz="2800" dirty="0" smtClean="0">
                <a:solidFill>
                  <a:srgbClr val="FF0000"/>
                </a:solidFill>
              </a:rPr>
            </a:br>
            <a:r>
              <a:rPr lang="en-US" sz="2800" dirty="0" smtClean="0">
                <a:solidFill>
                  <a:srgbClr val="FF0000"/>
                </a:solidFill>
              </a:rPr>
              <a:t/>
            </a:r>
            <a:br>
              <a:rPr lang="en-US" sz="2800" dirty="0" smtClean="0">
                <a:solidFill>
                  <a:srgbClr val="FF0000"/>
                </a:solidFill>
              </a:rPr>
            </a:br>
            <a:r>
              <a:rPr lang="en-US" sz="2800" dirty="0" smtClean="0">
                <a:solidFill>
                  <a:srgbClr val="FF0000"/>
                </a:solidFill>
              </a:rPr>
              <a:t>Things to Remember</a:t>
            </a:r>
            <a:br>
              <a:rPr lang="en-US" sz="2800" dirty="0" smtClean="0">
                <a:solidFill>
                  <a:srgbClr val="FF0000"/>
                </a:solidFill>
              </a:rPr>
            </a:br>
            <a:r>
              <a:rPr lang="en-US" sz="2800" dirty="0" smtClean="0">
                <a:solidFill>
                  <a:srgbClr val="FF0000"/>
                </a:solidFill>
              </a:rPr>
              <a:t>Feedback and Suggestions</a:t>
            </a:r>
            <a:br>
              <a:rPr lang="en-US" sz="2800" dirty="0" smtClean="0">
                <a:solidFill>
                  <a:srgbClr val="FF0000"/>
                </a:solidFill>
              </a:rPr>
            </a:br>
            <a:r>
              <a:rPr lang="en-US" sz="2800" dirty="0">
                <a:solidFill>
                  <a:srgbClr val="FF0000"/>
                </a:solidFill>
              </a:rPr>
              <a:t/>
            </a:r>
            <a:br>
              <a:rPr lang="en-US" sz="2800" dirty="0">
                <a:solidFill>
                  <a:srgbClr val="FF0000"/>
                </a:solidFill>
              </a:rPr>
            </a:br>
            <a:r>
              <a:rPr lang="en-US" sz="2800" dirty="0" smtClean="0">
                <a:solidFill>
                  <a:srgbClr val="FF0000"/>
                </a:solidFill>
              </a:rPr>
              <a:t>Questions / Comments</a:t>
            </a:r>
            <a:endParaRPr lang="en-US" sz="2800" dirty="0">
              <a:solidFill>
                <a:srgbClr val="FF0000"/>
              </a:solidFill>
            </a:endParaRPr>
          </a:p>
        </p:txBody>
      </p:sp>
    </p:spTree>
    <p:extLst>
      <p:ext uri="{BB962C8B-B14F-4D97-AF65-F5344CB8AC3E}">
        <p14:creationId xmlns:p14="http://schemas.microsoft.com/office/powerpoint/2010/main" val="21799025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normAutofit/>
          </a:bodyPr>
          <a:lstStyle/>
          <a:p>
            <a:r>
              <a:rPr lang="en-US" sz="2800" dirty="0" smtClean="0">
                <a:solidFill>
                  <a:srgbClr val="FF0000"/>
                </a:solidFill>
              </a:rPr>
              <a:t>Changes to Renewal Credits</a:t>
            </a:r>
            <a:endParaRPr lang="en-US" sz="2800" dirty="0">
              <a:solidFill>
                <a:srgbClr val="FF0000"/>
              </a:solidFill>
            </a:endParaRPr>
          </a:p>
        </p:txBody>
      </p:sp>
      <p:sp>
        <p:nvSpPr>
          <p:cNvPr id="3" name="Subtitle 2"/>
          <p:cNvSpPr>
            <a:spLocks noGrp="1"/>
          </p:cNvSpPr>
          <p:nvPr>
            <p:ph type="subTitle" idx="1"/>
          </p:nvPr>
        </p:nvSpPr>
        <p:spPr>
          <a:xfrm>
            <a:off x="304800" y="1066800"/>
            <a:ext cx="8458200" cy="1524000"/>
          </a:xfrm>
          <a:ln>
            <a:solidFill>
              <a:schemeClr val="accent1"/>
            </a:solidFill>
          </a:ln>
        </p:spPr>
        <p:txBody>
          <a:bodyPr>
            <a:normAutofit/>
          </a:bodyPr>
          <a:lstStyle/>
          <a:p>
            <a:pPr algn="l"/>
            <a:r>
              <a:rPr lang="en-US" sz="2000" dirty="0"/>
              <a:t>SB 402, Section 9.3(f) </a:t>
            </a:r>
            <a:r>
              <a:rPr lang="en-US" sz="2000" dirty="0" smtClean="0"/>
              <a:t>states</a:t>
            </a:r>
            <a:r>
              <a:rPr lang="en-US" sz="2000" dirty="0"/>
              <a:t>, “For teachers who are in their fourth or fifth year of their current five-year license renewal cycle, the changes required by G.S. 115C-296(b)(1)b., as enacted by subsections (b) and (c) of this section, shall apply beginning with the first year of their next five-year license renewal cycle</a:t>
            </a:r>
            <a:r>
              <a:rPr lang="en-US" sz="2000" dirty="0" smtClean="0"/>
              <a:t>.”</a:t>
            </a:r>
            <a:endParaRPr lang="en-US" sz="2000" dirty="0"/>
          </a:p>
        </p:txBody>
      </p:sp>
      <p:sp>
        <p:nvSpPr>
          <p:cNvPr id="5" name="TextBox 4"/>
          <p:cNvSpPr txBox="1"/>
          <p:nvPr/>
        </p:nvSpPr>
        <p:spPr>
          <a:xfrm>
            <a:off x="685800" y="2743200"/>
            <a:ext cx="2590800" cy="400110"/>
          </a:xfrm>
          <a:prstGeom prst="rect">
            <a:avLst/>
          </a:prstGeom>
          <a:noFill/>
        </p:spPr>
        <p:txBody>
          <a:bodyPr wrap="square" rtlCol="0">
            <a:spAutoFit/>
          </a:bodyPr>
          <a:lstStyle/>
          <a:p>
            <a:r>
              <a:rPr lang="en-US" sz="2000" u="sng" dirty="0" smtClean="0"/>
              <a:t>License Expiration Date</a:t>
            </a:r>
            <a:endParaRPr lang="en-US" sz="2000" u="sng" dirty="0"/>
          </a:p>
        </p:txBody>
      </p:sp>
      <p:sp>
        <p:nvSpPr>
          <p:cNvPr id="6" name="TextBox 5"/>
          <p:cNvSpPr txBox="1"/>
          <p:nvPr/>
        </p:nvSpPr>
        <p:spPr>
          <a:xfrm>
            <a:off x="4800600" y="2743200"/>
            <a:ext cx="2590800" cy="400110"/>
          </a:xfrm>
          <a:prstGeom prst="rect">
            <a:avLst/>
          </a:prstGeom>
          <a:noFill/>
        </p:spPr>
        <p:txBody>
          <a:bodyPr wrap="square" rtlCol="0">
            <a:spAutoFit/>
          </a:bodyPr>
          <a:lstStyle/>
          <a:p>
            <a:r>
              <a:rPr lang="en-US" sz="2000" u="sng" dirty="0" smtClean="0"/>
              <a:t>Renewal Requirements</a:t>
            </a:r>
            <a:endParaRPr lang="en-US" sz="2000" u="sng" dirty="0"/>
          </a:p>
        </p:txBody>
      </p:sp>
      <p:sp>
        <p:nvSpPr>
          <p:cNvPr id="7" name="TextBox 6"/>
          <p:cNvSpPr txBox="1"/>
          <p:nvPr/>
        </p:nvSpPr>
        <p:spPr>
          <a:xfrm>
            <a:off x="838200" y="3135868"/>
            <a:ext cx="2590800" cy="369332"/>
          </a:xfrm>
          <a:prstGeom prst="rect">
            <a:avLst/>
          </a:prstGeom>
          <a:noFill/>
        </p:spPr>
        <p:txBody>
          <a:bodyPr wrap="square" rtlCol="0">
            <a:spAutoFit/>
          </a:bodyPr>
          <a:lstStyle/>
          <a:p>
            <a:r>
              <a:rPr lang="en-US" dirty="0" smtClean="0"/>
              <a:t>5</a:t>
            </a:r>
            <a:r>
              <a:rPr lang="en-US" baseline="30000" dirty="0" smtClean="0"/>
              <a:t>th</a:t>
            </a:r>
            <a:r>
              <a:rPr lang="en-US" dirty="0" smtClean="0"/>
              <a:t> Year – June 30, 2014</a:t>
            </a:r>
            <a:endParaRPr lang="en-US" dirty="0"/>
          </a:p>
        </p:txBody>
      </p:sp>
      <p:sp>
        <p:nvSpPr>
          <p:cNvPr id="8" name="TextBox 7"/>
          <p:cNvSpPr txBox="1"/>
          <p:nvPr/>
        </p:nvSpPr>
        <p:spPr>
          <a:xfrm>
            <a:off x="838200" y="3593068"/>
            <a:ext cx="2590800" cy="369332"/>
          </a:xfrm>
          <a:prstGeom prst="rect">
            <a:avLst/>
          </a:prstGeom>
          <a:noFill/>
        </p:spPr>
        <p:txBody>
          <a:bodyPr wrap="square" rtlCol="0">
            <a:spAutoFit/>
          </a:bodyPr>
          <a:lstStyle/>
          <a:p>
            <a:r>
              <a:rPr lang="en-US" dirty="0" smtClean="0"/>
              <a:t>4</a:t>
            </a:r>
            <a:r>
              <a:rPr lang="en-US" baseline="30000" dirty="0" smtClean="0"/>
              <a:t>th</a:t>
            </a:r>
            <a:r>
              <a:rPr lang="en-US" dirty="0" smtClean="0"/>
              <a:t> Year – June 30, 2015</a:t>
            </a:r>
            <a:endParaRPr lang="en-US" dirty="0"/>
          </a:p>
        </p:txBody>
      </p:sp>
      <p:sp>
        <p:nvSpPr>
          <p:cNvPr id="9" name="TextBox 8"/>
          <p:cNvSpPr txBox="1"/>
          <p:nvPr/>
        </p:nvSpPr>
        <p:spPr>
          <a:xfrm>
            <a:off x="838200" y="4114800"/>
            <a:ext cx="2590800" cy="369332"/>
          </a:xfrm>
          <a:prstGeom prst="rect">
            <a:avLst/>
          </a:prstGeom>
          <a:noFill/>
        </p:spPr>
        <p:txBody>
          <a:bodyPr wrap="square" rtlCol="0">
            <a:spAutoFit/>
          </a:bodyPr>
          <a:lstStyle/>
          <a:p>
            <a:r>
              <a:rPr lang="en-US" dirty="0" smtClean="0"/>
              <a:t>Everyone – June 30, 2016</a:t>
            </a:r>
            <a:endParaRPr lang="en-US" dirty="0"/>
          </a:p>
        </p:txBody>
      </p:sp>
      <p:sp>
        <p:nvSpPr>
          <p:cNvPr id="10" name="TextBox 9"/>
          <p:cNvSpPr txBox="1"/>
          <p:nvPr/>
        </p:nvSpPr>
        <p:spPr>
          <a:xfrm>
            <a:off x="4953000" y="3124200"/>
            <a:ext cx="2819400" cy="369332"/>
          </a:xfrm>
          <a:prstGeom prst="rect">
            <a:avLst/>
          </a:prstGeom>
          <a:noFill/>
        </p:spPr>
        <p:txBody>
          <a:bodyPr wrap="square" rtlCol="0">
            <a:spAutoFit/>
          </a:bodyPr>
          <a:lstStyle/>
          <a:p>
            <a:r>
              <a:rPr lang="en-US" dirty="0" smtClean="0"/>
              <a:t>7.5 with Current Breakdown</a:t>
            </a:r>
            <a:endParaRPr lang="en-US" dirty="0"/>
          </a:p>
        </p:txBody>
      </p:sp>
      <p:sp>
        <p:nvSpPr>
          <p:cNvPr id="12" name="TextBox 11"/>
          <p:cNvSpPr txBox="1"/>
          <p:nvPr/>
        </p:nvSpPr>
        <p:spPr>
          <a:xfrm>
            <a:off x="4953000" y="4133671"/>
            <a:ext cx="2590800" cy="1200329"/>
          </a:xfrm>
          <a:prstGeom prst="rect">
            <a:avLst/>
          </a:prstGeom>
          <a:noFill/>
        </p:spPr>
        <p:txBody>
          <a:bodyPr wrap="square" rtlCol="0">
            <a:spAutoFit/>
          </a:bodyPr>
          <a:lstStyle/>
          <a:p>
            <a:r>
              <a:rPr lang="en-US" u="sng" dirty="0" smtClean="0"/>
              <a:t>K – 8 Teachers – 8.0 </a:t>
            </a:r>
          </a:p>
          <a:p>
            <a:pPr lvl="1">
              <a:buFont typeface="Arial" pitchFamily="34" charset="0"/>
              <a:buChar char="•"/>
            </a:pPr>
            <a:r>
              <a:rPr lang="en-US" dirty="0" smtClean="0"/>
              <a:t>3 – Content</a:t>
            </a:r>
          </a:p>
          <a:p>
            <a:pPr lvl="1">
              <a:buFont typeface="Arial" pitchFamily="34" charset="0"/>
              <a:buChar char="•"/>
            </a:pPr>
            <a:r>
              <a:rPr lang="en-US" dirty="0" smtClean="0"/>
              <a:t>3 - Literacy </a:t>
            </a:r>
          </a:p>
          <a:p>
            <a:pPr lvl="1">
              <a:buFont typeface="Arial" pitchFamily="34" charset="0"/>
              <a:buChar char="•"/>
            </a:pPr>
            <a:r>
              <a:rPr lang="en-US" dirty="0" smtClean="0"/>
              <a:t>2 -  General*</a:t>
            </a:r>
          </a:p>
        </p:txBody>
      </p:sp>
      <p:sp>
        <p:nvSpPr>
          <p:cNvPr id="13" name="TextBox 12"/>
          <p:cNvSpPr txBox="1"/>
          <p:nvPr/>
        </p:nvSpPr>
        <p:spPr>
          <a:xfrm>
            <a:off x="4953000" y="3593068"/>
            <a:ext cx="2819400" cy="369332"/>
          </a:xfrm>
          <a:prstGeom prst="rect">
            <a:avLst/>
          </a:prstGeom>
          <a:noFill/>
        </p:spPr>
        <p:txBody>
          <a:bodyPr wrap="square" rtlCol="0">
            <a:spAutoFit/>
          </a:bodyPr>
          <a:lstStyle/>
          <a:p>
            <a:r>
              <a:rPr lang="en-US" dirty="0" smtClean="0"/>
              <a:t>7.5 with Current Breakdown</a:t>
            </a:r>
            <a:endParaRPr lang="en-US" dirty="0"/>
          </a:p>
        </p:txBody>
      </p:sp>
      <p:sp>
        <p:nvSpPr>
          <p:cNvPr id="14" name="TextBox 13"/>
          <p:cNvSpPr txBox="1"/>
          <p:nvPr/>
        </p:nvSpPr>
        <p:spPr>
          <a:xfrm>
            <a:off x="4876800" y="5276671"/>
            <a:ext cx="2590800" cy="923330"/>
          </a:xfrm>
          <a:prstGeom prst="rect">
            <a:avLst/>
          </a:prstGeom>
          <a:noFill/>
        </p:spPr>
        <p:txBody>
          <a:bodyPr wrap="square" rtlCol="0">
            <a:spAutoFit/>
          </a:bodyPr>
          <a:lstStyle/>
          <a:p>
            <a:r>
              <a:rPr lang="en-US" u="sng" dirty="0" smtClean="0"/>
              <a:t>All other Educators </a:t>
            </a:r>
          </a:p>
          <a:p>
            <a:pPr lvl="1">
              <a:buFont typeface="Arial" pitchFamily="34" charset="0"/>
              <a:buChar char="•"/>
            </a:pPr>
            <a:r>
              <a:rPr lang="en-US" dirty="0" smtClean="0"/>
              <a:t>3 – Content</a:t>
            </a:r>
          </a:p>
          <a:p>
            <a:pPr lvl="1">
              <a:buFont typeface="Arial" pitchFamily="34" charset="0"/>
              <a:buChar char="•"/>
            </a:pPr>
            <a:r>
              <a:rPr lang="en-US" dirty="0" smtClean="0"/>
              <a:t>5 -  General*</a:t>
            </a:r>
          </a:p>
        </p:txBody>
      </p:sp>
      <p:sp>
        <p:nvSpPr>
          <p:cNvPr id="15" name="TextBox 14"/>
          <p:cNvSpPr txBox="1"/>
          <p:nvPr/>
        </p:nvSpPr>
        <p:spPr>
          <a:xfrm>
            <a:off x="424923" y="6324600"/>
            <a:ext cx="8364469" cy="338554"/>
          </a:xfrm>
          <a:prstGeom prst="rect">
            <a:avLst/>
          </a:prstGeom>
          <a:noFill/>
        </p:spPr>
        <p:txBody>
          <a:bodyPr wrap="none" rtlCol="0">
            <a:spAutoFit/>
          </a:bodyPr>
          <a:lstStyle/>
          <a:p>
            <a:r>
              <a:rPr lang="en-US" sz="1600" dirty="0" smtClean="0"/>
              <a:t>*The General credit breakdown is subject to change based on N.C. State Board of Education policy.</a:t>
            </a:r>
            <a:endParaRPr lang="en-US" sz="1600" dirty="0"/>
          </a:p>
        </p:txBody>
      </p:sp>
      <p:cxnSp>
        <p:nvCxnSpPr>
          <p:cNvPr id="17" name="Straight Arrow Connector 16"/>
          <p:cNvCxnSpPr/>
          <p:nvPr/>
        </p:nvCxnSpPr>
        <p:spPr>
          <a:xfrm>
            <a:off x="3200400" y="3305175"/>
            <a:ext cx="1676400" cy="0"/>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200400" y="3810000"/>
            <a:ext cx="1676400" cy="0"/>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276600" y="4343400"/>
            <a:ext cx="1676400" cy="0"/>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33400" y="3962400"/>
            <a:ext cx="33528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343400" y="4038600"/>
            <a:ext cx="3352800" cy="2209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55000" lnSpcReduction="20000"/>
          </a:bodyPr>
          <a:lstStyle/>
          <a:p>
            <a:r>
              <a:rPr lang="en-US" dirty="0"/>
              <a:t>The renewal applications will be automatically created in the system at the beginning of the renewal window.  The educator will be required to log in to their online account and complete the statement of applicant (criminal history) before the application can be approved by the school system.</a:t>
            </a:r>
          </a:p>
          <a:p>
            <a:endParaRPr lang="en-US" dirty="0" smtClean="0"/>
          </a:p>
          <a:p>
            <a:r>
              <a:rPr lang="en-US" dirty="0" smtClean="0"/>
              <a:t>Transactions </a:t>
            </a:r>
            <a:r>
              <a:rPr lang="en-US" dirty="0"/>
              <a:t>will be available during the annual renewal cycle, </a:t>
            </a:r>
            <a:r>
              <a:rPr lang="en-US" u="sng" dirty="0"/>
              <a:t>but not before.</a:t>
            </a:r>
          </a:p>
          <a:p>
            <a:pPr lvl="0"/>
            <a:endParaRPr lang="en-US" dirty="0" smtClean="0"/>
          </a:p>
          <a:p>
            <a:pPr lvl="0"/>
            <a:r>
              <a:rPr lang="en-US" dirty="0" smtClean="0"/>
              <a:t>Note </a:t>
            </a:r>
            <a:r>
              <a:rPr lang="en-US" dirty="0"/>
              <a:t>that educators with an SP2 license who are due for renewal must be renewed before you can extend a Provisional area.</a:t>
            </a:r>
          </a:p>
          <a:p>
            <a:pPr lvl="0"/>
            <a:endParaRPr lang="en-US" u="sng" dirty="0"/>
          </a:p>
          <a:p>
            <a:pPr lvl="0"/>
            <a:r>
              <a:rPr lang="en-US" dirty="0"/>
              <a:t>Multiple applications can be approved at once. If the educator meets the requirement, the applications will be automatically approved and do not require additional processing by DPI</a:t>
            </a:r>
            <a:r>
              <a:rPr lang="en-US" dirty="0" smtClean="0"/>
              <a:t>.</a:t>
            </a:r>
          </a:p>
          <a:p>
            <a:pPr lvl="0"/>
            <a:endParaRPr lang="en-US" dirty="0"/>
          </a:p>
          <a:p>
            <a:pPr lvl="0"/>
            <a:r>
              <a:rPr lang="en-US" dirty="0" smtClean="0"/>
              <a:t>Selecting too many </a:t>
            </a:r>
            <a:r>
              <a:rPr lang="en-US" dirty="0" smtClean="0"/>
              <a:t>applications </a:t>
            </a:r>
            <a:r>
              <a:rPr lang="en-US" dirty="0" smtClean="0"/>
              <a:t>to approve at one time may result is delayed system performance.</a:t>
            </a:r>
            <a:endParaRPr lang="en-US" dirty="0"/>
          </a:p>
          <a:p>
            <a:endParaRPr lang="en-US" dirty="0"/>
          </a:p>
          <a:p>
            <a:endParaRPr lang="en-US" dirty="0"/>
          </a:p>
        </p:txBody>
      </p:sp>
      <p:sp>
        <p:nvSpPr>
          <p:cNvPr id="2" name="Title 1"/>
          <p:cNvSpPr>
            <a:spLocks noGrp="1"/>
          </p:cNvSpPr>
          <p:nvPr>
            <p:ph type="title"/>
          </p:nvPr>
        </p:nvSpPr>
        <p:spPr/>
        <p:txBody>
          <a:bodyPr>
            <a:noAutofit/>
          </a:bodyPr>
          <a:lstStyle/>
          <a:p>
            <a:r>
              <a:rPr lang="en-US" sz="2800" dirty="0" smtClean="0">
                <a:solidFill>
                  <a:srgbClr val="FF0000"/>
                </a:solidFill>
              </a:rPr>
              <a:t>Processing Automatic Transactions 2016</a:t>
            </a:r>
            <a:endParaRPr lang="en-US" sz="2800" dirty="0">
              <a:solidFill>
                <a:srgbClr val="FF0000"/>
              </a:solidFill>
            </a:endParaRPr>
          </a:p>
        </p:txBody>
      </p:sp>
      <p:sp>
        <p:nvSpPr>
          <p:cNvPr id="4" name="Slide Number Placeholder 3"/>
          <p:cNvSpPr>
            <a:spLocks noGrp="1"/>
          </p:cNvSpPr>
          <p:nvPr>
            <p:ph type="sldNum" sz="quarter" idx="12"/>
          </p:nvPr>
        </p:nvSpPr>
        <p:spPr/>
        <p:txBody>
          <a:bodyPr/>
          <a:lstStyle/>
          <a:p>
            <a:fld id="{6747F5FA-224B-4BEB-B543-DEBA31E19FCD}" type="slidenum">
              <a:rPr lang="en-US" smtClean="0"/>
              <a:pPr/>
              <a:t>3</a:t>
            </a:fld>
            <a:endParaRPr lang="en-US"/>
          </a:p>
        </p:txBody>
      </p:sp>
      <p:sp>
        <p:nvSpPr>
          <p:cNvPr id="5" name="Date Placeholder 4"/>
          <p:cNvSpPr>
            <a:spLocks noGrp="1"/>
          </p:cNvSpPr>
          <p:nvPr>
            <p:ph type="dt" sz="half" idx="4294967295"/>
          </p:nvPr>
        </p:nvSpPr>
        <p:spPr>
          <a:xfrm>
            <a:off x="457200" y="6356350"/>
            <a:ext cx="2133600" cy="365125"/>
          </a:xfrm>
        </p:spPr>
        <p:txBody>
          <a:bodyPr/>
          <a:lstStyle/>
          <a:p>
            <a:fld id="{1BE64A1B-57A1-4CC1-B6A1-1C5893072EE4}" type="datetime1">
              <a:rPr lang="en-US" smtClean="0"/>
              <a:t>4/1/2016</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47F5FA-224B-4BEB-B543-DEBA31E19FCD}" type="slidenum">
              <a:rPr lang="en-US" smtClean="0"/>
              <a:pPr/>
              <a:t>4</a:t>
            </a:fld>
            <a:endParaRPr lang="en-US"/>
          </a:p>
        </p:txBody>
      </p:sp>
      <p:pic>
        <p:nvPicPr>
          <p:cNvPr id="5" name="Picture 4" descr="C:\Users\nejire\Dropbox\Screenshots\Screenshot 2015-04-17 09.16.47.png"/>
          <p:cNvPicPr/>
          <p:nvPr/>
        </p:nvPicPr>
        <p:blipFill rotWithShape="1">
          <a:blip r:embed="rId2">
            <a:extLst>
              <a:ext uri="{28A0092B-C50C-407E-A947-70E740481C1C}">
                <a14:useLocalDpi xmlns:a14="http://schemas.microsoft.com/office/drawing/2010/main" val="0"/>
              </a:ext>
            </a:extLst>
          </a:blip>
          <a:srcRect l="28229" t="6667" r="27812" b="38499"/>
          <a:stretch/>
        </p:blipFill>
        <p:spPr bwMode="auto">
          <a:xfrm>
            <a:off x="938212" y="1066800"/>
            <a:ext cx="7062788" cy="5313680"/>
          </a:xfrm>
          <a:prstGeom prst="rect">
            <a:avLst/>
          </a:prstGeom>
          <a:noFill/>
          <a:ln>
            <a:noFill/>
          </a:ln>
          <a:extLst>
            <a:ext uri="{53640926-AAD7-44D8-BBD7-CCE9431645EC}">
              <a14:shadowObscured xmlns:a14="http://schemas.microsoft.com/office/drawing/2010/main"/>
            </a:ext>
          </a:extLst>
        </p:spPr>
      </p:pic>
      <p:sp>
        <p:nvSpPr>
          <p:cNvPr id="6" name="Title 1"/>
          <p:cNvSpPr>
            <a:spLocks noGrp="1"/>
          </p:cNvSpPr>
          <p:nvPr>
            <p:ph type="title"/>
          </p:nvPr>
        </p:nvSpPr>
        <p:spPr>
          <a:xfrm>
            <a:off x="457200" y="76200"/>
            <a:ext cx="8229600" cy="1143000"/>
          </a:xfrm>
        </p:spPr>
        <p:txBody>
          <a:bodyPr>
            <a:normAutofit/>
          </a:bodyPr>
          <a:lstStyle/>
          <a:p>
            <a:r>
              <a:rPr lang="en-US" sz="2800" dirty="0" smtClean="0">
                <a:solidFill>
                  <a:srgbClr val="FF0000"/>
                </a:solidFill>
              </a:rPr>
              <a:t>What the Individual </a:t>
            </a:r>
            <a:r>
              <a:rPr lang="en-US" sz="2800" dirty="0" smtClean="0">
                <a:solidFill>
                  <a:srgbClr val="FF0000"/>
                </a:solidFill>
              </a:rPr>
              <a:t>Educator </a:t>
            </a:r>
            <a:r>
              <a:rPr lang="en-US" sz="2800" dirty="0" smtClean="0">
                <a:solidFill>
                  <a:srgbClr val="FF0000"/>
                </a:solidFill>
              </a:rPr>
              <a:t>Will See for </a:t>
            </a:r>
            <a:r>
              <a:rPr lang="en-US" sz="2800" dirty="0" smtClean="0">
                <a:solidFill>
                  <a:srgbClr val="FF0000"/>
                </a:solidFill>
              </a:rPr>
              <a:t>Renewals</a:t>
            </a:r>
            <a:endParaRPr lang="en-US" sz="2800" dirty="0">
              <a:solidFill>
                <a:srgbClr val="FF0000"/>
              </a:solidFill>
            </a:endParaRPr>
          </a:p>
        </p:txBody>
      </p:sp>
      <p:sp>
        <p:nvSpPr>
          <p:cNvPr id="2" name="Oval 1"/>
          <p:cNvSpPr/>
          <p:nvPr/>
        </p:nvSpPr>
        <p:spPr>
          <a:xfrm>
            <a:off x="838200" y="2895600"/>
            <a:ext cx="5410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8933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0000"/>
                </a:solidFill>
              </a:rPr>
              <a:t>Individual Educator – Work Authorization</a:t>
            </a:r>
            <a:endParaRPr lang="en-US" sz="2800" dirty="0">
              <a:solidFill>
                <a:srgbClr val="FF0000"/>
              </a:solidFill>
            </a:endParaRPr>
          </a:p>
        </p:txBody>
      </p:sp>
      <p:sp>
        <p:nvSpPr>
          <p:cNvPr id="4" name="Date Placeholder 3"/>
          <p:cNvSpPr>
            <a:spLocks noGrp="1"/>
          </p:cNvSpPr>
          <p:nvPr>
            <p:ph type="dt" sz="half" idx="4294967295"/>
          </p:nvPr>
        </p:nvSpPr>
        <p:spPr>
          <a:xfrm>
            <a:off x="457200" y="6356350"/>
            <a:ext cx="2133600" cy="365125"/>
          </a:xfrm>
        </p:spPr>
        <p:txBody>
          <a:bodyPr/>
          <a:lstStyle/>
          <a:p>
            <a:fld id="{EC64E3E2-61F4-403E-AC74-62C0ED49E007}" type="datetime1">
              <a:rPr lang="en-US" smtClean="0"/>
              <a:t>4/1/2016</a:t>
            </a:fld>
            <a:endParaRPr lang="en-US"/>
          </a:p>
        </p:txBody>
      </p:sp>
      <p:sp>
        <p:nvSpPr>
          <p:cNvPr id="5" name="Slide Number Placeholder 4"/>
          <p:cNvSpPr>
            <a:spLocks noGrp="1"/>
          </p:cNvSpPr>
          <p:nvPr>
            <p:ph type="sldNum" sz="quarter" idx="12"/>
          </p:nvPr>
        </p:nvSpPr>
        <p:spPr/>
        <p:txBody>
          <a:bodyPr/>
          <a:lstStyle/>
          <a:p>
            <a:fld id="{6747F5FA-224B-4BEB-B543-DEBA31E19FCD}" type="slidenum">
              <a:rPr lang="en-US" smtClean="0"/>
              <a:pPr/>
              <a:t>5</a:t>
            </a:fld>
            <a:endParaRPr lang="en-US"/>
          </a:p>
        </p:txBody>
      </p:sp>
      <p:pic>
        <p:nvPicPr>
          <p:cNvPr id="10" name="Picture 9" descr="C:\Users\nejire\Dropbox\Screenshots\Screenshot 2015-04-17 09.17.48.png"/>
          <p:cNvPicPr/>
          <p:nvPr/>
        </p:nvPicPr>
        <p:blipFill rotWithShape="1">
          <a:blip r:embed="rId2">
            <a:extLst>
              <a:ext uri="{28A0092B-C50C-407E-A947-70E740481C1C}">
                <a14:useLocalDpi xmlns:a14="http://schemas.microsoft.com/office/drawing/2010/main" val="0"/>
              </a:ext>
            </a:extLst>
          </a:blip>
          <a:srcRect l="28229" t="7001" r="27604" b="59625"/>
          <a:stretch/>
        </p:blipFill>
        <p:spPr bwMode="auto">
          <a:xfrm>
            <a:off x="823912" y="1143000"/>
            <a:ext cx="7496175" cy="3540211"/>
          </a:xfrm>
          <a:prstGeom prst="rect">
            <a:avLst/>
          </a:prstGeom>
          <a:noFill/>
          <a:ln>
            <a:solidFill>
              <a:schemeClr val="tx2"/>
            </a:solidFill>
          </a:ln>
          <a:extLst>
            <a:ext uri="{53640926-AAD7-44D8-BBD7-CCE9431645EC}">
              <a14:shadowObscured xmlns:a14="http://schemas.microsoft.com/office/drawing/2010/main"/>
            </a:ext>
          </a:extLst>
        </p:spPr>
      </p:pic>
      <p:sp>
        <p:nvSpPr>
          <p:cNvPr id="11" name="TextBox 10"/>
          <p:cNvSpPr txBox="1"/>
          <p:nvPr/>
        </p:nvSpPr>
        <p:spPr>
          <a:xfrm>
            <a:off x="228600" y="4724400"/>
            <a:ext cx="8762999"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If the first time accessing the online system is with an automated process </a:t>
            </a:r>
            <a:r>
              <a:rPr lang="en-US" dirty="0" smtClean="0"/>
              <a:t>the educator will </a:t>
            </a:r>
            <a:r>
              <a:rPr lang="en-US" dirty="0" smtClean="0"/>
              <a:t>be required to answer the work authorization questions.</a:t>
            </a:r>
          </a:p>
          <a:p>
            <a:pPr marL="285750" indent="-285750">
              <a:buFont typeface="Arial" panose="020B0604020202020204" pitchFamily="34" charset="0"/>
              <a:buChar char="•"/>
            </a:pPr>
            <a:r>
              <a:rPr lang="en-US" dirty="0" smtClean="0"/>
              <a:t>If U.S. Citizen is selected </a:t>
            </a:r>
            <a:r>
              <a:rPr lang="en-US" dirty="0" smtClean="0"/>
              <a:t>please do not enter DOB beside Work Authorization Expiration Date</a:t>
            </a:r>
            <a:r>
              <a:rPr lang="en-US" dirty="0" smtClean="0"/>
              <a:t>.</a:t>
            </a:r>
          </a:p>
          <a:p>
            <a:pPr marL="285750" indent="-285750">
              <a:buFont typeface="Arial" panose="020B0604020202020204" pitchFamily="34" charset="0"/>
              <a:buChar char="•"/>
            </a:pPr>
            <a:r>
              <a:rPr lang="en-US" dirty="0" smtClean="0"/>
              <a:t>If non-U.S. Citizen then the work authorization expiration date does need to be entered and documentation of work authorization will need to be attached under the Application Attachments tab.</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47F5FA-224B-4BEB-B543-DEBA31E19FCD}" type="slidenum">
              <a:rPr lang="en-US" smtClean="0"/>
              <a:pPr/>
              <a:t>6</a:t>
            </a:fld>
            <a:endParaRPr lang="en-US"/>
          </a:p>
        </p:txBody>
      </p:sp>
      <p:pic>
        <p:nvPicPr>
          <p:cNvPr id="5" name="Content Placeholder 4" descr="C:\Users\nejire\Dropbox\Screenshots\Screenshot 2015-04-17 09.17.58.png"/>
          <p:cNvPicPr>
            <a:picLocks noGrp="1"/>
          </p:cNvPicPr>
          <p:nvPr>
            <p:ph idx="1"/>
          </p:nvPr>
        </p:nvPicPr>
        <p:blipFill rotWithShape="1">
          <a:blip r:embed="rId2">
            <a:extLst>
              <a:ext uri="{28A0092B-C50C-407E-A947-70E740481C1C}">
                <a14:useLocalDpi xmlns:a14="http://schemas.microsoft.com/office/drawing/2010/main" val="0"/>
              </a:ext>
            </a:extLst>
          </a:blip>
          <a:srcRect l="28229" t="12408" r="27500" b="33335"/>
          <a:stretch/>
        </p:blipFill>
        <p:spPr bwMode="auto">
          <a:xfrm>
            <a:off x="1600200" y="1066800"/>
            <a:ext cx="5943600" cy="4191000"/>
          </a:xfrm>
          <a:prstGeom prst="rect">
            <a:avLst/>
          </a:prstGeom>
          <a:noFill/>
          <a:ln>
            <a:solidFill>
              <a:schemeClr val="tx2"/>
            </a:solidFill>
          </a:ln>
          <a:extLst>
            <a:ext uri="{53640926-AAD7-44D8-BBD7-CCE9431645EC}">
              <a14:shadowObscured xmlns:a14="http://schemas.microsoft.com/office/drawing/2010/main"/>
            </a:ext>
          </a:extLst>
        </p:spPr>
      </p:pic>
      <p:sp>
        <p:nvSpPr>
          <p:cNvPr id="6" name="Title 1"/>
          <p:cNvSpPr>
            <a:spLocks noGrp="1"/>
          </p:cNvSpPr>
          <p:nvPr>
            <p:ph type="title"/>
          </p:nvPr>
        </p:nvSpPr>
        <p:spPr>
          <a:xfrm>
            <a:off x="457200" y="0"/>
            <a:ext cx="8229600" cy="1143000"/>
          </a:xfrm>
        </p:spPr>
        <p:txBody>
          <a:bodyPr>
            <a:normAutofit/>
          </a:bodyPr>
          <a:lstStyle/>
          <a:p>
            <a:r>
              <a:rPr lang="en-US" sz="2800" dirty="0" smtClean="0">
                <a:solidFill>
                  <a:srgbClr val="FF0000"/>
                </a:solidFill>
              </a:rPr>
              <a:t>Individual Educator – Criminal </a:t>
            </a:r>
            <a:br>
              <a:rPr lang="en-US" sz="2800" dirty="0" smtClean="0">
                <a:solidFill>
                  <a:srgbClr val="FF0000"/>
                </a:solidFill>
              </a:rPr>
            </a:br>
            <a:r>
              <a:rPr lang="en-US" sz="2800" dirty="0" smtClean="0">
                <a:solidFill>
                  <a:srgbClr val="FF0000"/>
                </a:solidFill>
              </a:rPr>
              <a:t>Conviction / Statement of Applicant</a:t>
            </a:r>
            <a:endParaRPr lang="en-US" sz="2800" dirty="0">
              <a:solidFill>
                <a:srgbClr val="FF0000"/>
              </a:solidFill>
            </a:endParaRPr>
          </a:p>
        </p:txBody>
      </p:sp>
      <p:sp>
        <p:nvSpPr>
          <p:cNvPr id="2" name="TextBox 1"/>
          <p:cNvSpPr txBox="1"/>
          <p:nvPr/>
        </p:nvSpPr>
        <p:spPr>
          <a:xfrm>
            <a:off x="457200" y="5334000"/>
            <a:ext cx="83820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online Statement of Applicant replaces the Criminal Conviction letters that were previously posted on </a:t>
            </a:r>
            <a:r>
              <a:rPr lang="en-US" dirty="0" err="1" smtClean="0"/>
              <a:t>LicSal</a:t>
            </a:r>
            <a:r>
              <a:rPr lang="en-US" dirty="0" smtClean="0"/>
              <a:t> for the LEA to print and have the educators sign.</a:t>
            </a:r>
          </a:p>
          <a:p>
            <a:pPr marL="285750" indent="-285750">
              <a:buFont typeface="Arial" panose="020B0604020202020204" pitchFamily="34" charset="0"/>
              <a:buChar char="•"/>
            </a:pPr>
            <a:r>
              <a:rPr lang="en-US" dirty="0" smtClean="0"/>
              <a:t>If “Yes” to either question, the  application will be automatically routed to SBE Legal for review.</a:t>
            </a:r>
            <a:endParaRPr lang="en-US" dirty="0"/>
          </a:p>
        </p:txBody>
      </p:sp>
    </p:spTree>
    <p:extLst>
      <p:ext uri="{BB962C8B-B14F-4D97-AF65-F5344CB8AC3E}">
        <p14:creationId xmlns:p14="http://schemas.microsoft.com/office/powerpoint/2010/main" val="99305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47F5FA-224B-4BEB-B543-DEBA31E19FCD}" type="slidenum">
              <a:rPr lang="en-US" smtClean="0"/>
              <a:pPr/>
              <a:t>7</a:t>
            </a:fld>
            <a:endParaRPr lang="en-US"/>
          </a:p>
        </p:txBody>
      </p:sp>
      <p:sp>
        <p:nvSpPr>
          <p:cNvPr id="5" name="Date Placeholder 4"/>
          <p:cNvSpPr>
            <a:spLocks noGrp="1"/>
          </p:cNvSpPr>
          <p:nvPr>
            <p:ph type="dt" sz="half" idx="4294967295"/>
          </p:nvPr>
        </p:nvSpPr>
        <p:spPr>
          <a:xfrm>
            <a:off x="457200" y="6356350"/>
            <a:ext cx="2133600" cy="365125"/>
          </a:xfrm>
        </p:spPr>
        <p:txBody>
          <a:bodyPr/>
          <a:lstStyle/>
          <a:p>
            <a:fld id="{D81A01A0-26F7-4769-ABF3-FB89E1714199}" type="datetime1">
              <a:rPr lang="en-US" smtClean="0"/>
              <a:t>4/1/2016</a:t>
            </a:fld>
            <a:endParaRPr lang="en-US"/>
          </a:p>
        </p:txBody>
      </p:sp>
      <p:pic>
        <p:nvPicPr>
          <p:cNvPr id="7" name="Picture 6" descr="C:\Users\nejire\Dropbox\Screenshots\Screenshot 2015-04-17 09.18.10.png"/>
          <p:cNvPicPr/>
          <p:nvPr/>
        </p:nvPicPr>
        <p:blipFill rotWithShape="1">
          <a:blip r:embed="rId2">
            <a:extLst>
              <a:ext uri="{28A0092B-C50C-407E-A947-70E740481C1C}">
                <a14:useLocalDpi xmlns:a14="http://schemas.microsoft.com/office/drawing/2010/main" val="0"/>
              </a:ext>
            </a:extLst>
          </a:blip>
          <a:srcRect l="28125" t="7166" r="27709" b="49500"/>
          <a:stretch/>
        </p:blipFill>
        <p:spPr bwMode="auto">
          <a:xfrm>
            <a:off x="1038225" y="1295400"/>
            <a:ext cx="7067550" cy="4333875"/>
          </a:xfrm>
          <a:prstGeom prst="rect">
            <a:avLst/>
          </a:prstGeom>
          <a:noFill/>
          <a:ln>
            <a:noFill/>
          </a:ln>
          <a:extLst>
            <a:ext uri="{53640926-AAD7-44D8-BBD7-CCE9431645EC}">
              <a14:shadowObscured xmlns:a14="http://schemas.microsoft.com/office/drawing/2010/main"/>
            </a:ext>
          </a:extLst>
        </p:spPr>
      </p:pic>
      <p:sp>
        <p:nvSpPr>
          <p:cNvPr id="6" name="Title 1"/>
          <p:cNvSpPr txBox="1">
            <a:spLocks/>
          </p:cNvSpPr>
          <p:nvPr/>
        </p:nvSpPr>
        <p:spPr>
          <a:xfrm>
            <a:off x="455141"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rgbClr val="FF0000"/>
                </a:solidFill>
              </a:rPr>
              <a:t>Individual Educator – Attachments with Statement of Applicant or Non U.S. Citizen Work Authorization</a:t>
            </a:r>
            <a:endParaRPr lang="en-US" sz="2800" dirty="0">
              <a:solidFill>
                <a:srgbClr val="FF0000"/>
              </a:solidFill>
            </a:endParaRPr>
          </a:p>
        </p:txBody>
      </p:sp>
      <p:sp>
        <p:nvSpPr>
          <p:cNvPr id="8" name="TextBox 7"/>
          <p:cNvSpPr txBox="1"/>
          <p:nvPr/>
        </p:nvSpPr>
        <p:spPr>
          <a:xfrm>
            <a:off x="381000" y="5638800"/>
            <a:ext cx="8458200" cy="923330"/>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Attachments will need to be uploaded if “Yes” is answered for either of the Statement of Applicant questions, or if work authorization documents exist other than U.S. Citizenship.</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47F5FA-224B-4BEB-B543-DEBA31E19FCD}" type="slidenum">
              <a:rPr lang="en-US" smtClean="0"/>
              <a:pPr/>
              <a:t>8</a:t>
            </a:fld>
            <a:endParaRPr lang="en-US"/>
          </a:p>
        </p:txBody>
      </p:sp>
      <p:pic>
        <p:nvPicPr>
          <p:cNvPr id="7" name="Picture 6" descr="C:\Users\nejire\Dropbox\Screenshots\Screenshot 2015-04-17 09.18.24.png"/>
          <p:cNvPicPr/>
          <p:nvPr/>
        </p:nvPicPr>
        <p:blipFill rotWithShape="1">
          <a:blip r:embed="rId2">
            <a:extLst>
              <a:ext uri="{28A0092B-C50C-407E-A947-70E740481C1C}">
                <a14:useLocalDpi xmlns:a14="http://schemas.microsoft.com/office/drawing/2010/main" val="0"/>
              </a:ext>
            </a:extLst>
          </a:blip>
          <a:srcRect l="28021" t="7332" r="27812" b="61667"/>
          <a:stretch/>
        </p:blipFill>
        <p:spPr bwMode="auto">
          <a:xfrm>
            <a:off x="457200" y="1447800"/>
            <a:ext cx="8291513" cy="3545840"/>
          </a:xfrm>
          <a:prstGeom prst="rect">
            <a:avLst/>
          </a:prstGeom>
          <a:noFill/>
          <a:ln>
            <a:solidFill>
              <a:schemeClr val="tx2"/>
            </a:solidFill>
          </a:ln>
          <a:extLst>
            <a:ext uri="{53640926-AAD7-44D8-BBD7-CCE9431645EC}">
              <a14:shadowObscured xmlns:a14="http://schemas.microsoft.com/office/drawing/2010/main"/>
            </a:ext>
          </a:extLst>
        </p:spPr>
      </p:pic>
      <p:sp>
        <p:nvSpPr>
          <p:cNvPr id="6" name="Title 1"/>
          <p:cNvSpPr>
            <a:spLocks noGrp="1"/>
          </p:cNvSpPr>
          <p:nvPr>
            <p:ph type="title"/>
          </p:nvPr>
        </p:nvSpPr>
        <p:spPr>
          <a:xfrm>
            <a:off x="457200" y="0"/>
            <a:ext cx="8229600" cy="1143000"/>
          </a:xfrm>
        </p:spPr>
        <p:txBody>
          <a:bodyPr>
            <a:normAutofit/>
          </a:bodyPr>
          <a:lstStyle/>
          <a:p>
            <a:r>
              <a:rPr lang="en-US" sz="2800" dirty="0" smtClean="0">
                <a:solidFill>
                  <a:srgbClr val="FF0000"/>
                </a:solidFill>
              </a:rPr>
              <a:t>Individual Educator – Attestation</a:t>
            </a:r>
            <a:endParaRPr lang="en-US" sz="2800" dirty="0">
              <a:solidFill>
                <a:srgbClr val="FF0000"/>
              </a:solidFill>
            </a:endParaRPr>
          </a:p>
        </p:txBody>
      </p:sp>
      <p:sp>
        <p:nvSpPr>
          <p:cNvPr id="5" name="Oval 4"/>
          <p:cNvSpPr/>
          <p:nvPr/>
        </p:nvSpPr>
        <p:spPr>
          <a:xfrm>
            <a:off x="533400" y="3657600"/>
            <a:ext cx="16002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81000" y="5410200"/>
            <a:ext cx="84582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There are no fees for automatic renewals, extensions, or conversions processed online during the automatic renewal window.</a:t>
            </a:r>
            <a:endParaRPr lang="en-US" dirty="0"/>
          </a:p>
        </p:txBody>
      </p:sp>
    </p:spTree>
    <p:extLst>
      <p:ext uri="{BB962C8B-B14F-4D97-AF65-F5344CB8AC3E}">
        <p14:creationId xmlns:p14="http://schemas.microsoft.com/office/powerpoint/2010/main" val="18660455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47F5FA-224B-4BEB-B543-DEBA31E19FCD}" type="slidenum">
              <a:rPr lang="en-US" smtClean="0"/>
              <a:pPr/>
              <a:t>9</a:t>
            </a:fld>
            <a:endParaRPr lang="en-US"/>
          </a:p>
        </p:txBody>
      </p:sp>
      <p:sp>
        <p:nvSpPr>
          <p:cNvPr id="5" name="Date Placeholder 4"/>
          <p:cNvSpPr>
            <a:spLocks noGrp="1"/>
          </p:cNvSpPr>
          <p:nvPr>
            <p:ph type="dt" sz="half" idx="4294967295"/>
          </p:nvPr>
        </p:nvSpPr>
        <p:spPr>
          <a:xfrm>
            <a:off x="457200" y="6356350"/>
            <a:ext cx="2133600" cy="365125"/>
          </a:xfrm>
        </p:spPr>
        <p:txBody>
          <a:bodyPr/>
          <a:lstStyle/>
          <a:p>
            <a:fld id="{2CE43A15-1D92-4BF4-BA80-A3DECFC6A6B4}" type="datetime1">
              <a:rPr lang="en-US" smtClean="0"/>
              <a:t>4/1/2016</a:t>
            </a:fld>
            <a:endParaRPr lang="en-US"/>
          </a:p>
        </p:txBody>
      </p:sp>
      <p:pic>
        <p:nvPicPr>
          <p:cNvPr id="9" name="Picture 8"/>
          <p:cNvPicPr/>
          <p:nvPr/>
        </p:nvPicPr>
        <p:blipFill>
          <a:blip r:embed="rId2"/>
          <a:stretch>
            <a:fillRect/>
          </a:stretch>
        </p:blipFill>
        <p:spPr>
          <a:xfrm>
            <a:off x="152400" y="1896745"/>
            <a:ext cx="8810625" cy="3208655"/>
          </a:xfrm>
          <a:prstGeom prst="rect">
            <a:avLst/>
          </a:prstGeom>
          <a:ln>
            <a:solidFill>
              <a:schemeClr val="tx2"/>
            </a:solidFill>
          </a:ln>
        </p:spPr>
      </p:pic>
      <p:sp>
        <p:nvSpPr>
          <p:cNvPr id="6" name="Title 1"/>
          <p:cNvSpPr txBox="1">
            <a:spLocks/>
          </p:cNvSpPr>
          <p:nvPr/>
        </p:nvSpPr>
        <p:spPr>
          <a:xfrm>
            <a:off x="4572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rgbClr val="FF0000"/>
                </a:solidFill>
              </a:rPr>
              <a:t>What the LEA Will See for Automated Processes</a:t>
            </a:r>
          </a:p>
          <a:p>
            <a:r>
              <a:rPr lang="en-US" sz="2800" dirty="0" smtClean="0">
                <a:solidFill>
                  <a:srgbClr val="FF0000"/>
                </a:solidFill>
              </a:rPr>
              <a:t>Mid April 2016 through July 2016</a:t>
            </a:r>
            <a:endParaRPr lang="en-US" sz="2800" dirty="0">
              <a:solidFill>
                <a:srgbClr val="FF0000"/>
              </a:solidFill>
            </a:endParaRPr>
          </a:p>
        </p:txBody>
      </p:sp>
      <p:sp>
        <p:nvSpPr>
          <p:cNvPr id="7" name="Oval 6"/>
          <p:cNvSpPr/>
          <p:nvPr/>
        </p:nvSpPr>
        <p:spPr>
          <a:xfrm>
            <a:off x="152400" y="4114800"/>
            <a:ext cx="3657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5402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4231</TotalTime>
  <Words>1037</Words>
  <Application>Microsoft Office PowerPoint</Application>
  <PresentationFormat>On-screen Show (4:3)</PresentationFormat>
  <Paragraphs>138</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Discussion Items</vt:lpstr>
      <vt:lpstr>Processing Automatic Transactions 2016</vt:lpstr>
      <vt:lpstr>What the Individual Educator Will See for Renewals</vt:lpstr>
      <vt:lpstr>Individual Educator – Work Authorization</vt:lpstr>
      <vt:lpstr>Individual Educator – Criminal  Conviction / Statement of Applicant</vt:lpstr>
      <vt:lpstr>PowerPoint Presentation</vt:lpstr>
      <vt:lpstr>Individual Educator – Attestation</vt:lpstr>
      <vt:lpstr>PowerPoint Presentation</vt:lpstr>
      <vt:lpstr>LEA - Automated Processes 2016</vt:lpstr>
      <vt:lpstr>LEA – Criminal Conviction / Statement of Applicant </vt:lpstr>
      <vt:lpstr>LEA – Criminal Conviction / Statement of Applicant </vt:lpstr>
      <vt:lpstr> LEA – Processing Automatic Renewals </vt:lpstr>
      <vt:lpstr>LEA – Approved Automatic Renewals</vt:lpstr>
      <vt:lpstr>LEA – Non-Renewals</vt:lpstr>
      <vt:lpstr>LEA – Non-Renewal Comments</vt:lpstr>
      <vt:lpstr>LEA – Processed Renewal Lists</vt:lpstr>
      <vt:lpstr>LEA – Renewals for “Yes” on Statement of Applicant</vt:lpstr>
      <vt:lpstr>LEA - Extensions and Conversions</vt:lpstr>
      <vt:lpstr>LEA – Processing Extension and Conversion Lists</vt:lpstr>
      <vt:lpstr>LEA – Processing Extension and Conversion Lists</vt:lpstr>
      <vt:lpstr>Online System Updates / Exchange of Information  Things to Remember Feedback and Suggestions  Questions / Comments</vt:lpstr>
      <vt:lpstr>Changes to Renewal Credits</vt:lpstr>
    </vt:vector>
  </TitlesOfParts>
  <Company>NCDPI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sruiz</dc:creator>
  <cp:lastModifiedBy>sruiz</cp:lastModifiedBy>
  <cp:revision>161</cp:revision>
  <cp:lastPrinted>2016-04-01T17:52:51Z</cp:lastPrinted>
  <dcterms:created xsi:type="dcterms:W3CDTF">2013-04-04T16:08:33Z</dcterms:created>
  <dcterms:modified xsi:type="dcterms:W3CDTF">2016-04-01T18:27:00Z</dcterms:modified>
</cp:coreProperties>
</file>