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41"/>
  </p:notesMasterIdLst>
  <p:sldIdLst>
    <p:sldId id="256" r:id="rId2"/>
    <p:sldId id="325" r:id="rId3"/>
    <p:sldId id="298" r:id="rId4"/>
    <p:sldId id="296" r:id="rId5"/>
    <p:sldId id="269" r:id="rId6"/>
    <p:sldId id="283" r:id="rId7"/>
    <p:sldId id="281" r:id="rId8"/>
    <p:sldId id="282" r:id="rId9"/>
    <p:sldId id="297" r:id="rId10"/>
    <p:sldId id="284" r:id="rId11"/>
    <p:sldId id="319" r:id="rId12"/>
    <p:sldId id="270" r:id="rId13"/>
    <p:sldId id="294" r:id="rId14"/>
    <p:sldId id="285" r:id="rId15"/>
    <p:sldId id="318" r:id="rId16"/>
    <p:sldId id="271" r:id="rId17"/>
    <p:sldId id="317" r:id="rId18"/>
    <p:sldId id="295" r:id="rId19"/>
    <p:sldId id="300" r:id="rId20"/>
    <p:sldId id="301" r:id="rId21"/>
    <p:sldId id="302" r:id="rId22"/>
    <p:sldId id="324" r:id="rId23"/>
    <p:sldId id="303" r:id="rId24"/>
    <p:sldId id="304" r:id="rId25"/>
    <p:sldId id="305" r:id="rId26"/>
    <p:sldId id="320" r:id="rId27"/>
    <p:sldId id="321" r:id="rId28"/>
    <p:sldId id="322" r:id="rId29"/>
    <p:sldId id="306" r:id="rId30"/>
    <p:sldId id="307" r:id="rId31"/>
    <p:sldId id="323" r:id="rId32"/>
    <p:sldId id="286" r:id="rId33"/>
    <p:sldId id="311" r:id="rId34"/>
    <p:sldId id="289" r:id="rId35"/>
    <p:sldId id="312" r:id="rId36"/>
    <p:sldId id="290" r:id="rId37"/>
    <p:sldId id="314" r:id="rId38"/>
    <p:sldId id="326" r:id="rId39"/>
    <p:sldId id="293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7030A0"/>
    <a:srgbClr val="0070C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>
      <p:cViewPr>
        <p:scale>
          <a:sx n="94" d="100"/>
          <a:sy n="94" d="100"/>
        </p:scale>
        <p:origin x="-690" y="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FCB7F2-054C-430A-9544-29DE3A097772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74D627-E882-4FC5-8F56-82785F0C12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19189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74D627-E882-4FC5-8F56-82785F0C122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98675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2CCE-2C5A-4B6F-8585-E450C7A85AF9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572B6-F884-4715-97C8-5F1E332CF5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2CCE-2C5A-4B6F-8585-E450C7A85AF9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572B6-F884-4715-97C8-5F1E332CF5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2CCE-2C5A-4B6F-8585-E450C7A85AF9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572B6-F884-4715-97C8-5F1E332CF5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2CCE-2C5A-4B6F-8585-E450C7A85AF9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572B6-F884-4715-97C8-5F1E332CF5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2CCE-2C5A-4B6F-8585-E450C7A85AF9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572B6-F884-4715-97C8-5F1E332CF5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2CCE-2C5A-4B6F-8585-E450C7A85AF9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572B6-F884-4715-97C8-5F1E332CF5C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2CCE-2C5A-4B6F-8585-E450C7A85AF9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572B6-F884-4715-97C8-5F1E332CF5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2CCE-2C5A-4B6F-8585-E450C7A85AF9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572B6-F884-4715-97C8-5F1E332CF5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2CCE-2C5A-4B6F-8585-E450C7A85AF9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572B6-F884-4715-97C8-5F1E332CF5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2CCE-2C5A-4B6F-8585-E450C7A85AF9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8B572B6-F884-4715-97C8-5F1E332CF5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2CCE-2C5A-4B6F-8585-E450C7A85AF9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572B6-F884-4715-97C8-5F1E332CF5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C5862CCE-2C5A-4B6F-8585-E450C7A85AF9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F8B572B6-F884-4715-97C8-5F1E332CF5C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2016 FALL PANC CONFERENCE</a:t>
            </a:r>
            <a:r>
              <a:rPr lang="en-US" dirty="0"/>
              <a:t> 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Employee Benefits – FMLA, ADA, WC, </a:t>
            </a:r>
            <a:r>
              <a:rPr lang="en-US" dirty="0" err="1" smtClean="0"/>
              <a:t>DISability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5379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ADA – Americans w/Disabilities ACT </a:t>
            </a:r>
            <a:br>
              <a:rPr lang="en-US" dirty="0" smtClean="0"/>
            </a:br>
            <a:r>
              <a:rPr lang="en-US" sz="2400" i="1" dirty="0"/>
              <a:t>	</a:t>
            </a:r>
            <a:r>
              <a:rPr lang="en-US" sz="2400" i="1" dirty="0" smtClean="0"/>
              <a:t>	42 </a:t>
            </a:r>
            <a:r>
              <a:rPr lang="en-US" sz="2400" i="1" dirty="0"/>
              <a:t>U.S.C. § 12101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 US Dept. of Labor website: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job accommodation is a reasonable adjustment to a job or work environment that makes it possible for an individual with a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disability</a:t>
            </a:r>
            <a:r>
              <a:rPr lang="en-US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perform job duties. </a:t>
            </a:r>
            <a:r>
              <a:rPr lang="en-US" sz="2200" b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Determining whether to provide accommodations involves considering the </a:t>
            </a:r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required job tasks</a:t>
            </a:r>
            <a:r>
              <a:rPr lang="en-US" sz="2200" b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the </a:t>
            </a:r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functional limitations of the person </a:t>
            </a:r>
            <a:r>
              <a:rPr lang="en-US" sz="2200" b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doing the job, the </a:t>
            </a:r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level of hardship</a:t>
            </a:r>
            <a:r>
              <a:rPr lang="en-US" sz="2200" b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the employer, and other issues</a:t>
            </a:r>
            <a:r>
              <a:rPr lang="en-US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Accommodations may include specialized equipment, facility modifications, adjustments to work schedules or job duties, as well as a whole range of other creative solutions.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28509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  - Scenarios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/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Two 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employees show up at 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work.  Each announces that s/he  has 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medical 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restrictions, 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 is 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 and ready 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work.   What is your 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advice/process</a:t>
            </a:r>
            <a:r>
              <a:rPr lang="en-US" sz="2400" b="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Employee must use assisted-mobility device, cannot lift more than ten pounds, and is restricted from bending or squatting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 Employee is recommended to take a break for ten minutes out of every hour to take medication and rest before resuming duties.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65933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Suggestions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en-US" sz="2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Create a form that is accessible online for people to fill out</a:t>
            </a:r>
          </a:p>
          <a:p>
            <a:pPr>
              <a:buFontTx/>
              <a:buChar char="-"/>
            </a:pPr>
            <a:r>
              <a:rPr lang="en-US" sz="2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Better if HR runs review, and acts as a mediator</a:t>
            </a:r>
          </a:p>
          <a:p>
            <a:pPr>
              <a:buFontTx/>
              <a:buChar char="-"/>
            </a:pPr>
            <a:r>
              <a:rPr lang="en-US" sz="2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Think win-win</a:t>
            </a:r>
          </a:p>
          <a:p>
            <a:pPr>
              <a:buFontTx/>
              <a:buChar char="-"/>
            </a:pPr>
            <a:r>
              <a:rPr lang="en-US" sz="2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Engage in an interactive process</a:t>
            </a:r>
          </a:p>
          <a:p>
            <a:pPr>
              <a:buFontTx/>
              <a:buChar char="-"/>
            </a:pPr>
            <a:r>
              <a:rPr lang="en-US" sz="2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Focus on details -  every situation is unique.  </a:t>
            </a:r>
          </a:p>
          <a:p>
            <a:pPr>
              <a:buFontTx/>
              <a:buChar char="-"/>
            </a:pPr>
            <a:r>
              <a:rPr lang="en-US" sz="2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Endeavor for consistent results</a:t>
            </a:r>
            <a:endParaRPr lang="en-US" sz="2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23089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 –know the facts! 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066800"/>
            <a:ext cx="79248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438421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EXPRESSING BREAST MILK AT WORK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Affordable Care Act also mandates that employers are required to provide </a:t>
            </a:r>
            <a:r>
              <a:rPr lang="en-US" sz="2000" b="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reasonable break time </a:t>
            </a:r>
            <a:r>
              <a:rPr lang="en-US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an employee to express breast milk for her nursing child </a:t>
            </a:r>
            <a:r>
              <a:rPr lang="en-US" sz="2000" b="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one year after the child’s birth </a:t>
            </a:r>
            <a:r>
              <a:rPr lang="en-US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time such employee has need to express milk. The employer </a:t>
            </a:r>
            <a:r>
              <a:rPr lang="en-US" sz="2000" b="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not required to compensate</a:t>
            </a:r>
            <a:r>
              <a:rPr lang="en-US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employee receiving reasonable break time for any work time spent for such purpose. The employer </a:t>
            </a:r>
            <a:r>
              <a:rPr lang="en-US" sz="2000" b="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 also provide a place, other than a bathroom</a:t>
            </a:r>
            <a:r>
              <a:rPr lang="en-US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for the employee to express breast milk</a:t>
            </a:r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NC, employers must provide </a:t>
            </a:r>
            <a:r>
              <a:rPr lang="en-US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reasonable accommodations</a:t>
            </a:r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and a </a:t>
            </a:r>
            <a:r>
              <a:rPr lang="en-US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private (locked) space that is not a bathroom</a:t>
            </a:r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62949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EXPRESSING BREAST MILK AT WORK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u="sng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SCENARIO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teacher returns from Leave for New Parents and insists that her schedule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express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breast milk is inflexible.  A doctor writes a note stating it is medically necessary that she pumps at set times which would prevent her from doing morning supervision duty and take her out of class for 20-30 minutes every day.  </a:t>
            </a:r>
          </a:p>
          <a:p>
            <a:endParaRPr lang="en-US" dirty="0" smtClean="0"/>
          </a:p>
          <a:p>
            <a:r>
              <a:rPr lang="en-US" dirty="0"/>
              <a:t>	</a:t>
            </a:r>
            <a:r>
              <a:rPr lang="en-US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do you advise the principal who calls you for advice?</a:t>
            </a:r>
          </a:p>
          <a:p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="" xmlns:p14="http://schemas.microsoft.com/office/powerpoint/2010/main" val="2991899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EXPRESSING BREAST MILK AT WORK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Suggestions</a:t>
            </a:r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Tx/>
              <a:buChar char="-"/>
            </a:pPr>
            <a:endParaRPr lang="en-US" sz="9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en-US" sz="2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Treat issue as an accommodation request</a:t>
            </a:r>
          </a:p>
          <a:p>
            <a:pPr>
              <a:buFontTx/>
              <a:buChar char="-"/>
            </a:pPr>
            <a:r>
              <a:rPr lang="en-US" sz="2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 a deep dive into the individual employee’s schedule</a:t>
            </a:r>
          </a:p>
          <a:p>
            <a:pPr>
              <a:buFontTx/>
              <a:buChar char="-"/>
            </a:pPr>
            <a:r>
              <a:rPr lang="en-US" sz="2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Have administrator engage in interactive approach</a:t>
            </a:r>
          </a:p>
          <a:p>
            <a:pPr>
              <a:buFontTx/>
              <a:buChar char="-"/>
            </a:pPr>
            <a:r>
              <a:rPr lang="en-US" sz="2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Instructional time should be preserved</a:t>
            </a:r>
          </a:p>
          <a:p>
            <a:pPr>
              <a:buFontTx/>
              <a:buChar char="-"/>
            </a:pPr>
            <a:r>
              <a:rPr lang="en-US" sz="2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“Let’s see how proposed schedule works before making a final decision”</a:t>
            </a:r>
            <a:endParaRPr lang="en-US" sz="2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69273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Advice for FMLA, ADA requests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Meet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people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engage in the interactive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process.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Support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your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principals/supervisors with medical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issues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Train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supervisors never to call behind doctor's notes and that there is a difference between absences and excessive absences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Separate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medical vs. performance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ost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medical forms and information online so that they are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accessible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Train leave processors that HR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should be notified whenever someone is out for 3 or more days or when there is a chronic, ongoing condition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159625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Patience:  a virtue for ADA requests?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066800"/>
            <a:ext cx="77724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485788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Interplay of FMLA with Workers’ Comp and Short Term Disability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520940" cy="3579849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FMLA Eligibility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Short – Term Disability Eligibility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Workers’ Comp - Eligibility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75451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Jeff Koweek </a:t>
            </a:r>
            <a:r>
              <a:rPr lang="en-US" sz="1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(jkoweek@wcpss.net)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Director, Employee Relations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Wake County Public Schools</a:t>
            </a:r>
          </a:p>
          <a:p>
            <a:endParaRPr lang="en-US" dirty="0"/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Rick Johnson </a:t>
            </a:r>
            <a:r>
              <a:rPr lang="en-U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(rickjohnson@johnston.k12.nc.us)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Benefits Director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Johnston County Schools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36539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FMLA Eligibility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Employed one year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1250 hours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Personal serious medical condition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Serious medical condition of an immediate family member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Military exigency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Only employees’ own medical condition coordinates with short-term or workers’ comp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39483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FMLA Eligibility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Eligibility Periods</a:t>
            </a:r>
          </a:p>
          <a:p>
            <a:pPr lvl="1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Calendar Year</a:t>
            </a:r>
          </a:p>
          <a:p>
            <a:pPr lvl="1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Fixed 12-month “leave Year” </a:t>
            </a:r>
          </a:p>
          <a:p>
            <a:pPr lvl="2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Fiscal year</a:t>
            </a:r>
          </a:p>
          <a:p>
            <a:pPr lvl="2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Academic year</a:t>
            </a:r>
          </a:p>
          <a:p>
            <a:pPr lvl="2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Employee’s “anniversary” date</a:t>
            </a:r>
          </a:p>
          <a:p>
            <a:pPr lvl="1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12-month period measured forward from the date any employee’s first FMLA leave begins</a:t>
            </a:r>
          </a:p>
          <a:p>
            <a:pPr lvl="1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“Rolling” 12 month period measured backward from the date an employee uses any FMLA leave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99284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FMLA scenario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teacher suffers from a chronic condition that requires she periodically be out for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treatment.  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employee has been employed for 10 months</a:t>
            </a:r>
          </a:p>
          <a:p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teacher eligible for FMLA?</a:t>
            </a:r>
          </a:p>
          <a:p>
            <a:r>
              <a:rPr lang="en-US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or why not?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311207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Short-term Disability Eligibility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One year of “contributing membership” service within the last 36 calendar months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Disability must have occurred while in pay status  active employed/using leave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exceptions between terms or on workers’ comp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nability to perform duties of the position individual was hired to do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 day waiting period – 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Extended Sick Leave or Voluntary Shared Leave can be used during WP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Health Insurance – paid by employer only if employee has at least 5 years of “contributing membership service”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 FMLA – health insurance is paid by employer for 12 weeks even if less that 5 years of service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Employee pays after 12 weeks FMLA ends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they have been employed less than 5 years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5298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Short-term Disability </a:t>
            </a:r>
            <a:r>
              <a:rPr lang="en-US" dirty="0" err="1" smtClean="0"/>
              <a:t>cont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Continues to receive credit towards retirement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May be eligible for benefits beyond the short-term period</a:t>
            </a:r>
          </a:p>
          <a:p>
            <a:pPr lvl="1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Extended short-term disability</a:t>
            </a:r>
          </a:p>
          <a:p>
            <a:pPr lvl="1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Long-term disability</a:t>
            </a:r>
          </a:p>
          <a:p>
            <a:pPr lvl="1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Retirement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Eligibility for other benefits</a:t>
            </a:r>
          </a:p>
          <a:p>
            <a:pPr lvl="1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Death Benefit</a:t>
            </a:r>
          </a:p>
          <a:p>
            <a:pPr lvl="1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Survivor’s Alternate Benefit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58522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Workers’ Compensation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 employers in North Carolina must provide coverage (3 or more employees)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Provides benefits for work related injuries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Disability must arise out of the course of employment </a:t>
            </a:r>
          </a:p>
          <a:p>
            <a:pPr lvl="1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Injury by accident</a:t>
            </a:r>
          </a:p>
          <a:p>
            <a:pPr lvl="1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Occupational illness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47528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custodian injures his knee. He has been employed 20 years. His Doctor writes him out of work for 4 months pending surgery and rehabilitation</a:t>
            </a:r>
          </a:p>
          <a:p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should you consider in determining whether the employee is eligible for FMLA?</a:t>
            </a:r>
          </a:p>
          <a:p>
            <a:endParaRPr lang="en-US" sz="20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Should the employee be notified that his time out of work will be considered FMLA?</a:t>
            </a:r>
            <a:endParaRPr lang="en-US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77876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injury for the was in the course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employment. It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determined by the adjuster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 the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injury is covered by for workers’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</a:t>
            </a:r>
          </a:p>
          <a:p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would this affect the way you handle the case?</a:t>
            </a:r>
            <a:endParaRPr lang="en-US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="" xmlns:p14="http://schemas.microsoft.com/office/powerpoint/2010/main" val="2443694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Scenario,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Employee’s rehabilitation takes longer than expected.  Employee’s doctor says he will be out of work for an additional 3 months</a:t>
            </a:r>
          </a:p>
          <a:p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would you do?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3477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Best Practices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First determine benefits under Workers’ Comp and/or Short-term Disability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Always coordinate FMLA with Short-term Disability and/or Workers’ Comp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Notice requirements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Time table</a:t>
            </a:r>
          </a:p>
        </p:txBody>
      </p:sp>
    </p:spTree>
    <p:extLst>
      <p:ext uri="{BB962C8B-B14F-4D97-AF65-F5344CB8AC3E}">
        <p14:creationId xmlns="" xmlns:p14="http://schemas.microsoft.com/office/powerpoint/2010/main" val="3658883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EMPLOYEE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400" b="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Suggested approach</a:t>
            </a:r>
            <a:r>
              <a:rPr lang="en-US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</a:p>
          <a:p>
            <a:endParaRPr lang="en-US" sz="24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When employees need their benefits, they are vulnerable and may be scared.</a:t>
            </a:r>
          </a:p>
          <a:p>
            <a:endParaRPr lang="en-US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en-US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administrators are representatives of our school system.</a:t>
            </a:r>
          </a:p>
          <a:p>
            <a:pPr>
              <a:buFontTx/>
              <a:buChar char="-"/>
            </a:pPr>
            <a:endParaRPr lang="en-US" sz="24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	Our compassion, patience, and understanding means a lot. 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88929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Coordinate FMLA?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19200"/>
            <a:ext cx="7520940" cy="3579849"/>
          </a:xfrm>
        </p:spPr>
        <p:txBody>
          <a:bodyPr>
            <a:normAutofit/>
          </a:bodyPr>
          <a:lstStyle/>
          <a:p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Employees are entitled to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rights afforded under each applicable law</a:t>
            </a:r>
          </a:p>
          <a:p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FMLA provides “Job Protection” for up to 12 weeks (includes health insurance)</a:t>
            </a:r>
          </a:p>
          <a:p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Workers’ comp provides medical treatment and weekly compensation (may include health insurance)</a:t>
            </a:r>
          </a:p>
          <a:p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Short-term disability provides income replacement and protection of benefits</a:t>
            </a:r>
          </a:p>
          <a:p>
            <a:pPr lvl="1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Health Insurance</a:t>
            </a:r>
          </a:p>
          <a:p>
            <a:pPr lvl="1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Death Benefits</a:t>
            </a:r>
          </a:p>
          <a:p>
            <a:pPr lvl="1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Retirement</a:t>
            </a:r>
          </a:p>
        </p:txBody>
      </p:sp>
    </p:spTree>
    <p:extLst>
      <p:ext uri="{BB962C8B-B14F-4D97-AF65-F5344CB8AC3E}">
        <p14:creationId xmlns="" xmlns:p14="http://schemas.microsoft.com/office/powerpoint/2010/main" val="127452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Get together in groups of 4-6 people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 least 2 people should not be from the same LEA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 at least 2 scenarios focusing on: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you need to know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Employee rights and responsibilities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mployer rights and responsibilities</a:t>
            </a:r>
          </a:p>
          <a:p>
            <a:pPr lvl="3">
              <a:buFont typeface="Arial" panose="020B0604020202020204" pitchFamily="34" charset="0"/>
              <a:buChar char="•"/>
            </a:pPr>
            <a:endParaRPr lang="en-US" dirty="0"/>
          </a:p>
          <a:p>
            <a:pPr marL="466344" lvl="3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1608722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Scenarios (A)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principal reports that a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teacher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expresses a need to be out for a month before the baby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comes.  The principal reports of the need to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have the teacher out as little as possible because a Board member's child is in the class.  The teacher has asked to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paid leave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before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FMLA leave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questions do you have for the principal?  What are the </a:t>
            </a:r>
            <a:r>
              <a:rPr lang="en-US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employee rights </a:t>
            </a:r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responsibilities associated </a:t>
            </a:r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this situation</a:t>
            </a:r>
            <a:r>
              <a:rPr lang="en-US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22333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Scenarios (B)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custodian  was out of work for 6 months on workers’ comp .  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 has been back at work for 6 months and is diagnosed with a medical condition unrelated to his workers’ comp injury.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 will be out of work for 4 weeks.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benefits </a:t>
            </a:r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ight the employee entitled to receive?</a:t>
            </a:r>
          </a:p>
          <a:p>
            <a:r>
              <a:rPr lang="en-US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the employer failed to designate his absence resulting from the work related injury as FMLA, how does this affect the employee’s eligibility?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1183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Scenarios (C)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first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year teacher on the 2nd day of the school year does not show up for work.  When the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Principal speaks to her the next day, she says that she can only work half days for the next two months due to a pre-existing medical condition.  A legitimate doctor's note supports this.  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7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</a:t>
            </a:r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the employee's rights in this </a:t>
            </a:r>
            <a:r>
              <a:rPr lang="en-US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situation?</a:t>
            </a:r>
            <a:endParaRPr lang="en-US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</a:t>
            </a:r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the medical condition was a pre-existing condition not disclosed on the </a:t>
            </a:r>
            <a:r>
              <a:rPr lang="en-US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required health </a:t>
            </a:r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14455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Scenarios </a:t>
            </a:r>
            <a:r>
              <a:rPr lang="en-US" dirty="0" smtClean="0"/>
              <a:t>(D)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520940" cy="3579849"/>
          </a:xfrm>
        </p:spPr>
        <p:txBody>
          <a:bodyPr>
            <a:normAutofit fontScale="92500" lnSpcReduction="20000"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Teacher Assistant  injures  ankle when she trips while walking on the sidewalk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 doctor writes her out of work pending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ortho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referral. 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is two weeks before she can be seen by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ortho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After her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ortho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appointment she is released to full duty without restrictions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what benefits might she be entitled? </a:t>
            </a:r>
          </a:p>
          <a:p>
            <a:r>
              <a:rPr lang="en-US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steps should you take in determining these benefits?</a:t>
            </a:r>
          </a:p>
          <a:p>
            <a:r>
              <a:rPr lang="en-US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Give a time line of all notices you would provide to the employee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57459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Scenarios (E)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tenured teacher, out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disability the prior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year, has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been cleared by her doctor to return. The principal has concerns about the teacher's ability to perform general job functions (copying, circulating in the classroom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The teacher now cannot seem to stop crying, asking others for help, and publicly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expressing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frustration and irritation.  The principal shares that he is besieged with requests to move students out of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class.  You met with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teacher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believe it will be difficult for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teacher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be effective in front of students</a:t>
            </a:r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</a:t>
            </a:r>
            <a:r>
              <a:rPr lang="en-US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employee rights and responsibilities are associated </a:t>
            </a:r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this situation?  What advice can you offer?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081483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Scenarios </a:t>
            </a:r>
            <a:r>
              <a:rPr lang="en-US" dirty="0" smtClean="0"/>
              <a:t>(F)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maintenance worker has worked for your LEA for 6 years.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employee is involved in a non-work related motor vehicle accident and suffers severe injuries. 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 doctor states that it will be 6 months before he can return to work.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would you handle this employee’s situation?</a:t>
            </a:r>
          </a:p>
          <a:p>
            <a:r>
              <a:rPr lang="en-US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benefits is he eligible to receive?</a:t>
            </a:r>
            <a:endParaRPr lang="en-US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92262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 WRAP-UP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assessing applicability of employee benefits, make sure you have all the relevant information:</a:t>
            </a:r>
          </a:p>
          <a:p>
            <a:endParaRPr lang="en-US" dirty="0"/>
          </a:p>
          <a:p>
            <a:r>
              <a:rPr lang="en-US" dirty="0" smtClean="0"/>
              <a:t>WHO   		(employee’s position, length of employment, job status)</a:t>
            </a:r>
          </a:p>
          <a:p>
            <a:r>
              <a:rPr lang="en-US" dirty="0" smtClean="0"/>
              <a:t>WHAT		(injury/illness facts, job duties)</a:t>
            </a:r>
          </a:p>
          <a:p>
            <a:r>
              <a:rPr lang="en-US" dirty="0" smtClean="0"/>
              <a:t>WHERE		(injury/illness facts, at work or not)</a:t>
            </a:r>
          </a:p>
          <a:p>
            <a:r>
              <a:rPr lang="en-US" dirty="0" smtClean="0"/>
              <a:t>WHEN		(injury/illness facts, while an employee or not)</a:t>
            </a:r>
          </a:p>
          <a:p>
            <a:r>
              <a:rPr lang="en-US" dirty="0" smtClean="0"/>
              <a:t>HOW LONG	(injury /illness facts, time </a:t>
            </a:r>
            <a:r>
              <a:rPr lang="en-US" smtClean="0"/>
              <a:t>period needed)</a:t>
            </a:r>
            <a:endParaRPr lang="en-US" dirty="0" smtClean="0"/>
          </a:p>
          <a:p>
            <a:r>
              <a:rPr lang="en-US" dirty="0" smtClean="0"/>
              <a:t>WHY		(background information, supervisor/employee intent)</a:t>
            </a:r>
          </a:p>
        </p:txBody>
      </p:sp>
    </p:spTree>
    <p:extLst>
      <p:ext uri="{BB962C8B-B14F-4D97-AF65-F5344CB8AC3E}">
        <p14:creationId xmlns="" xmlns:p14="http://schemas.microsoft.com/office/powerpoint/2010/main" val="41918682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ALWAYS keep </a:t>
            </a:r>
            <a:r>
              <a:rPr lang="en-US" smtClean="0"/>
              <a:t>it real</a:t>
            </a:r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066800"/>
            <a:ext cx="7696200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074679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FMLA:  a nice benefit….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990600"/>
            <a:ext cx="7467600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887107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FMLA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Family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Medical Leave Act  (FMLA)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4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State Employees Benefits Manual Sect 8.2</a:t>
            </a:r>
            <a:r>
              <a:rPr lang="en-US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24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29 CFR 825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en-US" sz="18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4" indent="-285750">
              <a:spcBef>
                <a:spcPts val="800"/>
              </a:spcBef>
              <a:buClrTx/>
              <a:buFontTx/>
              <a:buChar char="-"/>
            </a:pPr>
            <a:r>
              <a:rPr lang="en-US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an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entitlement</a:t>
            </a:r>
            <a:r>
              <a:rPr lang="en-US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for eligible employees for 12 weeks or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 480 hours of  </a:t>
            </a:r>
            <a:r>
              <a:rPr lang="en-US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JOB  PROTECTED leave</a:t>
            </a:r>
          </a:p>
          <a:p>
            <a:r>
              <a:rPr lang="en-US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 does not provide paid time off (it is not paid leave)</a:t>
            </a:r>
          </a:p>
          <a:p>
            <a:r>
              <a:rPr lang="en-US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 runs concurrently with any paid leave that comes from being a state employee</a:t>
            </a:r>
          </a:p>
        </p:txBody>
      </p:sp>
    </p:spTree>
    <p:extLst>
      <p:ext uri="{BB962C8B-B14F-4D97-AF65-F5344CB8AC3E}">
        <p14:creationId xmlns="" xmlns:p14="http://schemas.microsoft.com/office/powerpoint/2010/main" val="57212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FMLA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Family Medical Leave Act  (FMLA) – </a:t>
            </a:r>
            <a:r>
              <a:rPr lang="en-US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 Employees Benefits Manual Sect 8.2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24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29 CFR 825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en-US" sz="2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  can </a:t>
            </a:r>
            <a:r>
              <a:rPr lang="en-US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used for continuous, intermittent, and/or reduced schedule </a:t>
            </a:r>
            <a:r>
              <a:rPr lang="en-US" sz="2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leaves</a:t>
            </a:r>
            <a:endParaRPr lang="en-US" sz="2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/>
            <a:r>
              <a:rPr lang="en-US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can </a:t>
            </a:r>
            <a:r>
              <a:rPr lang="en-US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refresh year to year if eligibility requirements are met</a:t>
            </a:r>
          </a:p>
          <a:p>
            <a:pPr>
              <a:buFontTx/>
              <a:buChar char="-"/>
            </a:pPr>
            <a:r>
              <a:rPr lang="en-US" sz="2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has </a:t>
            </a:r>
            <a:r>
              <a:rPr lang="en-US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special protections to help immediate family members in the </a:t>
            </a:r>
            <a:r>
              <a:rPr lang="en-US" sz="2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military</a:t>
            </a:r>
            <a:endParaRPr lang="en-US" sz="2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78071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FMLA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7505700" cy="4191000"/>
          </a:xfrm>
        </p:spPr>
        <p:txBody>
          <a:bodyPr>
            <a:normAutofit fontScale="92500" lnSpcReduction="20000"/>
          </a:bodyPr>
          <a:lstStyle/>
          <a:p>
            <a:pPr marL="0" indent="0" fontAlgn="base">
              <a:spcBef>
                <a:spcPts val="576"/>
              </a:spcBef>
              <a:buClr>
                <a:schemeClr val="accent1"/>
              </a:buClr>
              <a:buSzPct val="100000"/>
            </a:pPr>
            <a:r>
              <a:rPr lang="en-US" sz="2400" dirty="0" smtClean="0">
                <a:solidFill>
                  <a:srgbClr val="073E87"/>
                </a:solidFill>
                <a:latin typeface="Candara"/>
              </a:rPr>
              <a:t>FMLA</a:t>
            </a:r>
            <a:r>
              <a:rPr lang="en-US" sz="2400" dirty="0">
                <a:solidFill>
                  <a:srgbClr val="073E87"/>
                </a:solidFill>
                <a:latin typeface="Candara"/>
              </a:rPr>
              <a:t> </a:t>
            </a:r>
            <a:r>
              <a:rPr lang="en-US" sz="2400" dirty="0" smtClean="0">
                <a:solidFill>
                  <a:srgbClr val="073E87"/>
                </a:solidFill>
                <a:latin typeface="Candara"/>
              </a:rPr>
              <a:t>- (federal entitlement)</a:t>
            </a:r>
            <a:r>
              <a:rPr lang="en-US" sz="2400" dirty="0">
                <a:solidFill>
                  <a:srgbClr val="073E87"/>
                </a:solidFill>
                <a:latin typeface="Candara"/>
              </a:rPr>
              <a:t> </a:t>
            </a:r>
            <a:r>
              <a:rPr lang="en-US" sz="2400" dirty="0" smtClean="0">
                <a:solidFill>
                  <a:srgbClr val="073E87"/>
                </a:solidFill>
                <a:latin typeface="Candara"/>
              </a:rPr>
              <a:t>– job protection</a:t>
            </a:r>
            <a:endParaRPr lang="en-US" dirty="0"/>
          </a:p>
          <a:p>
            <a:r>
              <a:rPr lang="en-US" dirty="0" smtClean="0"/>
              <a:t>				</a:t>
            </a:r>
          </a:p>
          <a:p>
            <a:endParaRPr lang="en-US" dirty="0"/>
          </a:p>
          <a:p>
            <a:endParaRPr lang="en-US" dirty="0" smtClean="0"/>
          </a:p>
          <a:p>
            <a:pPr marL="0" indent="0" fontAlgn="base">
              <a:spcBef>
                <a:spcPts val="576"/>
              </a:spcBef>
              <a:buClr>
                <a:schemeClr val="accent1"/>
              </a:buClr>
              <a:buSzPct val="100000"/>
            </a:pPr>
            <a:r>
              <a:rPr lang="en-US" sz="2400" dirty="0" smtClean="0">
                <a:solidFill>
                  <a:srgbClr val="073E87"/>
                </a:solidFill>
                <a:latin typeface="Candara"/>
              </a:rPr>
              <a:t>          </a:t>
            </a:r>
          </a:p>
          <a:p>
            <a:pPr marL="0" indent="0" fontAlgn="base">
              <a:spcBef>
                <a:spcPts val="576"/>
              </a:spcBef>
              <a:buClr>
                <a:schemeClr val="accent1"/>
              </a:buClr>
              <a:buSzPct val="100000"/>
            </a:pPr>
            <a:r>
              <a:rPr lang="en-US" sz="2400" dirty="0">
                <a:solidFill>
                  <a:srgbClr val="073E87"/>
                </a:solidFill>
                <a:latin typeface="Candara"/>
              </a:rPr>
              <a:t> </a:t>
            </a:r>
            <a:r>
              <a:rPr lang="en-US" sz="2400" dirty="0" smtClean="0">
                <a:solidFill>
                  <a:srgbClr val="073E87"/>
                </a:solidFill>
                <a:latin typeface="Candara"/>
              </a:rPr>
              <a:t>                                     ----------------------------------------------------------------------</a:t>
            </a:r>
            <a:endParaRPr lang="en-US" sz="2400" dirty="0">
              <a:solidFill>
                <a:srgbClr val="073E87"/>
              </a:solidFill>
              <a:latin typeface="Candara"/>
            </a:endParaRPr>
          </a:p>
          <a:p>
            <a:pPr marL="0" indent="0" fontAlgn="base">
              <a:spcBef>
                <a:spcPts val="576"/>
              </a:spcBef>
              <a:buClr>
                <a:schemeClr val="accent1"/>
              </a:buClr>
              <a:buSzPct val="100000"/>
            </a:pPr>
            <a:r>
              <a:rPr lang="en-US" sz="2400" dirty="0" smtClean="0">
                <a:solidFill>
                  <a:srgbClr val="073E87"/>
                </a:solidFill>
                <a:latin typeface="Candara"/>
              </a:rPr>
              <a:t>PAID LEAVE  - (</a:t>
            </a:r>
            <a:r>
              <a:rPr lang="en-US" sz="2400" dirty="0">
                <a:solidFill>
                  <a:srgbClr val="073E87"/>
                </a:solidFill>
                <a:latin typeface="Candara"/>
              </a:rPr>
              <a:t>state </a:t>
            </a:r>
            <a:r>
              <a:rPr lang="en-US" sz="2400" dirty="0" smtClean="0">
                <a:solidFill>
                  <a:srgbClr val="073E87"/>
                </a:solidFill>
                <a:latin typeface="Candara"/>
              </a:rPr>
              <a:t>benefits) – sick days, annual leave, etc.</a:t>
            </a:r>
          </a:p>
          <a:p>
            <a:pPr marL="0" indent="0" fontAlgn="base">
              <a:spcBef>
                <a:spcPts val="576"/>
              </a:spcBef>
              <a:buClr>
                <a:schemeClr val="accent1"/>
              </a:buClr>
              <a:buSzPct val="100000"/>
            </a:pPr>
            <a:endParaRPr lang="en-US" dirty="0" smtClean="0"/>
          </a:p>
          <a:p>
            <a:pPr marL="0" indent="0" fontAlgn="base">
              <a:spcBef>
                <a:spcPts val="576"/>
              </a:spcBef>
              <a:buClr>
                <a:schemeClr val="accent1"/>
              </a:buClr>
              <a:buSzPct val="100000"/>
            </a:pPr>
            <a:endParaRPr lang="en-US" dirty="0"/>
          </a:p>
          <a:p>
            <a:pPr marL="0" indent="0" fontAlgn="base">
              <a:spcBef>
                <a:spcPts val="576"/>
              </a:spcBef>
              <a:buClr>
                <a:schemeClr val="accent1"/>
              </a:buClr>
              <a:buSzPct val="100000"/>
            </a:pPr>
            <a:endParaRPr lang="en-US" dirty="0" smtClean="0"/>
          </a:p>
          <a:p>
            <a:pPr marL="0" indent="0" fontAlgn="base">
              <a:spcBef>
                <a:spcPts val="576"/>
              </a:spcBef>
              <a:buClr>
                <a:schemeClr val="accent1"/>
              </a:buClr>
              <a:buSzPct val="100000"/>
            </a:pPr>
            <a:endParaRPr lang="en-US" dirty="0"/>
          </a:p>
          <a:p>
            <a:pPr marL="0" indent="0" fontAlgn="base">
              <a:spcBef>
                <a:spcPts val="576"/>
              </a:spcBef>
              <a:buClr>
                <a:schemeClr val="accent1"/>
              </a:buClr>
              <a:buSzPct val="100000"/>
            </a:pPr>
            <a:r>
              <a:rPr lang="en-US" dirty="0" smtClean="0"/>
              <a:t>              </a:t>
            </a:r>
          </a:p>
          <a:p>
            <a:pPr marL="0" indent="0" fontAlgn="base">
              <a:spcBef>
                <a:spcPts val="576"/>
              </a:spcBef>
              <a:buClr>
                <a:schemeClr val="accent1"/>
              </a:buClr>
              <a:buSzPct val="100000"/>
            </a:pPr>
            <a:r>
              <a:rPr lang="en-US" dirty="0"/>
              <a:t> </a:t>
            </a:r>
            <a:r>
              <a:rPr lang="en-US" dirty="0" smtClean="0"/>
              <a:t>                                            -----------------------------------------------------------------------------------------------------</a:t>
            </a:r>
          </a:p>
          <a:p>
            <a:pPr marL="0" indent="0" fontAlgn="base">
              <a:spcBef>
                <a:spcPts val="576"/>
              </a:spcBef>
              <a:buClr>
                <a:schemeClr val="accent1"/>
              </a:buClr>
              <a:buSzPct val="100000"/>
            </a:pPr>
            <a:endParaRPr lang="en-US" dirty="0"/>
          </a:p>
        </p:txBody>
      </p:sp>
      <p:pic>
        <p:nvPicPr>
          <p:cNvPr id="7" name="Picture 17" descr="C:\Documents and Settings\jeff_koweek\Local Settings\Temporary Internet Files\Content.IE5\MUMKRUAZ\MC90035214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295400"/>
            <a:ext cx="179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2" descr="C:\Documents and Settings\jeff_koweek\Local Settings\Temporary Internet Files\Content.IE5\R7ZML1DS\MC900277152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429000"/>
            <a:ext cx="1827212" cy="148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35926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FMLA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b="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Suggestions</a:t>
            </a:r>
            <a:r>
              <a:rPr lang="en-US" sz="2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en-US" sz="2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Provide training for leave processors</a:t>
            </a:r>
          </a:p>
          <a:p>
            <a:pPr>
              <a:buFontTx/>
              <a:buChar char="-"/>
            </a:pPr>
            <a:r>
              <a:rPr lang="en-US" sz="2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Require leave processors to send an email to HR whenever an   employee is out more than three days or a chronic condition is  known.   (5 business day requirement)</a:t>
            </a:r>
          </a:p>
          <a:p>
            <a:pPr>
              <a:buFontTx/>
              <a:buChar char="-"/>
            </a:pPr>
            <a:r>
              <a:rPr lang="en-US" sz="2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intermittent FMLA, have employee write FMLA on the leave form to distinguish FMLA from ordinary leave</a:t>
            </a:r>
          </a:p>
          <a:p>
            <a:pPr>
              <a:buFontTx/>
              <a:buChar char="-"/>
            </a:pPr>
            <a:r>
              <a:rPr lang="en-US" sz="2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Post leave related forms online for easy employee access</a:t>
            </a:r>
            <a:endParaRPr lang="en-US" sz="2200" dirty="0"/>
          </a:p>
          <a:p>
            <a:pPr marL="0" indent="0"/>
            <a:endParaRPr lang="en-US" dirty="0" smtClean="0"/>
          </a:p>
          <a:p>
            <a:pPr>
              <a:buAutoNum type="arabicParenR" startAt="2"/>
            </a:pPr>
            <a:endParaRPr lang="en-US" dirty="0" smtClean="0"/>
          </a:p>
          <a:p>
            <a:pPr lvl="3">
              <a:buFont typeface="Arial" panose="020B0604020202020204" pitchFamily="34" charset="0"/>
              <a:buChar char="•"/>
            </a:pPr>
            <a:endParaRPr lang="en-US" dirty="0"/>
          </a:p>
          <a:p>
            <a:pPr marL="466344" lvl="3" indent="0">
              <a:buNone/>
            </a:pPr>
            <a:endParaRPr lang="en-US" dirty="0"/>
          </a:p>
          <a:p>
            <a:pPr marL="466344" lvl="3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2728781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  - A Reasonable Accommodation?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066800"/>
            <a:ext cx="76962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933746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2564</TotalTime>
  <Words>1579</Words>
  <Application>Microsoft Office PowerPoint</Application>
  <PresentationFormat>On-screen Show (4:3)</PresentationFormat>
  <Paragraphs>239</Paragraphs>
  <Slides>39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Angles</vt:lpstr>
      <vt:lpstr>2016 FALL PANC CONFERENCE </vt:lpstr>
      <vt:lpstr>Presenters</vt:lpstr>
      <vt:lpstr>EMPLOYEE BENEFITS</vt:lpstr>
      <vt:lpstr>FMLA:  a nice benefit….</vt:lpstr>
      <vt:lpstr>FMLA</vt:lpstr>
      <vt:lpstr>FMLA</vt:lpstr>
      <vt:lpstr>FMLA</vt:lpstr>
      <vt:lpstr>FMLA</vt:lpstr>
      <vt:lpstr>ADA  - A Reasonable Accommodation?</vt:lpstr>
      <vt:lpstr> ADA – Americans w/Disabilities ACT    42 U.S.C. § 12101 </vt:lpstr>
      <vt:lpstr>ADA  - Scenarios</vt:lpstr>
      <vt:lpstr>ADA</vt:lpstr>
      <vt:lpstr>ADA –know the facts! </vt:lpstr>
      <vt:lpstr>EXPRESSING BREAST MILK AT WORK </vt:lpstr>
      <vt:lpstr>EXPRESSING BREAST MILK AT WORK </vt:lpstr>
      <vt:lpstr>EXPRESSING BREAST MILK AT WORK </vt:lpstr>
      <vt:lpstr>General Advice for FMLA, ADA requests</vt:lpstr>
      <vt:lpstr>Patience:  a virtue for ADA requests?</vt:lpstr>
      <vt:lpstr>Interplay of FMLA with Workers’ Comp and Short Term Disability</vt:lpstr>
      <vt:lpstr>FMLA Eligibility</vt:lpstr>
      <vt:lpstr>FMLA Eligibility cont.</vt:lpstr>
      <vt:lpstr>FMLA scenario</vt:lpstr>
      <vt:lpstr>Short-term Disability Eligibility</vt:lpstr>
      <vt:lpstr>Short-term Disability cont</vt:lpstr>
      <vt:lpstr>Workers’ Compensation</vt:lpstr>
      <vt:lpstr>Scenario:</vt:lpstr>
      <vt:lpstr>Scenario, cont’d</vt:lpstr>
      <vt:lpstr>Scenario, cont’d</vt:lpstr>
      <vt:lpstr>Best Practices</vt:lpstr>
      <vt:lpstr>Why Coordinate FMLA?</vt:lpstr>
      <vt:lpstr>Group DISCUSSION</vt:lpstr>
      <vt:lpstr>Scenarios (A)</vt:lpstr>
      <vt:lpstr>Scenarios (B)</vt:lpstr>
      <vt:lpstr>Scenarios (C)</vt:lpstr>
      <vt:lpstr>Scenarios (D)</vt:lpstr>
      <vt:lpstr>Scenarios (E)</vt:lpstr>
      <vt:lpstr>Scenarios (F)</vt:lpstr>
      <vt:lpstr>SCENARIO WRAP-UP</vt:lpstr>
      <vt:lpstr>ALWAYS keep it real</vt:lpstr>
    </vt:vector>
  </TitlesOfParts>
  <Company>WCPSS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Summer Support Staff Institute</dc:title>
  <dc:creator>Jeffrey Koweek</dc:creator>
  <cp:lastModifiedBy>Rick</cp:lastModifiedBy>
  <cp:revision>72</cp:revision>
  <dcterms:created xsi:type="dcterms:W3CDTF">2016-07-26T15:12:33Z</dcterms:created>
  <dcterms:modified xsi:type="dcterms:W3CDTF">2016-10-04T12:04:57Z</dcterms:modified>
</cp:coreProperties>
</file>