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4"/>
    <p:sldMasterId id="2147483880" r:id="rId5"/>
  </p:sldMasterIdLst>
  <p:notesMasterIdLst>
    <p:notesMasterId r:id="rId25"/>
  </p:notesMasterIdLst>
  <p:sldIdLst>
    <p:sldId id="256" r:id="rId6"/>
    <p:sldId id="271" r:id="rId7"/>
    <p:sldId id="279" r:id="rId8"/>
    <p:sldId id="270" r:id="rId9"/>
    <p:sldId id="277" r:id="rId10"/>
    <p:sldId id="278" r:id="rId11"/>
    <p:sldId id="275" r:id="rId12"/>
    <p:sldId id="272" r:id="rId13"/>
    <p:sldId id="274" r:id="rId14"/>
    <p:sldId id="273" r:id="rId15"/>
    <p:sldId id="283" r:id="rId16"/>
    <p:sldId id="280" r:id="rId17"/>
    <p:sldId id="264" r:id="rId18"/>
    <p:sldId id="285" r:id="rId19"/>
    <p:sldId id="284" r:id="rId20"/>
    <p:sldId id="286" r:id="rId21"/>
    <p:sldId id="287" r:id="rId22"/>
    <p:sldId id="288" r:id="rId23"/>
    <p:sldId id="289"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2" d="100"/>
          <a:sy n="92" d="100"/>
        </p:scale>
        <p:origin x="450"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83B6C4A-6229-482A-8C55-06617CCD4AD4}" type="datetimeFigureOut">
              <a:rPr lang="en-US" smtClean="0"/>
              <a:t>9/29/2017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42F9D57-C831-48BE-AC98-40F4E7884AB7}" type="slidenum">
              <a:rPr lang="en-US" smtClean="0"/>
              <a:t>‹#›</a:t>
            </a:fld>
            <a:endParaRPr lang="en-US"/>
          </a:p>
        </p:txBody>
      </p:sp>
    </p:spTree>
    <p:extLst>
      <p:ext uri="{BB962C8B-B14F-4D97-AF65-F5344CB8AC3E}">
        <p14:creationId xmlns:p14="http://schemas.microsoft.com/office/powerpoint/2010/main" val="326248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914CD990-7722-43BF-B210-1CAABAD4F28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5363" name="Rectangle 2"/>
          <p:cNvSpPr>
            <a:spLocks noGrp="1" noRot="1" noChangeAspect="1" noChangeArrowheads="1" noTextEdit="1"/>
          </p:cNvSpPr>
          <p:nvPr>
            <p:ph type="sldImg"/>
          </p:nvPr>
        </p:nvSpPr>
        <p:spPr bwMode="auto">
          <a:xfrm>
            <a:off x="381000" y="685800"/>
            <a:ext cx="6096000" cy="3429000"/>
          </a:xfrm>
          <a:solidFill>
            <a:srgbClr val="FFFFFF"/>
          </a:solidFill>
          <a:ln>
            <a:solidFill>
              <a:srgbClr val="000000"/>
            </a:solidFill>
            <a:miter lim="800000"/>
            <a:headEnd/>
            <a:tailEnd/>
          </a:ln>
        </p:spPr>
      </p:sp>
      <p:sp>
        <p:nvSpPr>
          <p:cNvPr id="153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r>
              <a:rPr lang="en-US"/>
              <a:t>This shows that we need to do this work in partnership with LEAs and other stakeholders.  We have done this before with SCI and in fact we have a number of existing working groups.</a:t>
            </a:r>
          </a:p>
        </p:txBody>
      </p:sp>
    </p:spTree>
    <p:extLst>
      <p:ext uri="{BB962C8B-B14F-4D97-AF65-F5344CB8AC3E}">
        <p14:creationId xmlns:p14="http://schemas.microsoft.com/office/powerpoint/2010/main" val="1569745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E0F76A-70B0-46ED-9B8C-62138ECF50C3}"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E6897-9981-4A02-85C6-33D75940E7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132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E0F76A-70B0-46ED-9B8C-62138ECF50C3}"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1017284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E0F76A-70B0-46ED-9B8C-62138ECF50C3}"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1741305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ED3E6E-220D-404A-8D6D-51B6DF90C2EF}" type="datetime1">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1554412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BB95DF-3017-CA46-9574-8C5BAE9A630D}" type="datetime1">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1081533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6D29D-9A2A-5E4D-A4D1-16D1A3161EB1}" type="datetime1">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1521613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808109-886B-C14F-A49D-BB7B4A897864}" type="datetime1">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361356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E71F81-6D40-9740-9BFD-CE45DF8FFD73}" type="datetime1">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9990349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B35CA-BCAE-0145-ABDC-30467B7A5935}" type="datetime1">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3742193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B2355-D7C8-AB48-AC60-0D7BD4E2D822}" type="datetime1">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25383569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77B26-DCF9-9849-8BD5-1998EE1D0DE2}" type="datetime1">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2836137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E0F76A-70B0-46ED-9B8C-62138ECF50C3}"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41906317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3D4F69-4654-134A-BA75-1242657DB029}" type="datetime1">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1287653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13838F-A0EC-A144-A20C-CE963330D1F2}" type="datetime1">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17835391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F753F-BEB4-C14D-B65B-CD8CB744C497}" type="datetime1">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3C217D-0673-0347-BA1E-15ED0A909D18}" type="slidenum">
              <a:rPr lang="en-US" smtClean="0"/>
              <a:t>‹#›</a:t>
            </a:fld>
            <a:endParaRPr lang="en-US"/>
          </a:p>
        </p:txBody>
      </p:sp>
    </p:spTree>
    <p:extLst>
      <p:ext uri="{BB962C8B-B14F-4D97-AF65-F5344CB8AC3E}">
        <p14:creationId xmlns:p14="http://schemas.microsoft.com/office/powerpoint/2010/main" val="364913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E0F76A-70B0-46ED-9B8C-62138ECF50C3}"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E6897-9981-4A02-85C6-33D75940E75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12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E0F76A-70B0-46ED-9B8C-62138ECF50C3}"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240385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E0F76A-70B0-46ED-9B8C-62138ECF50C3}"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1378474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E0F76A-70B0-46ED-9B8C-62138ECF50C3}"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64755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AE0F76A-70B0-46ED-9B8C-62138ECF50C3}" type="datetimeFigureOut">
              <a:rPr lang="en-US" smtClean="0"/>
              <a:t>9/29/2017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3835326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AE0F76A-70B0-46ED-9B8C-62138ECF50C3}" type="datetimeFigureOut">
              <a:rPr lang="en-US" smtClean="0"/>
              <a:t>9/29/2017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8FE6897-9981-4A02-85C6-33D75940E756}" type="slidenum">
              <a:rPr lang="en-US" smtClean="0"/>
              <a:t>‹#›</a:t>
            </a:fld>
            <a:endParaRPr lang="en-US"/>
          </a:p>
        </p:txBody>
      </p:sp>
    </p:spTree>
    <p:extLst>
      <p:ext uri="{BB962C8B-B14F-4D97-AF65-F5344CB8AC3E}">
        <p14:creationId xmlns:p14="http://schemas.microsoft.com/office/powerpoint/2010/main" val="340648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E0F76A-70B0-46ED-9B8C-62138ECF50C3}"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E6897-9981-4A02-85C6-33D75940E756}" type="slidenum">
              <a:rPr lang="en-US" smtClean="0"/>
              <a:t>‹#›</a:t>
            </a:fld>
            <a:endParaRPr lang="en-US"/>
          </a:p>
        </p:txBody>
      </p:sp>
    </p:spTree>
    <p:extLst>
      <p:ext uri="{BB962C8B-B14F-4D97-AF65-F5344CB8AC3E}">
        <p14:creationId xmlns:p14="http://schemas.microsoft.com/office/powerpoint/2010/main" val="412784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AE0F76A-70B0-46ED-9B8C-62138ECF50C3}" type="datetimeFigureOut">
              <a:rPr lang="en-US" smtClean="0"/>
              <a:t>9/29/2017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8FE6897-9981-4A02-85C6-33D75940E75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557165"/>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E6C09A3-7E98-AE48-AE62-D85C0BD38D81}" type="datetime1">
              <a:rPr lang="en-US" smtClean="0"/>
              <a:t>9/29/2017</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B93C217D-0673-0347-BA1E-15ED0A909D18}" type="slidenum">
              <a:rPr lang="en-US" smtClean="0"/>
              <a:t>‹#›</a:t>
            </a:fld>
            <a:endParaRPr lang="en-US"/>
          </a:p>
        </p:txBody>
      </p:sp>
    </p:spTree>
    <p:extLst>
      <p:ext uri="{BB962C8B-B14F-4D97-AF65-F5344CB8AC3E}">
        <p14:creationId xmlns:p14="http://schemas.microsoft.com/office/powerpoint/2010/main" val="2783566947"/>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kaltura.com/tiny/ghjsh"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sm.fi.ncs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School Business Systems Modernization - Update</a:t>
            </a:r>
            <a:endParaRPr lang="en-US" dirty="0"/>
          </a:p>
        </p:txBody>
      </p:sp>
      <p:sp>
        <p:nvSpPr>
          <p:cNvPr id="3" name="Subtitle 2"/>
          <p:cNvSpPr>
            <a:spLocks noGrp="1"/>
          </p:cNvSpPr>
          <p:nvPr>
            <p:ph type="subTitle" idx="1"/>
          </p:nvPr>
        </p:nvSpPr>
        <p:spPr/>
        <p:txBody>
          <a:bodyPr/>
          <a:lstStyle/>
          <a:p>
            <a:r>
              <a:rPr lang="en-US" dirty="0" smtClean="0"/>
              <a:t>Personnel Administrators of North Carolina (PANC)</a:t>
            </a:r>
          </a:p>
          <a:p>
            <a:r>
              <a:rPr lang="en-US" dirty="0" smtClean="0"/>
              <a:t>October 2, 2017</a:t>
            </a:r>
            <a:endParaRPr lang="en-US" dirty="0"/>
          </a:p>
        </p:txBody>
      </p:sp>
    </p:spTree>
    <p:extLst>
      <p:ext uri="{BB962C8B-B14F-4D97-AF65-F5344CB8AC3E}">
        <p14:creationId xmlns:p14="http://schemas.microsoft.com/office/powerpoint/2010/main" val="20519848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Next Steps</a:t>
            </a:r>
            <a:endParaRPr lang="en-US" b="1" dirty="0"/>
          </a:p>
        </p:txBody>
      </p:sp>
      <p:sp>
        <p:nvSpPr>
          <p:cNvPr id="3" name="Content Placeholder 2"/>
          <p:cNvSpPr>
            <a:spLocks noGrp="1"/>
          </p:cNvSpPr>
          <p:nvPr>
            <p:ph idx="1"/>
          </p:nvPr>
        </p:nvSpPr>
        <p:spPr/>
        <p:txBody>
          <a:bodyPr>
            <a:normAutofit/>
          </a:bodyPr>
          <a:lstStyle/>
          <a:p>
            <a:pPr marL="578358" lvl="1" indent="-285750">
              <a:buFont typeface="Arial" panose="020B0604020202020204" pitchFamily="34" charset="0"/>
              <a:buChar char="•"/>
            </a:pPr>
            <a:r>
              <a:rPr lang="en-US" sz="2400" dirty="0"/>
              <a:t>The HRMS committee and HRMS team are fully committed to support the RFP and selection process. </a:t>
            </a:r>
            <a:endParaRPr lang="en-US" sz="2400" dirty="0" smtClean="0"/>
          </a:p>
          <a:p>
            <a:pPr marL="578358" lvl="1" indent="-285750">
              <a:buFont typeface="Arial" panose="020B0604020202020204" pitchFamily="34" charset="0"/>
              <a:buChar char="•"/>
            </a:pPr>
            <a:r>
              <a:rPr lang="en-US" sz="2400" dirty="0"/>
              <a:t>We </a:t>
            </a:r>
            <a:r>
              <a:rPr lang="en-US" sz="2400" dirty="0" smtClean="0"/>
              <a:t>will continue </a:t>
            </a:r>
            <a:r>
              <a:rPr lang="en-US" sz="2400" dirty="0"/>
              <a:t>to have a very active role in the modernization project, which </a:t>
            </a:r>
            <a:r>
              <a:rPr lang="en-US" sz="2400" dirty="0" smtClean="0"/>
              <a:t>includes:</a:t>
            </a:r>
          </a:p>
          <a:p>
            <a:pPr marL="761238" lvl="2" indent="-285750">
              <a:buFont typeface="Arial" panose="020B0604020202020204" pitchFamily="34" charset="0"/>
              <a:buChar char="•"/>
            </a:pPr>
            <a:r>
              <a:rPr lang="en-US" sz="2400" dirty="0" smtClean="0"/>
              <a:t>Final </a:t>
            </a:r>
            <a:r>
              <a:rPr lang="en-US" sz="2400" dirty="0"/>
              <a:t>review of the HR section of the RFP, </a:t>
            </a:r>
            <a:endParaRPr lang="en-US" sz="2400" dirty="0" smtClean="0"/>
          </a:p>
          <a:p>
            <a:pPr marL="761238" lvl="2" indent="-285750">
              <a:buFont typeface="Arial" panose="020B0604020202020204" pitchFamily="34" charset="0"/>
              <a:buChar char="•"/>
            </a:pPr>
            <a:r>
              <a:rPr lang="en-US" sz="2400" dirty="0" smtClean="0"/>
              <a:t>Providing </a:t>
            </a:r>
            <a:r>
              <a:rPr lang="en-US" sz="2400" dirty="0"/>
              <a:t>input regarding how the business systems should integrate</a:t>
            </a:r>
            <a:r>
              <a:rPr lang="en-US" sz="2400" dirty="0" smtClean="0"/>
              <a:t>,</a:t>
            </a:r>
          </a:p>
          <a:p>
            <a:pPr marL="761238" lvl="2" indent="-285750">
              <a:buFont typeface="Arial" panose="020B0604020202020204" pitchFamily="34" charset="0"/>
              <a:buChar char="•"/>
            </a:pPr>
            <a:r>
              <a:rPr lang="en-US" sz="2400" dirty="0" smtClean="0"/>
              <a:t>Involvement </a:t>
            </a:r>
            <a:r>
              <a:rPr lang="en-US" sz="2400" dirty="0"/>
              <a:t>in the review and selection of the vendor(s), and </a:t>
            </a:r>
            <a:endParaRPr lang="en-US" sz="2400" dirty="0" smtClean="0"/>
          </a:p>
          <a:p>
            <a:pPr marL="761238" lvl="2" indent="-285750">
              <a:buFont typeface="Arial" panose="020B0604020202020204" pitchFamily="34" charset="0"/>
              <a:buChar char="•"/>
            </a:pPr>
            <a:r>
              <a:rPr lang="en-US" sz="2400" dirty="0" smtClean="0"/>
              <a:t>Working </a:t>
            </a:r>
            <a:r>
              <a:rPr lang="en-US" sz="2400" dirty="0"/>
              <a:t>closely with the project management office to assist with implementation strategies. </a:t>
            </a:r>
            <a:endParaRPr lang="en-US" sz="2400" dirty="0" smtClean="0"/>
          </a:p>
          <a:p>
            <a:pPr marL="578358" lvl="1" indent="-285750">
              <a:buFont typeface="Arial" panose="020B0604020202020204" pitchFamily="34" charset="0"/>
              <a:buChar char="•"/>
            </a:pPr>
            <a:endParaRPr lang="en-US" dirty="0" smtClean="0"/>
          </a:p>
          <a:p>
            <a:pPr marL="578358" lvl="1" indent="-285750">
              <a:buFont typeface="Arial" panose="020B0604020202020204" pitchFamily="34" charset="0"/>
              <a:buChar char="•"/>
            </a:pPr>
            <a:endParaRPr lang="en-US" dirty="0"/>
          </a:p>
        </p:txBody>
      </p:sp>
    </p:spTree>
    <p:extLst>
      <p:ext uri="{BB962C8B-B14F-4D97-AF65-F5344CB8AC3E}">
        <p14:creationId xmlns:p14="http://schemas.microsoft.com/office/powerpoint/2010/main" val="2203325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Line 2"/>
          <p:cNvSpPr>
            <a:spLocks noChangeShapeType="1"/>
          </p:cNvSpPr>
          <p:nvPr/>
        </p:nvSpPr>
        <p:spPr bwMode="auto">
          <a:xfrm>
            <a:off x="3149600" y="2321261"/>
            <a:ext cx="0" cy="250872"/>
          </a:xfrm>
          <a:prstGeom prst="line">
            <a:avLst/>
          </a:prstGeom>
          <a:noFill/>
          <a:ln w="38100">
            <a:solidFill>
              <a:schemeClr val="tx1"/>
            </a:solidFill>
            <a:round/>
            <a:headEnd/>
            <a:tailEnd/>
          </a:ln>
        </p:spPr>
        <p:txBody>
          <a:bodyPr wrap="none" anchor="ctr"/>
          <a:lstStyle/>
          <a:p>
            <a:pPr defTabSz="609585"/>
            <a:endParaRPr lang="en-US" sz="2400">
              <a:solidFill>
                <a:prstClr val="black"/>
              </a:solidFill>
              <a:latin typeface="Calibri"/>
            </a:endParaRPr>
          </a:p>
        </p:txBody>
      </p:sp>
      <p:sp>
        <p:nvSpPr>
          <p:cNvPr id="3076" name="AutoShape 4"/>
          <p:cNvSpPr>
            <a:spLocks noChangeArrowheads="1"/>
          </p:cNvSpPr>
          <p:nvPr/>
        </p:nvSpPr>
        <p:spPr bwMode="auto">
          <a:xfrm>
            <a:off x="6705600" y="5688398"/>
            <a:ext cx="4673600" cy="590551"/>
          </a:xfrm>
          <a:prstGeom prst="roundRect">
            <a:avLst>
              <a:gd name="adj" fmla="val 16667"/>
            </a:avLst>
          </a:prstGeom>
          <a:solidFill>
            <a:srgbClr val="F7F7F7"/>
          </a:solidFill>
          <a:ln w="38100">
            <a:solidFill>
              <a:schemeClr val="tx1"/>
            </a:solidFill>
            <a:round/>
            <a:headEnd/>
            <a:tailEnd/>
          </a:ln>
        </p:spPr>
        <p:txBody>
          <a:bodyPr anchor="ctr"/>
          <a:lstStyle/>
          <a:p>
            <a:pPr algn="ctr" defTabSz="609585"/>
            <a:endParaRPr lang="en-US" sz="2133" b="1">
              <a:solidFill>
                <a:prstClr val="black"/>
              </a:solidFill>
              <a:latin typeface="Century Gothic" pitchFamily="34" charset="0"/>
            </a:endParaRPr>
          </a:p>
        </p:txBody>
      </p:sp>
      <p:sp>
        <p:nvSpPr>
          <p:cNvPr id="3077" name="Rectangle 5"/>
          <p:cNvSpPr>
            <a:spLocks noChangeArrowheads="1"/>
          </p:cNvSpPr>
          <p:nvPr/>
        </p:nvSpPr>
        <p:spPr bwMode="auto">
          <a:xfrm>
            <a:off x="736601" y="4069049"/>
            <a:ext cx="4836584" cy="2370380"/>
          </a:xfrm>
          <a:prstGeom prst="rect">
            <a:avLst/>
          </a:prstGeom>
          <a:noFill/>
          <a:ln w="38100">
            <a:solidFill>
              <a:schemeClr val="tx1"/>
            </a:solidFill>
            <a:miter lim="800000"/>
            <a:headEnd/>
            <a:tailEnd/>
          </a:ln>
        </p:spPr>
        <p:txBody>
          <a:bodyPr wrap="none"/>
          <a:lstStyle/>
          <a:p>
            <a:pPr defTabSz="609585"/>
            <a:endParaRPr lang="en-US" sz="2400" b="1">
              <a:solidFill>
                <a:prstClr val="black"/>
              </a:solidFill>
              <a:latin typeface="Century Gothic" pitchFamily="34" charset="0"/>
            </a:endParaRPr>
          </a:p>
        </p:txBody>
      </p:sp>
      <p:sp>
        <p:nvSpPr>
          <p:cNvPr id="3079" name="AutoShape 7"/>
          <p:cNvSpPr>
            <a:spLocks noChangeArrowheads="1"/>
          </p:cNvSpPr>
          <p:nvPr/>
        </p:nvSpPr>
        <p:spPr bwMode="auto">
          <a:xfrm>
            <a:off x="1761071" y="1383774"/>
            <a:ext cx="2764367" cy="930223"/>
          </a:xfrm>
          <a:prstGeom prst="roundRect">
            <a:avLst>
              <a:gd name="adj" fmla="val 16667"/>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a:ln w="38100">
            <a:solidFill>
              <a:schemeClr val="tx1"/>
            </a:solidFill>
            <a:round/>
            <a:headEnd/>
            <a:tailEnd/>
          </a:ln>
        </p:spPr>
        <p:txBody>
          <a:bodyPr wrap="none" anchor="ctr"/>
          <a:lstStyle/>
          <a:p>
            <a:pPr algn="ctr" defTabSz="609585"/>
            <a:r>
              <a:rPr lang="en-US" sz="2133" b="1" dirty="0">
                <a:solidFill>
                  <a:prstClr val="white"/>
                </a:solidFill>
                <a:latin typeface="Century Gothic" pitchFamily="34" charset="0"/>
              </a:rPr>
              <a:t>DPI</a:t>
            </a:r>
          </a:p>
          <a:p>
            <a:pPr algn="ctr" defTabSz="609585"/>
            <a:r>
              <a:rPr lang="en-US" sz="2133" b="1" dirty="0">
                <a:solidFill>
                  <a:prstClr val="white"/>
                </a:solidFill>
                <a:latin typeface="Century Gothic" pitchFamily="34" charset="0"/>
              </a:rPr>
              <a:t>Leadership Team</a:t>
            </a:r>
          </a:p>
        </p:txBody>
      </p:sp>
      <p:sp>
        <p:nvSpPr>
          <p:cNvPr id="3080" name="AutoShape 8"/>
          <p:cNvSpPr>
            <a:spLocks noChangeArrowheads="1"/>
          </p:cNvSpPr>
          <p:nvPr/>
        </p:nvSpPr>
        <p:spPr bwMode="auto">
          <a:xfrm>
            <a:off x="5994405" y="2696345"/>
            <a:ext cx="5236633" cy="741123"/>
          </a:xfrm>
          <a:prstGeom prst="roundRect">
            <a:avLst>
              <a:gd name="adj" fmla="val 16667"/>
            </a:avLst>
          </a:prstGeom>
          <a:solidFill>
            <a:srgbClr val="F7F7F7"/>
          </a:solidFill>
          <a:ln w="38100">
            <a:solidFill>
              <a:schemeClr val="tx1"/>
            </a:solidFill>
            <a:round/>
            <a:headEnd/>
            <a:tailEnd/>
          </a:ln>
        </p:spPr>
        <p:txBody>
          <a:bodyPr anchor="ctr"/>
          <a:lstStyle/>
          <a:p>
            <a:pPr algn="ctr" defTabSz="609585"/>
            <a:r>
              <a:rPr lang="en-US" sz="2133" b="1" dirty="0">
                <a:solidFill>
                  <a:prstClr val="black"/>
                </a:solidFill>
                <a:latin typeface="Century Gothic" pitchFamily="34" charset="0"/>
              </a:rPr>
              <a:t>Business System Modernization</a:t>
            </a:r>
          </a:p>
          <a:p>
            <a:pPr algn="ctr" defTabSz="609585"/>
            <a:r>
              <a:rPr lang="en-US" sz="2133" b="1" dirty="0">
                <a:solidFill>
                  <a:prstClr val="black"/>
                </a:solidFill>
                <a:latin typeface="Century Gothic" pitchFamily="34" charset="0"/>
              </a:rPr>
              <a:t>Advisory Committee</a:t>
            </a:r>
          </a:p>
        </p:txBody>
      </p:sp>
      <p:sp>
        <p:nvSpPr>
          <p:cNvPr id="3081" name="Rectangle 9"/>
          <p:cNvSpPr>
            <a:spLocks noChangeArrowheads="1"/>
          </p:cNvSpPr>
          <p:nvPr/>
        </p:nvSpPr>
        <p:spPr bwMode="auto">
          <a:xfrm>
            <a:off x="1143000" y="3393785"/>
            <a:ext cx="4013200" cy="677863"/>
          </a:xfrm>
          <a:prstGeom prst="rect">
            <a:avLst/>
          </a:prstGeom>
          <a:solidFill>
            <a:srgbClr val="FFFF66">
              <a:alpha val="50195"/>
            </a:srgbClr>
          </a:solidFill>
          <a:ln w="38100">
            <a:solidFill>
              <a:schemeClr val="tx1"/>
            </a:solidFill>
            <a:miter lim="800000"/>
            <a:headEnd/>
            <a:tailEnd/>
          </a:ln>
        </p:spPr>
        <p:txBody>
          <a:bodyPr anchor="ctr"/>
          <a:lstStyle/>
          <a:p>
            <a:pPr algn="ctr" defTabSz="609585"/>
            <a:r>
              <a:rPr lang="en-US" sz="2133" b="1" dirty="0">
                <a:solidFill>
                  <a:prstClr val="black"/>
                </a:solidFill>
                <a:latin typeface="Century Gothic" pitchFamily="34" charset="0"/>
              </a:rPr>
              <a:t>Project Management Office</a:t>
            </a:r>
          </a:p>
        </p:txBody>
      </p:sp>
      <p:sp>
        <p:nvSpPr>
          <p:cNvPr id="3083" name="Rectangle 11"/>
          <p:cNvSpPr>
            <a:spLocks noChangeArrowheads="1"/>
          </p:cNvSpPr>
          <p:nvPr/>
        </p:nvSpPr>
        <p:spPr bwMode="auto">
          <a:xfrm>
            <a:off x="3240621" y="5575685"/>
            <a:ext cx="1915583" cy="677863"/>
          </a:xfrm>
          <a:prstGeom prst="rect">
            <a:avLst/>
          </a:prstGeom>
          <a:solidFill>
            <a:srgbClr val="FFFF66">
              <a:alpha val="50195"/>
            </a:srgbClr>
          </a:solidFill>
          <a:ln w="38100">
            <a:solidFill>
              <a:schemeClr val="tx1"/>
            </a:solidFill>
            <a:miter lim="800000"/>
            <a:headEnd/>
            <a:tailEnd/>
          </a:ln>
        </p:spPr>
        <p:txBody>
          <a:bodyPr anchor="ctr"/>
          <a:lstStyle/>
          <a:p>
            <a:pPr algn="ctr" defTabSz="609585"/>
            <a:r>
              <a:rPr lang="en-US" sz="1867" b="1" dirty="0">
                <a:solidFill>
                  <a:prstClr val="black"/>
                </a:solidFill>
                <a:latin typeface="Century Gothic" pitchFamily="34" charset="0"/>
              </a:rPr>
              <a:t>Human Capital </a:t>
            </a:r>
            <a:r>
              <a:rPr lang="en-US" sz="1867" b="1" dirty="0" err="1">
                <a:solidFill>
                  <a:prstClr val="black"/>
                </a:solidFill>
                <a:latin typeface="Century Gothic" pitchFamily="34" charset="0"/>
              </a:rPr>
              <a:t>Mgmt</a:t>
            </a:r>
            <a:endParaRPr lang="en-US" sz="1867" b="1" dirty="0">
              <a:solidFill>
                <a:prstClr val="black"/>
              </a:solidFill>
              <a:latin typeface="Century Gothic" pitchFamily="34" charset="0"/>
            </a:endParaRPr>
          </a:p>
        </p:txBody>
      </p:sp>
      <p:sp>
        <p:nvSpPr>
          <p:cNvPr id="3084" name="Rectangle 12"/>
          <p:cNvSpPr>
            <a:spLocks noChangeArrowheads="1"/>
          </p:cNvSpPr>
          <p:nvPr/>
        </p:nvSpPr>
        <p:spPr bwMode="auto">
          <a:xfrm>
            <a:off x="3210984" y="4622607"/>
            <a:ext cx="1945216" cy="751464"/>
          </a:xfrm>
          <a:prstGeom prst="rect">
            <a:avLst/>
          </a:prstGeom>
          <a:solidFill>
            <a:srgbClr val="FFFF66">
              <a:alpha val="50195"/>
            </a:srgbClr>
          </a:solidFill>
          <a:ln w="38100">
            <a:solidFill>
              <a:schemeClr val="tx1"/>
            </a:solidFill>
            <a:miter lim="800000"/>
            <a:headEnd/>
            <a:tailEnd/>
          </a:ln>
        </p:spPr>
        <p:txBody>
          <a:bodyPr anchor="ctr"/>
          <a:lstStyle/>
          <a:p>
            <a:pPr algn="ctr" defTabSz="609585"/>
            <a:r>
              <a:rPr lang="en-US" sz="1867" b="1" dirty="0">
                <a:solidFill>
                  <a:prstClr val="black"/>
                </a:solidFill>
                <a:latin typeface="Century Gothic" pitchFamily="34" charset="0"/>
              </a:rPr>
              <a:t>Financial Reporting</a:t>
            </a:r>
          </a:p>
        </p:txBody>
      </p:sp>
      <p:sp>
        <p:nvSpPr>
          <p:cNvPr id="3085" name="Text Box 13"/>
          <p:cNvSpPr txBox="1">
            <a:spLocks noChangeArrowheads="1"/>
          </p:cNvSpPr>
          <p:nvPr/>
        </p:nvSpPr>
        <p:spPr bwMode="auto">
          <a:xfrm>
            <a:off x="4722288" y="2546733"/>
            <a:ext cx="1181734" cy="420564"/>
          </a:xfrm>
          <a:prstGeom prst="rect">
            <a:avLst/>
          </a:prstGeom>
          <a:solidFill>
            <a:schemeClr val="bg1"/>
          </a:solidFill>
          <a:ln w="38100">
            <a:noFill/>
            <a:miter lim="800000"/>
            <a:headEnd/>
            <a:tailEnd/>
          </a:ln>
        </p:spPr>
        <p:txBody>
          <a:bodyPr wrap="none">
            <a:spAutoFit/>
          </a:bodyPr>
          <a:lstStyle/>
          <a:p>
            <a:pPr defTabSz="609585"/>
            <a:r>
              <a:rPr lang="en-US" sz="2133" b="1" dirty="0">
                <a:solidFill>
                  <a:srgbClr val="4F81BD"/>
                </a:solidFill>
                <a:latin typeface="Century Gothic" pitchFamily="34" charset="0"/>
              </a:rPr>
              <a:t>advises</a:t>
            </a:r>
          </a:p>
        </p:txBody>
      </p:sp>
      <p:sp>
        <p:nvSpPr>
          <p:cNvPr id="3086" name="AutoShape 14"/>
          <p:cNvSpPr>
            <a:spLocks noChangeArrowheads="1"/>
          </p:cNvSpPr>
          <p:nvPr/>
        </p:nvSpPr>
        <p:spPr bwMode="auto">
          <a:xfrm>
            <a:off x="5981705" y="2122874"/>
            <a:ext cx="5236633" cy="436561"/>
          </a:xfrm>
          <a:prstGeom prst="roundRect">
            <a:avLst>
              <a:gd name="adj" fmla="val 16667"/>
            </a:avLst>
          </a:prstGeom>
          <a:solidFill>
            <a:srgbClr val="F7F7F7"/>
          </a:solidFill>
          <a:ln w="38100">
            <a:solidFill>
              <a:schemeClr val="tx1"/>
            </a:solidFill>
            <a:round/>
            <a:headEnd/>
            <a:tailEnd/>
          </a:ln>
        </p:spPr>
        <p:txBody>
          <a:bodyPr wrap="none" anchor="ctr"/>
          <a:lstStyle/>
          <a:p>
            <a:pPr algn="ctr" defTabSz="609585"/>
            <a:r>
              <a:rPr lang="en-US" sz="2400" b="1">
                <a:solidFill>
                  <a:prstClr val="black"/>
                </a:solidFill>
                <a:latin typeface="Century Gothic" pitchFamily="34" charset="0"/>
              </a:rPr>
              <a:t>SBE</a:t>
            </a:r>
          </a:p>
        </p:txBody>
      </p:sp>
      <p:sp>
        <p:nvSpPr>
          <p:cNvPr id="3087" name="Line 15"/>
          <p:cNvSpPr>
            <a:spLocks noChangeShapeType="1"/>
          </p:cNvSpPr>
          <p:nvPr/>
        </p:nvSpPr>
        <p:spPr bwMode="auto">
          <a:xfrm flipH="1">
            <a:off x="4523319" y="2193105"/>
            <a:ext cx="1430867" cy="0"/>
          </a:xfrm>
          <a:prstGeom prst="line">
            <a:avLst/>
          </a:prstGeom>
          <a:noFill/>
          <a:ln w="38100">
            <a:solidFill>
              <a:schemeClr val="tx1"/>
            </a:solidFill>
            <a:round/>
            <a:headEnd/>
            <a:tailEnd/>
          </a:ln>
        </p:spPr>
        <p:txBody>
          <a:bodyPr wrap="none" anchor="ctr"/>
          <a:lstStyle/>
          <a:p>
            <a:pPr defTabSz="609585"/>
            <a:endParaRPr lang="en-US" sz="2400">
              <a:solidFill>
                <a:prstClr val="black"/>
              </a:solidFill>
              <a:latin typeface="Calibri"/>
            </a:endParaRPr>
          </a:p>
        </p:txBody>
      </p:sp>
      <p:sp>
        <p:nvSpPr>
          <p:cNvPr id="3088" name="AutoShape 16"/>
          <p:cNvSpPr>
            <a:spLocks noChangeArrowheads="1"/>
          </p:cNvSpPr>
          <p:nvPr/>
        </p:nvSpPr>
        <p:spPr bwMode="auto">
          <a:xfrm>
            <a:off x="6502400" y="4045335"/>
            <a:ext cx="4673600" cy="590551"/>
          </a:xfrm>
          <a:prstGeom prst="roundRect">
            <a:avLst>
              <a:gd name="adj" fmla="val 16667"/>
            </a:avLst>
          </a:prstGeom>
          <a:solidFill>
            <a:srgbClr val="F7F7F7"/>
          </a:solidFill>
          <a:ln w="38100">
            <a:solidFill>
              <a:schemeClr val="tx1"/>
            </a:solidFill>
            <a:round/>
            <a:headEnd/>
            <a:tailEnd/>
          </a:ln>
        </p:spPr>
        <p:txBody>
          <a:bodyPr anchor="ctr"/>
          <a:lstStyle/>
          <a:p>
            <a:pPr algn="ctr" defTabSz="609585"/>
            <a:r>
              <a:rPr lang="en-US" sz="2133" b="1" dirty="0">
                <a:solidFill>
                  <a:prstClr val="black"/>
                </a:solidFill>
                <a:latin typeface="Century Gothic" pitchFamily="34" charset="0"/>
              </a:rPr>
              <a:t>ERP</a:t>
            </a:r>
          </a:p>
        </p:txBody>
      </p:sp>
      <p:sp>
        <p:nvSpPr>
          <p:cNvPr id="3089" name="AutoShape 17"/>
          <p:cNvSpPr>
            <a:spLocks noChangeArrowheads="1"/>
          </p:cNvSpPr>
          <p:nvPr/>
        </p:nvSpPr>
        <p:spPr bwMode="auto">
          <a:xfrm>
            <a:off x="6502400" y="4786698"/>
            <a:ext cx="4673600" cy="590551"/>
          </a:xfrm>
          <a:prstGeom prst="roundRect">
            <a:avLst>
              <a:gd name="adj" fmla="val 16667"/>
            </a:avLst>
          </a:prstGeom>
          <a:solidFill>
            <a:srgbClr val="F7F7F7"/>
          </a:solidFill>
          <a:ln w="38100">
            <a:solidFill>
              <a:schemeClr val="tx1"/>
            </a:solidFill>
            <a:round/>
            <a:headEnd/>
            <a:tailEnd/>
          </a:ln>
        </p:spPr>
        <p:txBody>
          <a:bodyPr anchor="ctr"/>
          <a:lstStyle/>
          <a:p>
            <a:pPr algn="ctr" defTabSz="609585"/>
            <a:r>
              <a:rPr lang="en-US" sz="2133" b="1" dirty="0">
                <a:solidFill>
                  <a:prstClr val="black"/>
                </a:solidFill>
                <a:latin typeface="Century Gothic" pitchFamily="34" charset="0"/>
              </a:rPr>
              <a:t>Licensure</a:t>
            </a:r>
          </a:p>
        </p:txBody>
      </p:sp>
      <p:sp>
        <p:nvSpPr>
          <p:cNvPr id="3090" name="AutoShape 18"/>
          <p:cNvSpPr>
            <a:spLocks noChangeArrowheads="1"/>
          </p:cNvSpPr>
          <p:nvPr/>
        </p:nvSpPr>
        <p:spPr bwMode="auto">
          <a:xfrm>
            <a:off x="6502400" y="5535998"/>
            <a:ext cx="4673600" cy="590551"/>
          </a:xfrm>
          <a:prstGeom prst="roundRect">
            <a:avLst>
              <a:gd name="adj" fmla="val 16667"/>
            </a:avLst>
          </a:prstGeom>
          <a:solidFill>
            <a:srgbClr val="F7F7F7"/>
          </a:solidFill>
          <a:ln w="38100">
            <a:solidFill>
              <a:schemeClr val="tx1"/>
            </a:solidFill>
            <a:round/>
            <a:headEnd/>
            <a:tailEnd/>
          </a:ln>
        </p:spPr>
        <p:txBody>
          <a:bodyPr anchor="ctr"/>
          <a:lstStyle/>
          <a:p>
            <a:pPr algn="ctr" defTabSz="609585"/>
            <a:r>
              <a:rPr lang="en-US" sz="2133" b="1" dirty="0">
                <a:solidFill>
                  <a:prstClr val="black"/>
                </a:solidFill>
                <a:latin typeface="Century Gothic" pitchFamily="34" charset="0"/>
              </a:rPr>
              <a:t>State-Level Reporting</a:t>
            </a:r>
          </a:p>
        </p:txBody>
      </p:sp>
      <p:sp>
        <p:nvSpPr>
          <p:cNvPr id="3091" name="Line 19"/>
          <p:cNvSpPr>
            <a:spLocks noChangeShapeType="1"/>
          </p:cNvSpPr>
          <p:nvPr/>
        </p:nvSpPr>
        <p:spPr bwMode="auto">
          <a:xfrm flipH="1">
            <a:off x="5588000" y="4329496"/>
            <a:ext cx="872067" cy="0"/>
          </a:xfrm>
          <a:prstGeom prst="line">
            <a:avLst/>
          </a:prstGeom>
          <a:noFill/>
          <a:ln w="38100">
            <a:solidFill>
              <a:schemeClr val="tx1"/>
            </a:solidFill>
            <a:round/>
            <a:headEnd/>
            <a:tailEnd type="triangle" w="med" len="med"/>
          </a:ln>
        </p:spPr>
        <p:txBody>
          <a:bodyPr wrap="none" anchor="ctr"/>
          <a:lstStyle/>
          <a:p>
            <a:pPr defTabSz="609585"/>
            <a:endParaRPr lang="en-US" sz="2400">
              <a:solidFill>
                <a:prstClr val="black"/>
              </a:solidFill>
              <a:latin typeface="Calibri"/>
            </a:endParaRPr>
          </a:p>
        </p:txBody>
      </p:sp>
      <p:sp>
        <p:nvSpPr>
          <p:cNvPr id="3092" name="Line 20"/>
          <p:cNvSpPr>
            <a:spLocks noChangeShapeType="1"/>
          </p:cNvSpPr>
          <p:nvPr/>
        </p:nvSpPr>
        <p:spPr bwMode="auto">
          <a:xfrm flipH="1">
            <a:off x="5588000" y="5070859"/>
            <a:ext cx="872067" cy="0"/>
          </a:xfrm>
          <a:prstGeom prst="line">
            <a:avLst/>
          </a:prstGeom>
          <a:noFill/>
          <a:ln w="38100">
            <a:solidFill>
              <a:schemeClr val="tx1"/>
            </a:solidFill>
            <a:round/>
            <a:headEnd/>
            <a:tailEnd type="triangle" w="med" len="med"/>
          </a:ln>
        </p:spPr>
        <p:txBody>
          <a:bodyPr wrap="none" anchor="ctr"/>
          <a:lstStyle/>
          <a:p>
            <a:pPr defTabSz="609585"/>
            <a:endParaRPr lang="en-US" sz="2400">
              <a:solidFill>
                <a:prstClr val="black"/>
              </a:solidFill>
              <a:latin typeface="Calibri"/>
            </a:endParaRPr>
          </a:p>
        </p:txBody>
      </p:sp>
      <p:sp>
        <p:nvSpPr>
          <p:cNvPr id="3093" name="Line 21"/>
          <p:cNvSpPr>
            <a:spLocks noChangeShapeType="1"/>
          </p:cNvSpPr>
          <p:nvPr/>
        </p:nvSpPr>
        <p:spPr bwMode="auto">
          <a:xfrm flipH="1">
            <a:off x="5588000" y="5821747"/>
            <a:ext cx="872067" cy="0"/>
          </a:xfrm>
          <a:prstGeom prst="line">
            <a:avLst/>
          </a:prstGeom>
          <a:noFill/>
          <a:ln w="38100">
            <a:solidFill>
              <a:schemeClr val="tx1"/>
            </a:solidFill>
            <a:round/>
            <a:headEnd/>
            <a:tailEnd type="triangle" w="med" len="med"/>
          </a:ln>
        </p:spPr>
        <p:txBody>
          <a:bodyPr wrap="none" anchor="ctr"/>
          <a:lstStyle/>
          <a:p>
            <a:pPr defTabSz="609585"/>
            <a:endParaRPr lang="en-US" sz="2400">
              <a:solidFill>
                <a:prstClr val="black"/>
              </a:solidFill>
              <a:latin typeface="Calibri"/>
            </a:endParaRPr>
          </a:p>
        </p:txBody>
      </p:sp>
      <p:sp>
        <p:nvSpPr>
          <p:cNvPr id="3094" name="AutoShape 22"/>
          <p:cNvSpPr>
            <a:spLocks noChangeArrowheads="1"/>
          </p:cNvSpPr>
          <p:nvPr/>
        </p:nvSpPr>
        <p:spPr bwMode="auto">
          <a:xfrm>
            <a:off x="1773771" y="2610235"/>
            <a:ext cx="2764367" cy="520700"/>
          </a:xfrm>
          <a:prstGeom prst="roundRect">
            <a:avLst>
              <a:gd name="adj" fmla="val 16667"/>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5400000" scaled="1"/>
            <a:tileRect/>
          </a:gradFill>
          <a:ln w="38100">
            <a:solidFill>
              <a:schemeClr val="tx1"/>
            </a:solidFill>
            <a:round/>
            <a:headEnd/>
            <a:tailEnd/>
          </a:ln>
        </p:spPr>
        <p:txBody>
          <a:bodyPr wrap="none" anchor="ctr"/>
          <a:lstStyle/>
          <a:p>
            <a:pPr algn="ctr" defTabSz="609585"/>
            <a:r>
              <a:rPr lang="en-US" sz="2133" b="1" dirty="0">
                <a:solidFill>
                  <a:prstClr val="white"/>
                </a:solidFill>
                <a:latin typeface="Century Gothic" pitchFamily="34" charset="0"/>
              </a:rPr>
              <a:t>Program Director</a:t>
            </a:r>
          </a:p>
        </p:txBody>
      </p:sp>
      <p:sp>
        <p:nvSpPr>
          <p:cNvPr id="3095" name="Line 23"/>
          <p:cNvSpPr>
            <a:spLocks noChangeShapeType="1"/>
          </p:cNvSpPr>
          <p:nvPr/>
        </p:nvSpPr>
        <p:spPr bwMode="auto">
          <a:xfrm>
            <a:off x="3149600" y="3116647"/>
            <a:ext cx="0" cy="277136"/>
          </a:xfrm>
          <a:prstGeom prst="line">
            <a:avLst/>
          </a:prstGeom>
          <a:noFill/>
          <a:ln w="38100">
            <a:solidFill>
              <a:schemeClr val="tx1"/>
            </a:solidFill>
            <a:round/>
            <a:headEnd/>
            <a:tailEnd/>
          </a:ln>
        </p:spPr>
        <p:txBody>
          <a:bodyPr wrap="none" anchor="ctr"/>
          <a:lstStyle/>
          <a:p>
            <a:pPr defTabSz="609585"/>
            <a:endParaRPr lang="en-US" sz="2400">
              <a:solidFill>
                <a:prstClr val="black"/>
              </a:solidFill>
              <a:latin typeface="Calibri"/>
            </a:endParaRPr>
          </a:p>
        </p:txBody>
      </p:sp>
      <p:sp>
        <p:nvSpPr>
          <p:cNvPr id="3096" name="Rectangle 24"/>
          <p:cNvSpPr>
            <a:spLocks noChangeArrowheads="1"/>
          </p:cNvSpPr>
          <p:nvPr/>
        </p:nvSpPr>
        <p:spPr bwMode="auto">
          <a:xfrm>
            <a:off x="1143001" y="5575686"/>
            <a:ext cx="1858435" cy="677863"/>
          </a:xfrm>
          <a:prstGeom prst="rect">
            <a:avLst/>
          </a:prstGeom>
          <a:solidFill>
            <a:srgbClr val="FFFF66">
              <a:alpha val="50195"/>
            </a:srgbClr>
          </a:solidFill>
          <a:ln w="38100">
            <a:solidFill>
              <a:schemeClr val="tx1"/>
            </a:solidFill>
            <a:miter lim="800000"/>
            <a:headEnd/>
            <a:tailEnd/>
          </a:ln>
        </p:spPr>
        <p:txBody>
          <a:bodyPr anchor="ctr"/>
          <a:lstStyle/>
          <a:p>
            <a:pPr algn="ctr" defTabSz="609585"/>
            <a:r>
              <a:rPr lang="en-US" sz="1867" b="1" dirty="0">
                <a:solidFill>
                  <a:prstClr val="black"/>
                </a:solidFill>
                <a:latin typeface="Century Gothic" pitchFamily="34" charset="0"/>
              </a:rPr>
              <a:t>Licensure</a:t>
            </a:r>
          </a:p>
        </p:txBody>
      </p:sp>
      <p:sp>
        <p:nvSpPr>
          <p:cNvPr id="3097" name="Rectangle 25"/>
          <p:cNvSpPr>
            <a:spLocks noChangeArrowheads="1"/>
          </p:cNvSpPr>
          <p:nvPr/>
        </p:nvSpPr>
        <p:spPr bwMode="auto">
          <a:xfrm>
            <a:off x="1143004" y="4622607"/>
            <a:ext cx="1858433" cy="751464"/>
          </a:xfrm>
          <a:prstGeom prst="rect">
            <a:avLst/>
          </a:prstGeom>
          <a:solidFill>
            <a:srgbClr val="FFFF66">
              <a:alpha val="50195"/>
            </a:srgbClr>
          </a:solidFill>
          <a:ln w="38100">
            <a:solidFill>
              <a:schemeClr val="tx1"/>
            </a:solidFill>
            <a:miter lim="800000"/>
            <a:headEnd/>
            <a:tailEnd/>
          </a:ln>
        </p:spPr>
        <p:txBody>
          <a:bodyPr anchor="ctr"/>
          <a:lstStyle/>
          <a:p>
            <a:pPr algn="ctr" defTabSz="609585"/>
            <a:r>
              <a:rPr lang="en-US" sz="1867" b="1" dirty="0">
                <a:solidFill>
                  <a:prstClr val="black"/>
                </a:solidFill>
                <a:latin typeface="Century Gothic" pitchFamily="34" charset="0"/>
              </a:rPr>
              <a:t>Payroll, HR, Budget</a:t>
            </a:r>
          </a:p>
        </p:txBody>
      </p:sp>
      <p:sp>
        <p:nvSpPr>
          <p:cNvPr id="3098" name="Line 26"/>
          <p:cNvSpPr>
            <a:spLocks noChangeShapeType="1"/>
          </p:cNvSpPr>
          <p:nvPr/>
        </p:nvSpPr>
        <p:spPr bwMode="auto">
          <a:xfrm flipH="1">
            <a:off x="4572000" y="2940433"/>
            <a:ext cx="1422400" cy="0"/>
          </a:xfrm>
          <a:prstGeom prst="line">
            <a:avLst/>
          </a:prstGeom>
          <a:noFill/>
          <a:ln w="38100">
            <a:solidFill>
              <a:schemeClr val="tx1"/>
            </a:solidFill>
            <a:round/>
            <a:headEnd/>
            <a:tailEnd type="triangle" w="med" len="med"/>
          </a:ln>
        </p:spPr>
        <p:txBody>
          <a:bodyPr wrap="none" anchor="ctr"/>
          <a:lstStyle/>
          <a:p>
            <a:pPr defTabSz="609585"/>
            <a:endParaRPr lang="en-US" sz="2400">
              <a:solidFill>
                <a:prstClr val="black"/>
              </a:solidFill>
              <a:latin typeface="Calibri"/>
            </a:endParaRPr>
          </a:p>
        </p:txBody>
      </p:sp>
      <p:sp>
        <p:nvSpPr>
          <p:cNvPr id="28" name="Rectangle 5"/>
          <p:cNvSpPr>
            <a:spLocks noChangeArrowheads="1"/>
          </p:cNvSpPr>
          <p:nvPr/>
        </p:nvSpPr>
        <p:spPr bwMode="auto">
          <a:xfrm>
            <a:off x="6199721" y="3623495"/>
            <a:ext cx="5293783" cy="2786679"/>
          </a:xfrm>
          <a:prstGeom prst="rect">
            <a:avLst/>
          </a:prstGeom>
          <a:noFill/>
          <a:ln w="38100" cap="flat" cmpd="sng" algn="ctr">
            <a:solidFill>
              <a:schemeClr val="tx1">
                <a:lumMod val="50000"/>
                <a:lumOff val="50000"/>
              </a:schemeClr>
            </a:solidFill>
            <a:prstDash val="sysDash"/>
            <a:miter lim="800000"/>
            <a:headEnd type="none" w="med" len="med"/>
            <a:tailEnd type="none" w="med" len="med"/>
          </a:ln>
          <a:effectLst/>
        </p:spPr>
        <p:txBody>
          <a:bodyPr wrap="none"/>
          <a:lstStyle/>
          <a:p>
            <a:pPr defTabSz="609585">
              <a:defRPr/>
            </a:pPr>
            <a:r>
              <a:rPr lang="en-US" sz="2133" b="1" dirty="0">
                <a:solidFill>
                  <a:prstClr val="black"/>
                </a:solidFill>
                <a:latin typeface="Century Gothic" charset="0"/>
              </a:rPr>
              <a:t>Working Groups</a:t>
            </a:r>
          </a:p>
        </p:txBody>
      </p:sp>
      <p:sp>
        <p:nvSpPr>
          <p:cNvPr id="30" name="AutoShape 14"/>
          <p:cNvSpPr>
            <a:spLocks noChangeArrowheads="1"/>
          </p:cNvSpPr>
          <p:nvPr/>
        </p:nvSpPr>
        <p:spPr bwMode="auto">
          <a:xfrm>
            <a:off x="5954189" y="1256757"/>
            <a:ext cx="5236633" cy="741376"/>
          </a:xfrm>
          <a:prstGeom prst="roundRect">
            <a:avLst>
              <a:gd name="adj" fmla="val 16667"/>
            </a:avLst>
          </a:prstGeom>
          <a:solidFill>
            <a:srgbClr val="F7F7F7"/>
          </a:solidFill>
          <a:ln w="38100">
            <a:solidFill>
              <a:schemeClr val="tx1"/>
            </a:solidFill>
            <a:round/>
            <a:headEnd/>
            <a:tailEnd/>
          </a:ln>
        </p:spPr>
        <p:txBody>
          <a:bodyPr wrap="none" anchor="t" anchorCtr="0"/>
          <a:lstStyle/>
          <a:p>
            <a:pPr algn="ctr" defTabSz="609585"/>
            <a:r>
              <a:rPr lang="en-US" sz="1867" b="1" dirty="0">
                <a:solidFill>
                  <a:prstClr val="black"/>
                </a:solidFill>
                <a:latin typeface="Century Gothic" pitchFamily="34" charset="0"/>
              </a:rPr>
              <a:t>NC General Assembly</a:t>
            </a:r>
          </a:p>
        </p:txBody>
      </p:sp>
      <p:sp>
        <p:nvSpPr>
          <p:cNvPr id="2" name="Rounded Rectangle 1"/>
          <p:cNvSpPr/>
          <p:nvPr/>
        </p:nvSpPr>
        <p:spPr>
          <a:xfrm>
            <a:off x="6117119" y="1629291"/>
            <a:ext cx="2432519" cy="29264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2400" dirty="0">
                <a:solidFill>
                  <a:prstClr val="white"/>
                </a:solidFill>
                <a:latin typeface="Calibri"/>
              </a:rPr>
              <a:t>Ed. Oversight</a:t>
            </a:r>
          </a:p>
        </p:txBody>
      </p:sp>
      <p:sp>
        <p:nvSpPr>
          <p:cNvPr id="31" name="Rounded Rectangle 30"/>
          <p:cNvSpPr/>
          <p:nvPr/>
        </p:nvSpPr>
        <p:spPr>
          <a:xfrm>
            <a:off x="8633194" y="1639493"/>
            <a:ext cx="2432519" cy="25093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defTabSz="609585"/>
            <a:r>
              <a:rPr lang="en-US" sz="2400" dirty="0">
                <a:solidFill>
                  <a:prstClr val="white"/>
                </a:solidFill>
                <a:latin typeface="Calibri"/>
              </a:rPr>
              <a:t>IT Oversight</a:t>
            </a:r>
          </a:p>
        </p:txBody>
      </p:sp>
      <p:sp>
        <p:nvSpPr>
          <p:cNvPr id="32" name="Line 15"/>
          <p:cNvSpPr>
            <a:spLocks noChangeShapeType="1"/>
          </p:cNvSpPr>
          <p:nvPr/>
        </p:nvSpPr>
        <p:spPr bwMode="auto">
          <a:xfrm flipH="1">
            <a:off x="4523319" y="1650696"/>
            <a:ext cx="1430867" cy="0"/>
          </a:xfrm>
          <a:prstGeom prst="line">
            <a:avLst/>
          </a:prstGeom>
          <a:noFill/>
          <a:ln w="38100">
            <a:solidFill>
              <a:schemeClr val="tx1"/>
            </a:solidFill>
            <a:round/>
            <a:headEnd/>
            <a:tailEnd/>
          </a:ln>
        </p:spPr>
        <p:txBody>
          <a:bodyPr wrap="none" anchor="ctr"/>
          <a:lstStyle/>
          <a:p>
            <a:pPr defTabSz="609585"/>
            <a:endParaRPr lang="en-US" sz="2400">
              <a:solidFill>
                <a:prstClr val="black"/>
              </a:solidFill>
              <a:latin typeface="Calibri"/>
            </a:endParaRPr>
          </a:p>
        </p:txBody>
      </p:sp>
      <p:sp>
        <p:nvSpPr>
          <p:cNvPr id="5" name="TextBox 4"/>
          <p:cNvSpPr txBox="1"/>
          <p:nvPr/>
        </p:nvSpPr>
        <p:spPr>
          <a:xfrm>
            <a:off x="1880662" y="4130164"/>
            <a:ext cx="3797300" cy="461665"/>
          </a:xfrm>
          <a:prstGeom prst="rect">
            <a:avLst/>
          </a:prstGeom>
          <a:noFill/>
        </p:spPr>
        <p:txBody>
          <a:bodyPr wrap="square" rtlCol="0">
            <a:spAutoFit/>
          </a:bodyPr>
          <a:lstStyle/>
          <a:p>
            <a:pPr defTabSz="609585"/>
            <a:r>
              <a:rPr lang="en-US" sz="2400" b="1" dirty="0">
                <a:solidFill>
                  <a:prstClr val="black"/>
                </a:solidFill>
                <a:latin typeface="Calibri"/>
              </a:rPr>
              <a:t>Major Work Streams</a:t>
            </a:r>
          </a:p>
        </p:txBody>
      </p:sp>
      <p:sp>
        <p:nvSpPr>
          <p:cNvPr id="3" name="Title 2"/>
          <p:cNvSpPr>
            <a:spLocks noGrp="1"/>
          </p:cNvSpPr>
          <p:nvPr>
            <p:ph type="title"/>
          </p:nvPr>
        </p:nvSpPr>
        <p:spPr/>
        <p:txBody>
          <a:bodyPr/>
          <a:lstStyle/>
          <a:p>
            <a:r>
              <a:rPr lang="en-US" dirty="0" smtClean="0"/>
              <a:t>Organization and Collaboration</a:t>
            </a:r>
            <a:endParaRPr lang="en-US" dirty="0"/>
          </a:p>
        </p:txBody>
      </p:sp>
      <p:sp>
        <p:nvSpPr>
          <p:cNvPr id="6" name="Slide Number Placeholder 5"/>
          <p:cNvSpPr>
            <a:spLocks noGrp="1"/>
          </p:cNvSpPr>
          <p:nvPr>
            <p:ph type="sldNum" sz="quarter" idx="12"/>
          </p:nvPr>
        </p:nvSpPr>
        <p:spPr>
          <a:xfrm>
            <a:off x="8737600" y="6356352"/>
            <a:ext cx="2844800" cy="365125"/>
          </a:xfrm>
        </p:spPr>
        <p:txBody>
          <a:bodyPr/>
          <a:lstStyle/>
          <a:p>
            <a:pPr defTabSz="609585"/>
            <a:fld id="{B93C217D-0673-0347-BA1E-15ED0A909D18}" type="slidenum">
              <a:rPr lang="en-US">
                <a:solidFill>
                  <a:prstClr val="black">
                    <a:tint val="75000"/>
                  </a:prstClr>
                </a:solidFill>
                <a:latin typeface="Calibri"/>
              </a:rPr>
              <a:pPr defTabSz="609585"/>
              <a:t>11</a:t>
            </a:fld>
            <a:endParaRPr lang="en-US" dirty="0">
              <a:solidFill>
                <a:prstClr val="black">
                  <a:tint val="75000"/>
                </a:prstClr>
              </a:solidFill>
              <a:latin typeface="Calibri"/>
            </a:endParaRPr>
          </a:p>
        </p:txBody>
      </p:sp>
    </p:spTree>
    <p:extLst>
      <p:ext uri="{BB962C8B-B14F-4D97-AF65-F5344CB8AC3E}">
        <p14:creationId xmlns:p14="http://schemas.microsoft.com/office/powerpoint/2010/main" val="34149965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9329" name="Straight Arrow Connector 3"/>
          <p:cNvCxnSpPr>
            <a:cxnSpLocks noChangeShapeType="1"/>
          </p:cNvCxnSpPr>
          <p:nvPr/>
        </p:nvCxnSpPr>
        <p:spPr bwMode="auto">
          <a:xfrm>
            <a:off x="1208485" y="5797549"/>
            <a:ext cx="10459640" cy="53579"/>
          </a:xfrm>
          <a:prstGeom prst="straightConnector1">
            <a:avLst/>
          </a:prstGeom>
          <a:noFill/>
          <a:ln w="76200" cmpd="sng">
            <a:solidFill>
              <a:schemeClr val="tx1">
                <a:lumMod val="50000"/>
                <a:lumOff val="50000"/>
              </a:schemeClr>
            </a:solidFill>
            <a:round/>
            <a:headEnd/>
            <a:tailEnd type="triangle" w="med" len="med"/>
          </a:ln>
        </p:spPr>
      </p:cxnSp>
      <p:sp>
        <p:nvSpPr>
          <p:cNvPr id="99330" name="TextBox 5"/>
          <p:cNvSpPr txBox="1">
            <a:spLocks noChangeArrowheads="1"/>
          </p:cNvSpPr>
          <p:nvPr/>
        </p:nvSpPr>
        <p:spPr bwMode="auto">
          <a:xfrm>
            <a:off x="1166812" y="5918837"/>
            <a:ext cx="1071563" cy="569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6529" tIns="38264" rIns="76529" bIns="38264">
            <a:spAutoFit/>
          </a:bodyPr>
          <a:lstStyle>
            <a:lvl1pPr algn="ctr">
              <a:defRPr sz="3000">
                <a:solidFill>
                  <a:srgbClr val="263750"/>
                </a:solidFill>
                <a:latin typeface="Palatino" charset="0"/>
                <a:ea typeface="ヒラギノ明朝 ProN W3" charset="0"/>
                <a:cs typeface="ヒラギノ明朝 ProN W3" charset="0"/>
                <a:sym typeface="Palatino" charset="0"/>
              </a:defRPr>
            </a:lvl1pPr>
            <a:lvl2pPr marL="742950" indent="-285750" algn="ctr">
              <a:defRPr sz="3000">
                <a:solidFill>
                  <a:srgbClr val="263750"/>
                </a:solidFill>
                <a:latin typeface="Palatino" charset="0"/>
                <a:ea typeface="ヒラギノ明朝 ProN W3" charset="0"/>
                <a:cs typeface="ヒラギノ明朝 ProN W3" charset="0"/>
                <a:sym typeface="Palatino" charset="0"/>
              </a:defRPr>
            </a:lvl2pPr>
            <a:lvl3pPr marL="1143000" indent="-228600" algn="ctr">
              <a:defRPr sz="3000">
                <a:solidFill>
                  <a:srgbClr val="263750"/>
                </a:solidFill>
                <a:latin typeface="Palatino" charset="0"/>
                <a:ea typeface="ヒラギノ明朝 ProN W3" charset="0"/>
                <a:cs typeface="ヒラギノ明朝 ProN W3" charset="0"/>
                <a:sym typeface="Palatino" charset="0"/>
              </a:defRPr>
            </a:lvl3pPr>
            <a:lvl4pPr marL="1600200" indent="-228600" algn="ctr">
              <a:defRPr sz="3000">
                <a:solidFill>
                  <a:srgbClr val="263750"/>
                </a:solidFill>
                <a:latin typeface="Palatino" charset="0"/>
                <a:ea typeface="ヒラギノ明朝 ProN W3" charset="0"/>
                <a:cs typeface="ヒラギノ明朝 ProN W3" charset="0"/>
                <a:sym typeface="Palatino" charset="0"/>
              </a:defRPr>
            </a:lvl4pPr>
            <a:lvl5pPr marL="2057400" indent="-228600" algn="ctr">
              <a:defRPr sz="3000">
                <a:solidFill>
                  <a:srgbClr val="263750"/>
                </a:solidFill>
                <a:latin typeface="Palatino" charset="0"/>
                <a:ea typeface="ヒラギノ明朝 ProN W3" charset="0"/>
                <a:cs typeface="ヒラギノ明朝 ProN W3" charset="0"/>
                <a:sym typeface="Palatino" charset="0"/>
              </a:defRPr>
            </a:lvl5pPr>
            <a:lvl6pPr marL="25146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6pPr>
            <a:lvl7pPr marL="29718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7pPr>
            <a:lvl8pPr marL="34290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8pPr>
            <a:lvl9pPr marL="38862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9pPr>
          </a:lstStyle>
          <a:p>
            <a:pPr defTabSz="609585"/>
            <a:r>
              <a:rPr lang="en-US" sz="3200" dirty="0"/>
              <a:t>2017</a:t>
            </a:r>
          </a:p>
        </p:txBody>
      </p:sp>
      <p:sp>
        <p:nvSpPr>
          <p:cNvPr id="99331" name="TextBox 6"/>
          <p:cNvSpPr txBox="1">
            <a:spLocks noChangeArrowheads="1"/>
          </p:cNvSpPr>
          <p:nvPr/>
        </p:nvSpPr>
        <p:spPr bwMode="auto">
          <a:xfrm>
            <a:off x="3167063" y="5918837"/>
            <a:ext cx="1071563" cy="569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6529" tIns="38264" rIns="76529" bIns="38264">
            <a:spAutoFit/>
          </a:bodyPr>
          <a:lstStyle>
            <a:lvl1pPr algn="ctr">
              <a:defRPr sz="3000">
                <a:solidFill>
                  <a:srgbClr val="263750"/>
                </a:solidFill>
                <a:latin typeface="Palatino" charset="0"/>
                <a:ea typeface="ヒラギノ明朝 ProN W3" charset="0"/>
                <a:cs typeface="ヒラギノ明朝 ProN W3" charset="0"/>
                <a:sym typeface="Palatino" charset="0"/>
              </a:defRPr>
            </a:lvl1pPr>
            <a:lvl2pPr marL="742950" indent="-285750" algn="ctr">
              <a:defRPr sz="3000">
                <a:solidFill>
                  <a:srgbClr val="263750"/>
                </a:solidFill>
                <a:latin typeface="Palatino" charset="0"/>
                <a:ea typeface="ヒラギノ明朝 ProN W3" charset="0"/>
                <a:cs typeface="ヒラギノ明朝 ProN W3" charset="0"/>
                <a:sym typeface="Palatino" charset="0"/>
              </a:defRPr>
            </a:lvl2pPr>
            <a:lvl3pPr marL="1143000" indent="-228600" algn="ctr">
              <a:defRPr sz="3000">
                <a:solidFill>
                  <a:srgbClr val="263750"/>
                </a:solidFill>
                <a:latin typeface="Palatino" charset="0"/>
                <a:ea typeface="ヒラギノ明朝 ProN W3" charset="0"/>
                <a:cs typeface="ヒラギノ明朝 ProN W3" charset="0"/>
                <a:sym typeface="Palatino" charset="0"/>
              </a:defRPr>
            </a:lvl3pPr>
            <a:lvl4pPr marL="1600200" indent="-228600" algn="ctr">
              <a:defRPr sz="3000">
                <a:solidFill>
                  <a:srgbClr val="263750"/>
                </a:solidFill>
                <a:latin typeface="Palatino" charset="0"/>
                <a:ea typeface="ヒラギノ明朝 ProN W3" charset="0"/>
                <a:cs typeface="ヒラギノ明朝 ProN W3" charset="0"/>
                <a:sym typeface="Palatino" charset="0"/>
              </a:defRPr>
            </a:lvl4pPr>
            <a:lvl5pPr marL="2057400" indent="-228600" algn="ctr">
              <a:defRPr sz="3000">
                <a:solidFill>
                  <a:srgbClr val="263750"/>
                </a:solidFill>
                <a:latin typeface="Palatino" charset="0"/>
                <a:ea typeface="ヒラギノ明朝 ProN W3" charset="0"/>
                <a:cs typeface="ヒラギノ明朝 ProN W3" charset="0"/>
                <a:sym typeface="Palatino" charset="0"/>
              </a:defRPr>
            </a:lvl5pPr>
            <a:lvl6pPr marL="25146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6pPr>
            <a:lvl7pPr marL="29718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7pPr>
            <a:lvl8pPr marL="34290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8pPr>
            <a:lvl9pPr marL="38862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9pPr>
          </a:lstStyle>
          <a:p>
            <a:pPr defTabSz="609585"/>
            <a:r>
              <a:rPr lang="en-US" sz="3200"/>
              <a:t>2018</a:t>
            </a:r>
          </a:p>
        </p:txBody>
      </p:sp>
      <p:sp>
        <p:nvSpPr>
          <p:cNvPr id="99332" name="TextBox 7"/>
          <p:cNvSpPr txBox="1">
            <a:spLocks noChangeArrowheads="1"/>
          </p:cNvSpPr>
          <p:nvPr/>
        </p:nvSpPr>
        <p:spPr bwMode="auto">
          <a:xfrm>
            <a:off x="5130105" y="5918837"/>
            <a:ext cx="1071563" cy="569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6529" tIns="38264" rIns="76529" bIns="38264">
            <a:spAutoFit/>
          </a:bodyPr>
          <a:lstStyle>
            <a:lvl1pPr algn="ctr">
              <a:defRPr sz="3000">
                <a:solidFill>
                  <a:srgbClr val="263750"/>
                </a:solidFill>
                <a:latin typeface="Palatino" charset="0"/>
                <a:ea typeface="ヒラギノ明朝 ProN W3" charset="0"/>
                <a:cs typeface="ヒラギノ明朝 ProN W3" charset="0"/>
                <a:sym typeface="Palatino" charset="0"/>
              </a:defRPr>
            </a:lvl1pPr>
            <a:lvl2pPr marL="742950" indent="-285750" algn="ctr">
              <a:defRPr sz="3000">
                <a:solidFill>
                  <a:srgbClr val="263750"/>
                </a:solidFill>
                <a:latin typeface="Palatino" charset="0"/>
                <a:ea typeface="ヒラギノ明朝 ProN W3" charset="0"/>
                <a:cs typeface="ヒラギノ明朝 ProN W3" charset="0"/>
                <a:sym typeface="Palatino" charset="0"/>
              </a:defRPr>
            </a:lvl2pPr>
            <a:lvl3pPr marL="1143000" indent="-228600" algn="ctr">
              <a:defRPr sz="3000">
                <a:solidFill>
                  <a:srgbClr val="263750"/>
                </a:solidFill>
                <a:latin typeface="Palatino" charset="0"/>
                <a:ea typeface="ヒラギノ明朝 ProN W3" charset="0"/>
                <a:cs typeface="ヒラギノ明朝 ProN W3" charset="0"/>
                <a:sym typeface="Palatino" charset="0"/>
              </a:defRPr>
            </a:lvl3pPr>
            <a:lvl4pPr marL="1600200" indent="-228600" algn="ctr">
              <a:defRPr sz="3000">
                <a:solidFill>
                  <a:srgbClr val="263750"/>
                </a:solidFill>
                <a:latin typeface="Palatino" charset="0"/>
                <a:ea typeface="ヒラギノ明朝 ProN W3" charset="0"/>
                <a:cs typeface="ヒラギノ明朝 ProN W3" charset="0"/>
                <a:sym typeface="Palatino" charset="0"/>
              </a:defRPr>
            </a:lvl4pPr>
            <a:lvl5pPr marL="2057400" indent="-228600" algn="ctr">
              <a:defRPr sz="3000">
                <a:solidFill>
                  <a:srgbClr val="263750"/>
                </a:solidFill>
                <a:latin typeface="Palatino" charset="0"/>
                <a:ea typeface="ヒラギノ明朝 ProN W3" charset="0"/>
                <a:cs typeface="ヒラギノ明朝 ProN W3" charset="0"/>
                <a:sym typeface="Palatino" charset="0"/>
              </a:defRPr>
            </a:lvl5pPr>
            <a:lvl6pPr marL="25146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6pPr>
            <a:lvl7pPr marL="29718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7pPr>
            <a:lvl8pPr marL="34290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8pPr>
            <a:lvl9pPr marL="38862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9pPr>
          </a:lstStyle>
          <a:p>
            <a:pPr defTabSz="609585"/>
            <a:r>
              <a:rPr lang="en-US" sz="3200" dirty="0"/>
              <a:t>2019</a:t>
            </a:r>
          </a:p>
        </p:txBody>
      </p:sp>
      <p:sp>
        <p:nvSpPr>
          <p:cNvPr id="99333" name="TextBox 8"/>
          <p:cNvSpPr txBox="1">
            <a:spLocks noChangeArrowheads="1"/>
          </p:cNvSpPr>
          <p:nvPr/>
        </p:nvSpPr>
        <p:spPr bwMode="auto">
          <a:xfrm>
            <a:off x="7054453" y="5918837"/>
            <a:ext cx="1071563" cy="569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6529" tIns="38264" rIns="76529" bIns="38264">
            <a:spAutoFit/>
          </a:bodyPr>
          <a:lstStyle>
            <a:lvl1pPr algn="ctr">
              <a:defRPr sz="3000">
                <a:solidFill>
                  <a:srgbClr val="263750"/>
                </a:solidFill>
                <a:latin typeface="Palatino" charset="0"/>
                <a:ea typeface="ヒラギノ明朝 ProN W3" charset="0"/>
                <a:cs typeface="ヒラギノ明朝 ProN W3" charset="0"/>
                <a:sym typeface="Palatino" charset="0"/>
              </a:defRPr>
            </a:lvl1pPr>
            <a:lvl2pPr marL="742950" indent="-285750" algn="ctr">
              <a:defRPr sz="3000">
                <a:solidFill>
                  <a:srgbClr val="263750"/>
                </a:solidFill>
                <a:latin typeface="Palatino" charset="0"/>
                <a:ea typeface="ヒラギノ明朝 ProN W3" charset="0"/>
                <a:cs typeface="ヒラギノ明朝 ProN W3" charset="0"/>
                <a:sym typeface="Palatino" charset="0"/>
              </a:defRPr>
            </a:lvl2pPr>
            <a:lvl3pPr marL="1143000" indent="-228600" algn="ctr">
              <a:defRPr sz="3000">
                <a:solidFill>
                  <a:srgbClr val="263750"/>
                </a:solidFill>
                <a:latin typeface="Palatino" charset="0"/>
                <a:ea typeface="ヒラギノ明朝 ProN W3" charset="0"/>
                <a:cs typeface="ヒラギノ明朝 ProN W3" charset="0"/>
                <a:sym typeface="Palatino" charset="0"/>
              </a:defRPr>
            </a:lvl3pPr>
            <a:lvl4pPr marL="1600200" indent="-228600" algn="ctr">
              <a:defRPr sz="3000">
                <a:solidFill>
                  <a:srgbClr val="263750"/>
                </a:solidFill>
                <a:latin typeface="Palatino" charset="0"/>
                <a:ea typeface="ヒラギノ明朝 ProN W3" charset="0"/>
                <a:cs typeface="ヒラギノ明朝 ProN W3" charset="0"/>
                <a:sym typeface="Palatino" charset="0"/>
              </a:defRPr>
            </a:lvl4pPr>
            <a:lvl5pPr marL="2057400" indent="-228600" algn="ctr">
              <a:defRPr sz="3000">
                <a:solidFill>
                  <a:srgbClr val="263750"/>
                </a:solidFill>
                <a:latin typeface="Palatino" charset="0"/>
                <a:ea typeface="ヒラギノ明朝 ProN W3" charset="0"/>
                <a:cs typeface="ヒラギノ明朝 ProN W3" charset="0"/>
                <a:sym typeface="Palatino" charset="0"/>
              </a:defRPr>
            </a:lvl5pPr>
            <a:lvl6pPr marL="25146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6pPr>
            <a:lvl7pPr marL="29718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7pPr>
            <a:lvl8pPr marL="34290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8pPr>
            <a:lvl9pPr marL="38862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9pPr>
          </a:lstStyle>
          <a:p>
            <a:pPr defTabSz="609585"/>
            <a:r>
              <a:rPr lang="en-US" sz="3200" dirty="0"/>
              <a:t>2020</a:t>
            </a:r>
          </a:p>
        </p:txBody>
      </p:sp>
      <p:sp>
        <p:nvSpPr>
          <p:cNvPr id="99334" name="TextBox 9"/>
          <p:cNvSpPr txBox="1">
            <a:spLocks noChangeArrowheads="1"/>
          </p:cNvSpPr>
          <p:nvPr/>
        </p:nvSpPr>
        <p:spPr bwMode="auto">
          <a:xfrm>
            <a:off x="9096375" y="5918837"/>
            <a:ext cx="1071563" cy="569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6529" tIns="38264" rIns="76529" bIns="38264">
            <a:spAutoFit/>
          </a:bodyPr>
          <a:lstStyle>
            <a:lvl1pPr algn="ctr">
              <a:defRPr sz="3000">
                <a:solidFill>
                  <a:srgbClr val="263750"/>
                </a:solidFill>
                <a:latin typeface="Palatino" charset="0"/>
                <a:ea typeface="ヒラギノ明朝 ProN W3" charset="0"/>
                <a:cs typeface="ヒラギノ明朝 ProN W3" charset="0"/>
                <a:sym typeface="Palatino" charset="0"/>
              </a:defRPr>
            </a:lvl1pPr>
            <a:lvl2pPr marL="742950" indent="-285750" algn="ctr">
              <a:defRPr sz="3000">
                <a:solidFill>
                  <a:srgbClr val="263750"/>
                </a:solidFill>
                <a:latin typeface="Palatino" charset="0"/>
                <a:ea typeface="ヒラギノ明朝 ProN W3" charset="0"/>
                <a:cs typeface="ヒラギノ明朝 ProN W3" charset="0"/>
                <a:sym typeface="Palatino" charset="0"/>
              </a:defRPr>
            </a:lvl2pPr>
            <a:lvl3pPr marL="1143000" indent="-228600" algn="ctr">
              <a:defRPr sz="3000">
                <a:solidFill>
                  <a:srgbClr val="263750"/>
                </a:solidFill>
                <a:latin typeface="Palatino" charset="0"/>
                <a:ea typeface="ヒラギノ明朝 ProN W3" charset="0"/>
                <a:cs typeface="ヒラギノ明朝 ProN W3" charset="0"/>
                <a:sym typeface="Palatino" charset="0"/>
              </a:defRPr>
            </a:lvl3pPr>
            <a:lvl4pPr marL="1600200" indent="-228600" algn="ctr">
              <a:defRPr sz="3000">
                <a:solidFill>
                  <a:srgbClr val="263750"/>
                </a:solidFill>
                <a:latin typeface="Palatino" charset="0"/>
                <a:ea typeface="ヒラギノ明朝 ProN W3" charset="0"/>
                <a:cs typeface="ヒラギノ明朝 ProN W3" charset="0"/>
                <a:sym typeface="Palatino" charset="0"/>
              </a:defRPr>
            </a:lvl4pPr>
            <a:lvl5pPr marL="2057400" indent="-228600" algn="ctr">
              <a:defRPr sz="3000">
                <a:solidFill>
                  <a:srgbClr val="263750"/>
                </a:solidFill>
                <a:latin typeface="Palatino" charset="0"/>
                <a:ea typeface="ヒラギノ明朝 ProN W3" charset="0"/>
                <a:cs typeface="ヒラギノ明朝 ProN W3" charset="0"/>
                <a:sym typeface="Palatino" charset="0"/>
              </a:defRPr>
            </a:lvl5pPr>
            <a:lvl6pPr marL="25146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6pPr>
            <a:lvl7pPr marL="29718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7pPr>
            <a:lvl8pPr marL="34290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8pPr>
            <a:lvl9pPr marL="38862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9pPr>
          </a:lstStyle>
          <a:p>
            <a:pPr defTabSz="609585"/>
            <a:r>
              <a:rPr lang="en-US" sz="3200" dirty="0"/>
              <a:t>2021</a:t>
            </a:r>
          </a:p>
        </p:txBody>
      </p:sp>
      <p:sp>
        <p:nvSpPr>
          <p:cNvPr id="99335" name="TextBox 10"/>
          <p:cNvSpPr txBox="1">
            <a:spLocks noChangeArrowheads="1"/>
          </p:cNvSpPr>
          <p:nvPr/>
        </p:nvSpPr>
        <p:spPr bwMode="auto">
          <a:xfrm>
            <a:off x="10745391" y="5918837"/>
            <a:ext cx="1071563" cy="5697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76529" tIns="38264" rIns="76529" bIns="38264">
            <a:spAutoFit/>
          </a:bodyPr>
          <a:lstStyle>
            <a:lvl1pPr algn="ctr">
              <a:defRPr sz="3000">
                <a:solidFill>
                  <a:srgbClr val="263750"/>
                </a:solidFill>
                <a:latin typeface="Palatino" charset="0"/>
                <a:ea typeface="ヒラギノ明朝 ProN W3" charset="0"/>
                <a:cs typeface="ヒラギノ明朝 ProN W3" charset="0"/>
                <a:sym typeface="Palatino" charset="0"/>
              </a:defRPr>
            </a:lvl1pPr>
            <a:lvl2pPr marL="742950" indent="-285750" algn="ctr">
              <a:defRPr sz="3000">
                <a:solidFill>
                  <a:srgbClr val="263750"/>
                </a:solidFill>
                <a:latin typeface="Palatino" charset="0"/>
                <a:ea typeface="ヒラギノ明朝 ProN W3" charset="0"/>
                <a:cs typeface="ヒラギノ明朝 ProN W3" charset="0"/>
                <a:sym typeface="Palatino" charset="0"/>
              </a:defRPr>
            </a:lvl2pPr>
            <a:lvl3pPr marL="1143000" indent="-228600" algn="ctr">
              <a:defRPr sz="3000">
                <a:solidFill>
                  <a:srgbClr val="263750"/>
                </a:solidFill>
                <a:latin typeface="Palatino" charset="0"/>
                <a:ea typeface="ヒラギノ明朝 ProN W3" charset="0"/>
                <a:cs typeface="ヒラギノ明朝 ProN W3" charset="0"/>
                <a:sym typeface="Palatino" charset="0"/>
              </a:defRPr>
            </a:lvl3pPr>
            <a:lvl4pPr marL="1600200" indent="-228600" algn="ctr">
              <a:defRPr sz="3000">
                <a:solidFill>
                  <a:srgbClr val="263750"/>
                </a:solidFill>
                <a:latin typeface="Palatino" charset="0"/>
                <a:ea typeface="ヒラギノ明朝 ProN W3" charset="0"/>
                <a:cs typeface="ヒラギノ明朝 ProN W3" charset="0"/>
                <a:sym typeface="Palatino" charset="0"/>
              </a:defRPr>
            </a:lvl4pPr>
            <a:lvl5pPr marL="2057400" indent="-228600" algn="ctr">
              <a:defRPr sz="3000">
                <a:solidFill>
                  <a:srgbClr val="263750"/>
                </a:solidFill>
                <a:latin typeface="Palatino" charset="0"/>
                <a:ea typeface="ヒラギノ明朝 ProN W3" charset="0"/>
                <a:cs typeface="ヒラギノ明朝 ProN W3" charset="0"/>
                <a:sym typeface="Palatino" charset="0"/>
              </a:defRPr>
            </a:lvl5pPr>
            <a:lvl6pPr marL="25146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6pPr>
            <a:lvl7pPr marL="29718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7pPr>
            <a:lvl8pPr marL="34290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8pPr>
            <a:lvl9pPr marL="3886200" indent="-228600" algn="ctr" eaLnBrk="0" fontAlgn="base" hangingPunct="0">
              <a:spcBef>
                <a:spcPct val="0"/>
              </a:spcBef>
              <a:spcAft>
                <a:spcPct val="0"/>
              </a:spcAft>
              <a:defRPr sz="3000">
                <a:solidFill>
                  <a:srgbClr val="263750"/>
                </a:solidFill>
                <a:latin typeface="Palatino" charset="0"/>
                <a:ea typeface="ヒラギノ明朝 ProN W3" charset="0"/>
                <a:cs typeface="ヒラギノ明朝 ProN W3" charset="0"/>
                <a:sym typeface="Palatino" charset="0"/>
              </a:defRPr>
            </a:lvl9pPr>
          </a:lstStyle>
          <a:p>
            <a:pPr defTabSz="609585"/>
            <a:r>
              <a:rPr lang="en-US" sz="3200" dirty="0"/>
              <a:t>2022</a:t>
            </a:r>
          </a:p>
        </p:txBody>
      </p:sp>
      <p:sp>
        <p:nvSpPr>
          <p:cNvPr id="13" name="Rectangle 2"/>
          <p:cNvSpPr>
            <a:spLocks/>
          </p:cNvSpPr>
          <p:nvPr/>
        </p:nvSpPr>
        <p:spPr bwMode="auto">
          <a:xfrm>
            <a:off x="666751" y="5259537"/>
            <a:ext cx="2500312" cy="428625"/>
          </a:xfrm>
          <a:prstGeom prst="rect">
            <a:avLst/>
          </a:prstGeom>
          <a:solidFill>
            <a:srgbClr val="86CD4D"/>
          </a:solidFill>
          <a:ln>
            <a:noFill/>
          </a:ln>
          <a:effectLst>
            <a:outerShdw blurRad="266700" dist="88899" dir="19559998" algn="ctr" rotWithShape="0">
              <a:schemeClr val="bg2">
                <a:alpha val="74997"/>
              </a:schemeClr>
            </a:outerShdw>
          </a:effectLst>
          <a:extLst>
            <a:ext uri="{91240B29-F687-4f45-9708-019B960494DF}">
              <a14:hiddenLine xmlns:a14="http://schemas.microsoft.com/office/drawing/2010/main" xmlns="" w="25400">
                <a:solidFill>
                  <a:srgbClr val="2B4714"/>
                </a:solidFill>
                <a:miter lim="800000"/>
                <a:headEnd/>
                <a:tailEnd/>
              </a14:hiddenLine>
            </a:ext>
          </a:extLst>
        </p:spPr>
        <p:txBody>
          <a:bodyPr lIns="0" tIns="0" rIns="0" bIns="0" anchor="ctr"/>
          <a:lstStyle/>
          <a:p>
            <a:pPr algn="ctr" defTabSz="609585">
              <a:defRPr/>
            </a:pPr>
            <a:r>
              <a:rPr lang="en-US" sz="2267" dirty="0">
                <a:solidFill>
                  <a:srgbClr val="FFFFFF"/>
                </a:solidFill>
                <a:latin typeface="Calibri"/>
                <a:ea typeface="ＭＳ Ｐゴシック" charset="0"/>
                <a:cs typeface="Palatino" charset="0"/>
              </a:rPr>
              <a:t>ERP Planning &amp; RFP</a:t>
            </a:r>
          </a:p>
        </p:txBody>
      </p:sp>
      <p:sp>
        <p:nvSpPr>
          <p:cNvPr id="14" name="Rectangle 5"/>
          <p:cNvSpPr>
            <a:spLocks/>
          </p:cNvSpPr>
          <p:nvPr/>
        </p:nvSpPr>
        <p:spPr bwMode="auto">
          <a:xfrm>
            <a:off x="2101454" y="4516141"/>
            <a:ext cx="3202781" cy="687585"/>
          </a:xfrm>
          <a:prstGeom prst="rect">
            <a:avLst/>
          </a:prstGeom>
          <a:solidFill>
            <a:srgbClr val="558E28"/>
          </a:solidFill>
          <a:ln>
            <a:noFill/>
          </a:ln>
          <a:effectLst>
            <a:outerShdw blurRad="266700" dist="88899" dir="19559998" algn="ctr" rotWithShape="0">
              <a:schemeClr val="bg2">
                <a:alpha val="74997"/>
              </a:schemeClr>
            </a:outerShdw>
          </a:effectLst>
          <a:extLst>
            <a:ext uri="{91240B29-F687-4f45-9708-019B960494DF}">
              <a14:hiddenLine xmlns:a14="http://schemas.microsoft.com/office/drawing/2010/main" xmlns="" w="25400">
                <a:solidFill>
                  <a:srgbClr val="001F67"/>
                </a:solidFill>
                <a:miter lim="800000"/>
                <a:headEnd/>
                <a:tailEnd/>
              </a14:hiddenLine>
            </a:ext>
          </a:extLst>
        </p:spPr>
        <p:txBody>
          <a:bodyPr lIns="0" tIns="0" rIns="0" bIns="0" anchor="ctr"/>
          <a:lstStyle/>
          <a:p>
            <a:pPr algn="ctr" defTabSz="609585">
              <a:defRPr/>
            </a:pPr>
            <a:r>
              <a:rPr lang="en-US" sz="1867" dirty="0">
                <a:solidFill>
                  <a:srgbClr val="FFFFFF"/>
                </a:solidFill>
                <a:latin typeface="Calibri"/>
                <a:ea typeface="ＭＳ Ｐゴシック" charset="0"/>
                <a:cs typeface="Palatino" charset="0"/>
              </a:rPr>
              <a:t>Business Process Architecture &amp; Template</a:t>
            </a:r>
          </a:p>
        </p:txBody>
      </p:sp>
      <p:sp>
        <p:nvSpPr>
          <p:cNvPr id="15" name="Rectangle 7"/>
          <p:cNvSpPr>
            <a:spLocks/>
          </p:cNvSpPr>
          <p:nvPr/>
        </p:nvSpPr>
        <p:spPr bwMode="auto">
          <a:xfrm>
            <a:off x="3528717" y="3761581"/>
            <a:ext cx="6639223" cy="652984"/>
          </a:xfrm>
          <a:prstGeom prst="rect">
            <a:avLst/>
          </a:prstGeom>
          <a:solidFill>
            <a:srgbClr val="3F691E"/>
          </a:solidFill>
          <a:ln>
            <a:noFill/>
          </a:ln>
          <a:effectLst>
            <a:outerShdw blurRad="266700" dist="88899" dir="19559998" algn="ctr" rotWithShape="0">
              <a:schemeClr val="bg2">
                <a:alpha val="74997"/>
              </a:schemeClr>
            </a:outerShdw>
          </a:effectLst>
          <a:extLst>
            <a:ext uri="{91240B29-F687-4f45-9708-019B960494DF}">
              <a14:hiddenLine xmlns:a14="http://schemas.microsoft.com/office/drawing/2010/main" xmlns="" w="25400">
                <a:solidFill>
                  <a:srgbClr val="2B4714"/>
                </a:solidFill>
                <a:miter lim="800000"/>
                <a:headEnd/>
                <a:tailEnd/>
              </a14:hiddenLine>
            </a:ext>
          </a:extLst>
        </p:spPr>
        <p:txBody>
          <a:bodyPr lIns="0" tIns="0" rIns="0" bIns="0" anchor="ctr"/>
          <a:lstStyle/>
          <a:p>
            <a:pPr algn="ctr" defTabSz="609585">
              <a:defRPr/>
            </a:pPr>
            <a:r>
              <a:rPr lang="en-US" sz="2267" dirty="0">
                <a:solidFill>
                  <a:srgbClr val="FFFFFF"/>
                </a:solidFill>
                <a:latin typeface="Calibri"/>
                <a:ea typeface="ＭＳ Ｐゴシック" charset="0"/>
                <a:cs typeface="Palatino" charset="0"/>
              </a:rPr>
              <a:t>SaaS ERP Implementations</a:t>
            </a:r>
          </a:p>
          <a:p>
            <a:pPr algn="ctr" defTabSz="609585">
              <a:defRPr/>
            </a:pPr>
            <a:r>
              <a:rPr lang="en-US" sz="2267" dirty="0">
                <a:solidFill>
                  <a:srgbClr val="FFFFFF"/>
                </a:solidFill>
                <a:latin typeface="Calibri"/>
                <a:ea typeface="ＭＳ Ｐゴシック" charset="0"/>
                <a:cs typeface="Palatino" charset="0"/>
              </a:rPr>
              <a:t>(~40 LEAs)</a:t>
            </a:r>
          </a:p>
        </p:txBody>
      </p:sp>
      <p:sp>
        <p:nvSpPr>
          <p:cNvPr id="16" name="Rectangle 7"/>
          <p:cNvSpPr>
            <a:spLocks/>
          </p:cNvSpPr>
          <p:nvPr/>
        </p:nvSpPr>
        <p:spPr bwMode="auto">
          <a:xfrm>
            <a:off x="3516810" y="3053904"/>
            <a:ext cx="6639223" cy="652984"/>
          </a:xfrm>
          <a:prstGeom prst="rect">
            <a:avLst/>
          </a:prstGeom>
          <a:solidFill>
            <a:srgbClr val="3F691E"/>
          </a:solidFill>
          <a:ln>
            <a:noFill/>
          </a:ln>
          <a:effectLst>
            <a:outerShdw blurRad="266700" dist="88899" dir="19559998" algn="ctr" rotWithShape="0">
              <a:schemeClr val="bg2">
                <a:alpha val="74997"/>
              </a:schemeClr>
            </a:outerShdw>
          </a:effectLst>
          <a:extLst>
            <a:ext uri="{91240B29-F687-4f45-9708-019B960494DF}">
              <a14:hiddenLine xmlns:a14="http://schemas.microsoft.com/office/drawing/2010/main" xmlns="" w="25400">
                <a:solidFill>
                  <a:srgbClr val="2B4714"/>
                </a:solidFill>
                <a:miter lim="800000"/>
                <a:headEnd/>
                <a:tailEnd/>
              </a14:hiddenLine>
            </a:ext>
          </a:extLst>
        </p:spPr>
        <p:txBody>
          <a:bodyPr lIns="0" tIns="0" rIns="0" bIns="0" anchor="ctr"/>
          <a:lstStyle/>
          <a:p>
            <a:pPr algn="ctr" defTabSz="609585">
              <a:defRPr/>
            </a:pPr>
            <a:r>
              <a:rPr lang="en-US" sz="2267" dirty="0">
                <a:solidFill>
                  <a:srgbClr val="FFFFFF"/>
                </a:solidFill>
                <a:latin typeface="Calibri"/>
                <a:ea typeface="ＭＳ Ｐゴシック" charset="0"/>
                <a:cs typeface="Palatino" charset="0"/>
              </a:rPr>
              <a:t>DPI &amp; Local Systems Modernizations</a:t>
            </a:r>
          </a:p>
          <a:p>
            <a:pPr algn="ctr" defTabSz="609585">
              <a:defRPr/>
            </a:pPr>
            <a:r>
              <a:rPr lang="en-US" sz="2267" dirty="0">
                <a:solidFill>
                  <a:srgbClr val="FFFFFF"/>
                </a:solidFill>
                <a:latin typeface="Calibri"/>
                <a:ea typeface="ＭＳ Ｐゴシック" charset="0"/>
                <a:cs typeface="Palatino" charset="0"/>
              </a:rPr>
              <a:t>(~75 LEAs)</a:t>
            </a:r>
          </a:p>
        </p:txBody>
      </p:sp>
      <p:sp>
        <p:nvSpPr>
          <p:cNvPr id="17" name="Rectangle 10"/>
          <p:cNvSpPr>
            <a:spLocks/>
          </p:cNvSpPr>
          <p:nvPr/>
        </p:nvSpPr>
        <p:spPr bwMode="auto">
          <a:xfrm>
            <a:off x="1134072" y="2416549"/>
            <a:ext cx="3390305" cy="541361"/>
          </a:xfrm>
          <a:prstGeom prst="rect">
            <a:avLst/>
          </a:prstGeom>
          <a:solidFill>
            <a:srgbClr val="FF9966"/>
          </a:solidFill>
          <a:ln>
            <a:noFill/>
          </a:ln>
          <a:effectLst>
            <a:outerShdw blurRad="266700" dist="88899" dir="19559998" algn="ctr" rotWithShape="0">
              <a:schemeClr val="bg2">
                <a:alpha val="74997"/>
              </a:schemeClr>
            </a:outerShdw>
          </a:effectLst>
          <a:extLst/>
        </p:spPr>
        <p:txBody>
          <a:bodyPr lIns="0" tIns="0" rIns="0" bIns="0" anchor="ctr"/>
          <a:lstStyle/>
          <a:p>
            <a:pPr algn="ctr" defTabSz="609585">
              <a:defRPr/>
            </a:pPr>
            <a:r>
              <a:rPr lang="en-US" sz="1867" dirty="0">
                <a:solidFill>
                  <a:srgbClr val="FFFFFF"/>
                </a:solidFill>
                <a:latin typeface="Calibri"/>
                <a:ea typeface="ＭＳ Ｐゴシック" charset="0"/>
                <a:cs typeface="Palatino" charset="0"/>
              </a:rPr>
              <a:t>Licensure Business Process Review &amp; Plan</a:t>
            </a:r>
          </a:p>
        </p:txBody>
      </p:sp>
      <p:sp>
        <p:nvSpPr>
          <p:cNvPr id="18" name="Rectangle 10"/>
          <p:cNvSpPr>
            <a:spLocks/>
          </p:cNvSpPr>
          <p:nvPr/>
        </p:nvSpPr>
        <p:spPr bwMode="auto">
          <a:xfrm>
            <a:off x="1952626" y="1773612"/>
            <a:ext cx="4310063" cy="541361"/>
          </a:xfrm>
          <a:prstGeom prst="rect">
            <a:avLst/>
          </a:prstGeom>
          <a:solidFill>
            <a:srgbClr val="FF6600"/>
          </a:solidFill>
          <a:ln>
            <a:noFill/>
          </a:ln>
          <a:effectLst>
            <a:outerShdw blurRad="266700" dist="88899" dir="19559998" algn="ctr" rotWithShape="0">
              <a:schemeClr val="bg2">
                <a:alpha val="74997"/>
              </a:schemeClr>
            </a:outerShdw>
          </a:effectLst>
        </p:spPr>
        <p:txBody>
          <a:bodyPr lIns="0" tIns="0" rIns="0" bIns="0" anchor="ctr"/>
          <a:lstStyle/>
          <a:p>
            <a:pPr algn="ctr" defTabSz="609585">
              <a:defRPr/>
            </a:pPr>
            <a:r>
              <a:rPr lang="en-US" sz="1867" dirty="0">
                <a:solidFill>
                  <a:srgbClr val="FFFFFF"/>
                </a:solidFill>
                <a:latin typeface="Calibri"/>
                <a:ea typeface="ＭＳ Ｐゴシック" charset="0"/>
                <a:cs typeface="Palatino" charset="0"/>
              </a:rPr>
              <a:t>Licensure Operations and Platform Modernization</a:t>
            </a:r>
          </a:p>
        </p:txBody>
      </p:sp>
      <p:sp>
        <p:nvSpPr>
          <p:cNvPr id="19" name="Rectangle 10"/>
          <p:cNvSpPr>
            <a:spLocks/>
          </p:cNvSpPr>
          <p:nvPr/>
        </p:nvSpPr>
        <p:spPr bwMode="auto">
          <a:xfrm>
            <a:off x="1181697" y="1122860"/>
            <a:ext cx="3390305" cy="541361"/>
          </a:xfrm>
          <a:prstGeom prst="rect">
            <a:avLst/>
          </a:prstGeom>
          <a:solidFill>
            <a:srgbClr val="6699FF"/>
          </a:solidFill>
          <a:ln>
            <a:noFill/>
          </a:ln>
          <a:effectLst>
            <a:outerShdw blurRad="266700" dist="88899" dir="19559998" algn="ctr" rotWithShape="0">
              <a:schemeClr val="bg2">
                <a:alpha val="74997"/>
              </a:schemeClr>
            </a:outerShdw>
          </a:effectLst>
          <a:extLst/>
        </p:spPr>
        <p:txBody>
          <a:bodyPr lIns="0" tIns="0" rIns="0" bIns="0" anchor="ctr"/>
          <a:lstStyle/>
          <a:p>
            <a:pPr algn="ctr" defTabSz="609585">
              <a:defRPr/>
            </a:pPr>
            <a:r>
              <a:rPr lang="en-US" sz="1867" dirty="0">
                <a:solidFill>
                  <a:srgbClr val="FFFFFF"/>
                </a:solidFill>
                <a:latin typeface="Calibri"/>
                <a:ea typeface="ＭＳ Ｐゴシック" charset="0"/>
                <a:cs typeface="Palatino" charset="0"/>
              </a:rPr>
              <a:t>Implement Data Integration Service</a:t>
            </a:r>
          </a:p>
        </p:txBody>
      </p:sp>
      <p:sp>
        <p:nvSpPr>
          <p:cNvPr id="20" name="Rectangle 10"/>
          <p:cNvSpPr>
            <a:spLocks/>
          </p:cNvSpPr>
          <p:nvPr/>
        </p:nvSpPr>
        <p:spPr bwMode="auto">
          <a:xfrm>
            <a:off x="1881188" y="479922"/>
            <a:ext cx="3391792" cy="541361"/>
          </a:xfrm>
          <a:prstGeom prst="rect">
            <a:avLst/>
          </a:prstGeom>
          <a:solidFill>
            <a:srgbClr val="0066FF"/>
          </a:solidFill>
          <a:ln>
            <a:noFill/>
          </a:ln>
          <a:effectLst>
            <a:outerShdw blurRad="266700" dist="88899" dir="19559998" algn="ctr" rotWithShape="0">
              <a:schemeClr val="bg2">
                <a:alpha val="74997"/>
              </a:schemeClr>
            </a:outerShdw>
          </a:effectLst>
        </p:spPr>
        <p:txBody>
          <a:bodyPr lIns="0" tIns="0" rIns="0" bIns="0" anchor="ctr"/>
          <a:lstStyle/>
          <a:p>
            <a:pPr algn="ctr" defTabSz="609585">
              <a:defRPr/>
            </a:pPr>
            <a:r>
              <a:rPr lang="en-US" sz="1867" dirty="0">
                <a:solidFill>
                  <a:srgbClr val="FFFFFF"/>
                </a:solidFill>
                <a:latin typeface="Calibri"/>
                <a:ea typeface="ＭＳ Ｐゴシック" charset="0"/>
                <a:cs typeface="Palatino" charset="0"/>
              </a:rPr>
              <a:t>Implement Advanced Analytics</a:t>
            </a:r>
          </a:p>
        </p:txBody>
      </p:sp>
      <p:sp>
        <p:nvSpPr>
          <p:cNvPr id="2" name="Title 1"/>
          <p:cNvSpPr>
            <a:spLocks noGrp="1"/>
          </p:cNvSpPr>
          <p:nvPr>
            <p:ph type="title"/>
          </p:nvPr>
        </p:nvSpPr>
        <p:spPr/>
        <p:txBody>
          <a:bodyPr/>
          <a:lstStyle/>
          <a:p>
            <a:pPr algn="r"/>
            <a:r>
              <a:rPr lang="en-US" dirty="0" smtClean="0"/>
              <a:t>Timeline</a:t>
            </a:r>
            <a:endParaRPr lang="en-US" dirty="0"/>
          </a:p>
        </p:txBody>
      </p:sp>
      <p:sp>
        <p:nvSpPr>
          <p:cNvPr id="4" name="Slide Number Placeholder 3"/>
          <p:cNvSpPr>
            <a:spLocks noGrp="1"/>
          </p:cNvSpPr>
          <p:nvPr>
            <p:ph type="sldNum" sz="quarter" idx="12"/>
          </p:nvPr>
        </p:nvSpPr>
        <p:spPr/>
        <p:txBody>
          <a:bodyPr/>
          <a:lstStyle/>
          <a:p>
            <a:pPr defTabSz="609585"/>
            <a:fld id="{B93C217D-0673-0347-BA1E-15ED0A909D18}" type="slidenum">
              <a:rPr lang="en-US">
                <a:solidFill>
                  <a:prstClr val="black">
                    <a:tint val="75000"/>
                  </a:prstClr>
                </a:solidFill>
                <a:latin typeface="Calibri"/>
              </a:rPr>
              <a:pPr defTabSz="609585"/>
              <a:t>12</a:t>
            </a:fld>
            <a:endParaRPr lang="en-US">
              <a:solidFill>
                <a:prstClr val="black">
                  <a:tint val="75000"/>
                </a:prstClr>
              </a:solidFill>
              <a:latin typeface="Calibri"/>
            </a:endParaRPr>
          </a:p>
        </p:txBody>
      </p:sp>
    </p:spTree>
    <p:extLst>
      <p:ext uri="{BB962C8B-B14F-4D97-AF65-F5344CB8AC3E}">
        <p14:creationId xmlns:p14="http://schemas.microsoft.com/office/powerpoint/2010/main" val="3223144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Questions</a:t>
            </a:r>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15148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Applicant Tracking and Onboarding - Update</a:t>
            </a:r>
            <a:endParaRPr lang="en-US" dirty="0"/>
          </a:p>
        </p:txBody>
      </p:sp>
      <p:sp>
        <p:nvSpPr>
          <p:cNvPr id="3" name="Subtitle 2"/>
          <p:cNvSpPr>
            <a:spLocks noGrp="1"/>
          </p:cNvSpPr>
          <p:nvPr>
            <p:ph type="subTitle" idx="1"/>
          </p:nvPr>
        </p:nvSpPr>
        <p:spPr/>
        <p:txBody>
          <a:bodyPr/>
          <a:lstStyle/>
          <a:p>
            <a:r>
              <a:rPr lang="en-US" dirty="0" smtClean="0"/>
              <a:t>Personnel Administrators of North Carolina (PANC)</a:t>
            </a:r>
          </a:p>
          <a:p>
            <a:r>
              <a:rPr lang="en-US" dirty="0" smtClean="0"/>
              <a:t>October 2, 2017</a:t>
            </a:r>
            <a:endParaRPr lang="en-US" dirty="0"/>
          </a:p>
        </p:txBody>
      </p:sp>
    </p:spTree>
    <p:extLst>
      <p:ext uri="{BB962C8B-B14F-4D97-AF65-F5344CB8AC3E}">
        <p14:creationId xmlns:p14="http://schemas.microsoft.com/office/powerpoint/2010/main" val="3307858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Applicant Tracking and Onboarding</a:t>
            </a:r>
            <a:endParaRPr lang="en-US" dirty="0"/>
          </a:p>
        </p:txBody>
      </p:sp>
      <p:sp>
        <p:nvSpPr>
          <p:cNvPr id="3" name="Content Placeholder 2"/>
          <p:cNvSpPr>
            <a:spLocks noGrp="1"/>
          </p:cNvSpPr>
          <p:nvPr>
            <p:ph idx="1"/>
          </p:nvPr>
        </p:nvSpPr>
        <p:spPr/>
        <p:txBody>
          <a:bodyPr>
            <a:normAutofit/>
          </a:bodyPr>
          <a:lstStyle/>
          <a:p>
            <a:r>
              <a:rPr lang="en-US" sz="3200" b="1" dirty="0" smtClean="0"/>
              <a:t>GOOD NEWS!!!!</a:t>
            </a:r>
          </a:p>
          <a:p>
            <a:pPr lvl="1"/>
            <a:endParaRPr lang="en-US" sz="3000" dirty="0" smtClean="0"/>
          </a:p>
          <a:p>
            <a:pPr lvl="1"/>
            <a:r>
              <a:rPr lang="en-US" sz="3000" dirty="0" smtClean="0"/>
              <a:t>The </a:t>
            </a:r>
            <a:r>
              <a:rPr lang="en-US" sz="3000" dirty="0"/>
              <a:t>Applicant Tracking System is functioning as it should be. We are able to successfully recruit and hire quality candidates.</a:t>
            </a:r>
          </a:p>
          <a:p>
            <a:pPr marL="201168" lvl="1" indent="0">
              <a:buNone/>
            </a:pPr>
            <a:endParaRPr lang="en-US" sz="3000" dirty="0"/>
          </a:p>
        </p:txBody>
      </p:sp>
    </p:spTree>
    <p:extLst>
      <p:ext uri="{BB962C8B-B14F-4D97-AF65-F5344CB8AC3E}">
        <p14:creationId xmlns:p14="http://schemas.microsoft.com/office/powerpoint/2010/main" val="1745278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Onboarding?</a:t>
            </a:r>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3200" dirty="0"/>
              <a:t>There is no additional cost associated with the </a:t>
            </a:r>
            <a:r>
              <a:rPr lang="en-US" sz="3200" dirty="0" smtClean="0"/>
              <a:t>software</a:t>
            </a:r>
          </a:p>
          <a:p>
            <a:pPr lvl="1">
              <a:buFont typeface="Arial" panose="020B0604020202020204" pitchFamily="34" charset="0"/>
              <a:buChar char="•"/>
            </a:pPr>
            <a:r>
              <a:rPr lang="en-US" sz="3200" dirty="0" smtClean="0"/>
              <a:t>End-user </a:t>
            </a:r>
            <a:r>
              <a:rPr lang="en-US" sz="3200" dirty="0"/>
              <a:t>friendly for both the new hire and HR and </a:t>
            </a:r>
            <a:r>
              <a:rPr lang="en-US" sz="3200" dirty="0" smtClean="0"/>
              <a:t>Finance</a:t>
            </a:r>
          </a:p>
          <a:p>
            <a:pPr lvl="1">
              <a:buFont typeface="Arial" panose="020B0604020202020204" pitchFamily="34" charset="0"/>
              <a:buChar char="•"/>
            </a:pPr>
            <a:r>
              <a:rPr lang="en-US" sz="3200" dirty="0" smtClean="0"/>
              <a:t>Can </a:t>
            </a:r>
            <a:r>
              <a:rPr lang="en-US" sz="3200" dirty="0"/>
              <a:t>be customized to meet </a:t>
            </a:r>
            <a:r>
              <a:rPr lang="en-US" sz="3200" b="1" dirty="0">
                <a:solidFill>
                  <a:srgbClr val="FF0000"/>
                </a:solidFill>
              </a:rPr>
              <a:t>YOUR</a:t>
            </a:r>
            <a:r>
              <a:rPr lang="en-US" sz="3200" dirty="0"/>
              <a:t> </a:t>
            </a:r>
            <a:r>
              <a:rPr lang="en-US" sz="3200" dirty="0" smtClean="0"/>
              <a:t>needs</a:t>
            </a:r>
          </a:p>
          <a:p>
            <a:pPr lvl="1">
              <a:buFont typeface="Arial" panose="020B0604020202020204" pitchFamily="34" charset="0"/>
              <a:buChar char="•"/>
            </a:pPr>
            <a:r>
              <a:rPr lang="en-US" sz="3200" dirty="0" smtClean="0"/>
              <a:t>New </a:t>
            </a:r>
            <a:r>
              <a:rPr lang="en-US" sz="3200" dirty="0"/>
              <a:t>hire documents can be shared with other departments without spending time printing </a:t>
            </a:r>
            <a:r>
              <a:rPr lang="en-US" sz="3200" dirty="0" smtClean="0"/>
              <a:t>forms</a:t>
            </a:r>
          </a:p>
          <a:p>
            <a:pPr lvl="1">
              <a:buFont typeface="Arial" panose="020B0604020202020204" pitchFamily="34" charset="0"/>
              <a:buChar char="•"/>
            </a:pPr>
            <a:r>
              <a:rPr lang="en-US" sz="3200" dirty="0" smtClean="0"/>
              <a:t>New </a:t>
            </a:r>
            <a:r>
              <a:rPr lang="en-US" sz="3200" dirty="0"/>
              <a:t>hires can upload additional information as needed</a:t>
            </a:r>
          </a:p>
          <a:p>
            <a:endParaRPr lang="en-US" dirty="0"/>
          </a:p>
        </p:txBody>
      </p:sp>
    </p:spTree>
    <p:extLst>
      <p:ext uri="{BB962C8B-B14F-4D97-AF65-F5344CB8AC3E}">
        <p14:creationId xmlns:p14="http://schemas.microsoft.com/office/powerpoint/2010/main" val="2148355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Onboarding?</a:t>
            </a:r>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3000" dirty="0"/>
              <a:t>Decreased time spent by new employees filling out hard </a:t>
            </a:r>
            <a:r>
              <a:rPr lang="en-US" sz="3000" dirty="0" smtClean="0"/>
              <a:t>copies</a:t>
            </a:r>
          </a:p>
          <a:p>
            <a:pPr lvl="1">
              <a:buFont typeface="Arial" panose="020B0604020202020204" pitchFamily="34" charset="0"/>
              <a:buChar char="•"/>
            </a:pPr>
            <a:r>
              <a:rPr lang="en-US" sz="3200" dirty="0" smtClean="0"/>
              <a:t>Data </a:t>
            </a:r>
            <a:r>
              <a:rPr lang="en-US" sz="3200" dirty="0"/>
              <a:t>uploads into finance software occur more quickly &amp; UIDs are generated more </a:t>
            </a:r>
            <a:r>
              <a:rPr lang="en-US" sz="3200" dirty="0" smtClean="0"/>
              <a:t>efficiently</a:t>
            </a:r>
          </a:p>
          <a:p>
            <a:pPr lvl="1">
              <a:buFont typeface="Arial" panose="020B0604020202020204" pitchFamily="34" charset="0"/>
              <a:buChar char="•"/>
            </a:pPr>
            <a:r>
              <a:rPr lang="en-US" sz="3200" dirty="0" smtClean="0"/>
              <a:t>Information </a:t>
            </a:r>
            <a:r>
              <a:rPr lang="en-US" sz="3200" dirty="0"/>
              <a:t>about SHP &amp; supplemental benefits can be included </a:t>
            </a:r>
            <a:endParaRPr lang="en-US" sz="3200" dirty="0" smtClean="0"/>
          </a:p>
          <a:p>
            <a:pPr lvl="1">
              <a:buFont typeface="Arial" panose="020B0604020202020204" pitchFamily="34" charset="0"/>
              <a:buChar char="•"/>
            </a:pPr>
            <a:r>
              <a:rPr lang="en-US" sz="3200" dirty="0" smtClean="0"/>
              <a:t>It’s </a:t>
            </a:r>
            <a:r>
              <a:rPr lang="en-US" sz="3200" dirty="0"/>
              <a:t>legible</a:t>
            </a:r>
          </a:p>
          <a:p>
            <a:endParaRPr lang="en-US" dirty="0"/>
          </a:p>
        </p:txBody>
      </p:sp>
    </p:spTree>
    <p:extLst>
      <p:ext uri="{BB962C8B-B14F-4D97-AF65-F5344CB8AC3E}">
        <p14:creationId xmlns:p14="http://schemas.microsoft.com/office/powerpoint/2010/main" val="403778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Bottom Line…</a:t>
            </a:r>
            <a:endParaRPr lang="en-US" dirty="0"/>
          </a:p>
        </p:txBody>
      </p:sp>
      <p:sp>
        <p:nvSpPr>
          <p:cNvPr id="3" name="Content Placeholder 2"/>
          <p:cNvSpPr>
            <a:spLocks noGrp="1"/>
          </p:cNvSpPr>
          <p:nvPr>
            <p:ph idx="1"/>
          </p:nvPr>
        </p:nvSpPr>
        <p:spPr/>
        <p:txBody>
          <a:bodyPr/>
          <a:lstStyle/>
          <a:p>
            <a:pPr lvl="1">
              <a:buFont typeface="Arial" panose="020B0604020202020204" pitchFamily="34" charset="0"/>
              <a:buChar char="•"/>
            </a:pPr>
            <a:r>
              <a:rPr lang="en-US" sz="3000" dirty="0"/>
              <a:t>You receive better information from new hires!</a:t>
            </a:r>
          </a:p>
          <a:p>
            <a:endParaRPr lang="en-US" sz="3200" dirty="0"/>
          </a:p>
          <a:p>
            <a:pPr lvl="1">
              <a:buFont typeface="Arial" panose="020B0604020202020204" pitchFamily="34" charset="0"/>
              <a:buChar char="•"/>
            </a:pPr>
            <a:r>
              <a:rPr lang="en-US" sz="3000" dirty="0"/>
              <a:t>Responses are received faster &amp; are more complete!</a:t>
            </a:r>
          </a:p>
          <a:p>
            <a:endParaRPr lang="en-US" sz="3200" dirty="0"/>
          </a:p>
          <a:p>
            <a:pPr lvl="1">
              <a:buFont typeface="Arial" panose="020B0604020202020204" pitchFamily="34" charset="0"/>
              <a:buChar char="•"/>
            </a:pPr>
            <a:r>
              <a:rPr lang="en-US" sz="3000" dirty="0"/>
              <a:t>You spend less time following-up &amp; tracking down missing new hire documents!</a:t>
            </a:r>
          </a:p>
          <a:p>
            <a:endParaRPr lang="en-US" dirty="0"/>
          </a:p>
        </p:txBody>
      </p:sp>
    </p:spTree>
    <p:extLst>
      <p:ext uri="{BB962C8B-B14F-4D97-AF65-F5344CB8AC3E}">
        <p14:creationId xmlns:p14="http://schemas.microsoft.com/office/powerpoint/2010/main" val="146341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ctr"/>
            <a:r>
              <a:rPr lang="en-US" sz="4000" u="sng" dirty="0">
                <a:hlinkClick r:id="rId2"/>
              </a:rPr>
              <a:t>http://www.kaltura.com/tiny/ghjsh</a:t>
            </a:r>
            <a:endParaRPr lang="en-US" sz="4000" dirty="0"/>
          </a:p>
        </p:txBody>
      </p:sp>
    </p:spTree>
    <p:extLst>
      <p:ext uri="{BB962C8B-B14F-4D97-AF65-F5344CB8AC3E}">
        <p14:creationId xmlns:p14="http://schemas.microsoft.com/office/powerpoint/2010/main" val="3934003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Quick Review</a:t>
            </a:r>
            <a:endParaRPr lang="en-US" b="1"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3600" dirty="0" smtClean="0"/>
              <a:t>What is School Business Systems Modernization?</a:t>
            </a:r>
          </a:p>
          <a:p>
            <a:pPr lvl="2">
              <a:buFont typeface="Arial" panose="020B0604020202020204" pitchFamily="34" charset="0"/>
              <a:buChar char="•"/>
            </a:pPr>
            <a:endParaRPr lang="en-US" sz="2200" dirty="0" smtClean="0"/>
          </a:p>
          <a:p>
            <a:pPr lvl="2">
              <a:buFont typeface="Arial" panose="020B0604020202020204" pitchFamily="34" charset="0"/>
              <a:buChar char="•"/>
            </a:pPr>
            <a:r>
              <a:rPr lang="en-US" sz="3000" dirty="0" smtClean="0"/>
              <a:t>It is an effort funded by the General Assembly to modernize technology and business systems used to support the management of student information, finance and payroll information, human resources information, and capital and repairs and renovations planning information in the Public Schools of North Carolina.</a:t>
            </a:r>
          </a:p>
          <a:p>
            <a:pPr marL="384048" lvl="2" indent="0">
              <a:buNone/>
            </a:pPr>
            <a:endParaRPr lang="en-US" sz="2200" dirty="0" smtClean="0"/>
          </a:p>
          <a:p>
            <a:pPr marL="384048" lvl="2" indent="0">
              <a:buNone/>
            </a:pPr>
            <a:endParaRPr lang="en-US" sz="2200" dirty="0" smtClean="0"/>
          </a:p>
        </p:txBody>
      </p:sp>
    </p:spTree>
    <p:extLst>
      <p:ext uri="{BB962C8B-B14F-4D97-AF65-F5344CB8AC3E}">
        <p14:creationId xmlns:p14="http://schemas.microsoft.com/office/powerpoint/2010/main" val="33287761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Quick Review</a:t>
            </a:r>
            <a:endParaRPr lang="en-US" b="1" dirty="0"/>
          </a:p>
        </p:txBody>
      </p:sp>
      <p:sp>
        <p:nvSpPr>
          <p:cNvPr id="3" name="Content Placeholder 2"/>
          <p:cNvSpPr>
            <a:spLocks noGrp="1"/>
          </p:cNvSpPr>
          <p:nvPr>
            <p:ph idx="1"/>
          </p:nvPr>
        </p:nvSpPr>
        <p:spPr/>
        <p:txBody>
          <a:bodyPr>
            <a:normAutofit lnSpcReduction="10000"/>
          </a:bodyPr>
          <a:lstStyle/>
          <a:p>
            <a:pPr lvl="2">
              <a:buFont typeface="Arial" panose="020B0604020202020204" pitchFamily="34" charset="0"/>
              <a:buChar char="•"/>
            </a:pPr>
            <a:r>
              <a:rPr lang="en-US" sz="3600" dirty="0" smtClean="0"/>
              <a:t>Business Systems Modernization will include:</a:t>
            </a:r>
            <a:r>
              <a:rPr lang="en-US" sz="2200" dirty="0"/>
              <a:t/>
            </a:r>
            <a:br>
              <a:rPr lang="en-US" sz="2200" dirty="0"/>
            </a:br>
            <a:endParaRPr lang="en-US" sz="2200" dirty="0"/>
          </a:p>
          <a:p>
            <a:pPr lvl="3">
              <a:buFont typeface="Arial" panose="020B0604020202020204" pitchFamily="34" charset="0"/>
              <a:buChar char="•"/>
            </a:pPr>
            <a:r>
              <a:rPr lang="en-US" sz="2600" dirty="0"/>
              <a:t>LEA and charter school integrated payroll, HR, and finance </a:t>
            </a:r>
            <a:r>
              <a:rPr lang="en-US" sz="2600" dirty="0" smtClean="0"/>
              <a:t>systems;</a:t>
            </a:r>
            <a:endParaRPr lang="en-US" sz="2600" dirty="0"/>
          </a:p>
          <a:p>
            <a:pPr lvl="3">
              <a:buFont typeface="Arial" panose="020B0604020202020204" pitchFamily="34" charset="0"/>
              <a:buChar char="•"/>
            </a:pPr>
            <a:r>
              <a:rPr lang="en-US" sz="2600" dirty="0"/>
              <a:t>DPI finance and business reporting </a:t>
            </a:r>
            <a:r>
              <a:rPr lang="en-US" sz="2600" dirty="0" smtClean="0"/>
              <a:t>systems;</a:t>
            </a:r>
            <a:endParaRPr lang="en-US" sz="2600" dirty="0"/>
          </a:p>
          <a:p>
            <a:pPr lvl="3">
              <a:buFont typeface="Arial" panose="020B0604020202020204" pitchFamily="34" charset="0"/>
              <a:buChar char="•"/>
            </a:pPr>
            <a:r>
              <a:rPr lang="en-US" sz="2600" dirty="0"/>
              <a:t>Licensure and State level human capital management related </a:t>
            </a:r>
            <a:r>
              <a:rPr lang="en-US" sz="2600" dirty="0" smtClean="0"/>
              <a:t>systems;</a:t>
            </a:r>
          </a:p>
          <a:p>
            <a:pPr lvl="3">
              <a:buFont typeface="Arial" panose="020B0604020202020204" pitchFamily="34" charset="0"/>
              <a:buChar char="•"/>
            </a:pPr>
            <a:r>
              <a:rPr lang="en-US" sz="2600" dirty="0" smtClean="0"/>
              <a:t>Require comprehensive planning, design and implementation support;</a:t>
            </a:r>
          </a:p>
          <a:p>
            <a:pPr lvl="3">
              <a:buFont typeface="Arial" panose="020B0604020202020204" pitchFamily="34" charset="0"/>
              <a:buChar char="•"/>
            </a:pPr>
            <a:r>
              <a:rPr lang="en-US" sz="2600" dirty="0" smtClean="0"/>
              <a:t>Cost between $150M and $250M in one-time funding and take 6-8 years to implement.</a:t>
            </a:r>
            <a:endParaRPr lang="en-US" sz="2600" dirty="0"/>
          </a:p>
          <a:p>
            <a:pPr marL="384048" lvl="2" indent="0">
              <a:buNone/>
            </a:pPr>
            <a:endParaRPr lang="en-US" sz="2200" dirty="0" smtClean="0"/>
          </a:p>
        </p:txBody>
      </p:sp>
    </p:spTree>
    <p:extLst>
      <p:ext uri="{BB962C8B-B14F-4D97-AF65-F5344CB8AC3E}">
        <p14:creationId xmlns:p14="http://schemas.microsoft.com/office/powerpoint/2010/main" val="18032149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Actions to Date</a:t>
            </a:r>
            <a:r>
              <a:rPr lang="en-US" dirty="0" smtClean="0"/>
              <a:t>	</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800" dirty="0" smtClean="0"/>
              <a:t>State Board of Education collaborated </a:t>
            </a:r>
            <a:r>
              <a:rPr lang="en-US" sz="2800" dirty="0"/>
              <a:t>with the Friday Institute </a:t>
            </a:r>
            <a:r>
              <a:rPr lang="en-US" sz="2800" dirty="0" smtClean="0"/>
              <a:t>to </a:t>
            </a:r>
            <a:r>
              <a:rPr lang="en-US" sz="2800" dirty="0"/>
              <a:t>develop a plan to modernize </a:t>
            </a:r>
            <a:r>
              <a:rPr lang="en-US" sz="2800" dirty="0" smtClean="0"/>
              <a:t>school business systems </a:t>
            </a:r>
            <a:r>
              <a:rPr lang="en-US" sz="2800" dirty="0"/>
              <a:t>used by the Department of Public </a:t>
            </a:r>
            <a:r>
              <a:rPr lang="en-US" sz="2800" dirty="0" smtClean="0"/>
              <a:t>Instruction and school districts across the state. Completed in May 2017. </a:t>
            </a:r>
            <a:r>
              <a:rPr lang="en-US" sz="2800" dirty="0">
                <a:hlinkClick r:id="rId2"/>
              </a:rPr>
              <a:t>http://bsm.fi.ncsu.edu/</a:t>
            </a:r>
            <a:r>
              <a:rPr lang="en-US" sz="2800" dirty="0"/>
              <a:t> </a:t>
            </a:r>
            <a:endParaRPr lang="en-US" sz="2800" dirty="0" smtClean="0"/>
          </a:p>
          <a:p>
            <a:pPr marL="201168" lvl="1" indent="0">
              <a:buNone/>
            </a:pPr>
            <a:endParaRPr lang="en-US" sz="2800" dirty="0" smtClean="0"/>
          </a:p>
          <a:p>
            <a:pPr lvl="1">
              <a:buFont typeface="Arial" panose="020B0604020202020204" pitchFamily="34" charset="0"/>
              <a:buChar char="•"/>
            </a:pPr>
            <a:r>
              <a:rPr lang="en-US" sz="2800" dirty="0"/>
              <a:t>S.L. 2017-57, Section </a:t>
            </a:r>
            <a:r>
              <a:rPr lang="en-US" sz="2800" dirty="0" smtClean="0"/>
              <a:t>7.16 - </a:t>
            </a:r>
            <a:r>
              <a:rPr lang="en" sz="2800" dirty="0"/>
              <a:t>Appropriates $29M for the 2017-19 biennium and directs the State Superintendent to implement the School Business System Modernization </a:t>
            </a:r>
            <a:r>
              <a:rPr lang="en" sz="2800" dirty="0" smtClean="0"/>
              <a:t>Plan.</a:t>
            </a:r>
          </a:p>
          <a:p>
            <a:pPr lvl="1">
              <a:buFont typeface="Arial" panose="020B0604020202020204" pitchFamily="34" charset="0"/>
              <a:buChar char="•"/>
            </a:pPr>
            <a:endParaRPr lang="en" sz="2400" dirty="0" smtClean="0"/>
          </a:p>
          <a:p>
            <a:pPr marL="201168" lvl="1" indent="0">
              <a:buNone/>
            </a:pPr>
            <a:endParaRPr lang="en" sz="2400" dirty="0" smtClean="0"/>
          </a:p>
          <a:p>
            <a:pPr marL="201168" lvl="1" indent="0">
              <a:buNone/>
            </a:pPr>
            <a:endParaRPr lang="en" dirty="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84461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Actions to Date</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lvl="1">
              <a:buClr>
                <a:srgbClr val="E48312"/>
              </a:buClr>
              <a:buFont typeface="Arial" panose="020B0604020202020204" pitchFamily="34" charset="0"/>
              <a:buChar char="•"/>
            </a:pPr>
            <a:r>
              <a:rPr lang="en-US" sz="2400" dirty="0"/>
              <a:t>S.L. 2017-57, Section </a:t>
            </a:r>
            <a:r>
              <a:rPr lang="en-US" sz="2400" dirty="0" smtClean="0"/>
              <a:t>7.16 also states the following:</a:t>
            </a:r>
          </a:p>
          <a:p>
            <a:pPr lvl="1">
              <a:buClr>
                <a:srgbClr val="E48312"/>
              </a:buClr>
              <a:buFont typeface="Arial" panose="020B0604020202020204" pitchFamily="34" charset="0"/>
              <a:buChar char="•"/>
            </a:pPr>
            <a:r>
              <a:rPr lang="en-US" sz="2200" dirty="0" smtClean="0">
                <a:solidFill>
                  <a:srgbClr val="000000">
                    <a:lumMod val="75000"/>
                    <a:lumOff val="25000"/>
                  </a:srgbClr>
                </a:solidFill>
              </a:rPr>
              <a:t>It </a:t>
            </a:r>
            <a:r>
              <a:rPr lang="en-US" sz="2200" dirty="0">
                <a:solidFill>
                  <a:srgbClr val="000000">
                    <a:lumMod val="75000"/>
                    <a:lumOff val="25000"/>
                  </a:srgbClr>
                </a:solidFill>
              </a:rPr>
              <a:t>is the intent of the General Assembly to fund a multiphase, multiyear project </a:t>
            </a:r>
            <a:r>
              <a:rPr lang="en-US" sz="2200" dirty="0" smtClean="0">
                <a:solidFill>
                  <a:srgbClr val="000000">
                    <a:lumMod val="75000"/>
                    <a:lumOff val="25000"/>
                  </a:srgbClr>
                </a:solidFill>
              </a:rPr>
              <a:t>to: </a:t>
            </a:r>
          </a:p>
          <a:p>
            <a:pPr lvl="2">
              <a:buClr>
                <a:srgbClr val="E48312"/>
              </a:buClr>
              <a:buFont typeface="Arial" panose="020B0604020202020204" pitchFamily="34" charset="0"/>
              <a:buChar char="•"/>
            </a:pPr>
            <a:r>
              <a:rPr lang="en-US" sz="2000" dirty="0" smtClean="0">
                <a:solidFill>
                  <a:srgbClr val="000000">
                    <a:lumMod val="75000"/>
                    <a:lumOff val="25000"/>
                  </a:srgbClr>
                </a:solidFill>
              </a:rPr>
              <a:t>(</a:t>
            </a:r>
            <a:r>
              <a:rPr lang="en-US" sz="2000" dirty="0">
                <a:solidFill>
                  <a:srgbClr val="000000">
                    <a:lumMod val="75000"/>
                    <a:lumOff val="25000"/>
                  </a:srgbClr>
                </a:solidFill>
              </a:rPr>
              <a:t>i) modernize State and local education financial, human capital, and school information systems, </a:t>
            </a:r>
            <a:endParaRPr lang="en-US" sz="2000" dirty="0" smtClean="0">
              <a:solidFill>
                <a:srgbClr val="000000">
                  <a:lumMod val="75000"/>
                  <a:lumOff val="25000"/>
                </a:srgbClr>
              </a:solidFill>
            </a:endParaRPr>
          </a:p>
          <a:p>
            <a:pPr lvl="2">
              <a:buClr>
                <a:srgbClr val="E48312"/>
              </a:buClr>
              <a:buFont typeface="Arial" panose="020B0604020202020204" pitchFamily="34" charset="0"/>
              <a:buChar char="•"/>
            </a:pPr>
            <a:r>
              <a:rPr lang="en-US" sz="2000" dirty="0" smtClean="0">
                <a:solidFill>
                  <a:srgbClr val="000000">
                    <a:lumMod val="75000"/>
                    <a:lumOff val="25000"/>
                  </a:srgbClr>
                </a:solidFill>
              </a:rPr>
              <a:t>(</a:t>
            </a:r>
            <a:r>
              <a:rPr lang="en-US" sz="2000" dirty="0">
                <a:solidFill>
                  <a:srgbClr val="000000">
                    <a:lumMod val="75000"/>
                    <a:lumOff val="25000"/>
                  </a:srgbClr>
                </a:solidFill>
              </a:rPr>
              <a:t>ii) provide for a common reporting system and analytics system, </a:t>
            </a:r>
            <a:endParaRPr lang="en-US" sz="2000" dirty="0" smtClean="0">
              <a:solidFill>
                <a:srgbClr val="000000">
                  <a:lumMod val="75000"/>
                  <a:lumOff val="25000"/>
                </a:srgbClr>
              </a:solidFill>
            </a:endParaRPr>
          </a:p>
          <a:p>
            <a:pPr lvl="2">
              <a:buClr>
                <a:srgbClr val="E48312"/>
              </a:buClr>
              <a:buFont typeface="Arial" panose="020B0604020202020204" pitchFamily="34" charset="0"/>
              <a:buChar char="•"/>
            </a:pPr>
            <a:r>
              <a:rPr lang="en-US" sz="2000" dirty="0" smtClean="0">
                <a:solidFill>
                  <a:srgbClr val="000000">
                    <a:lumMod val="75000"/>
                    <a:lumOff val="25000"/>
                  </a:srgbClr>
                </a:solidFill>
              </a:rPr>
              <a:t>(</a:t>
            </a:r>
            <a:r>
              <a:rPr lang="en-US" sz="2000" dirty="0">
                <a:solidFill>
                  <a:srgbClr val="000000">
                    <a:lumMod val="75000"/>
                    <a:lumOff val="25000"/>
                  </a:srgbClr>
                </a:solidFill>
              </a:rPr>
              <a:t>iii) integrate financial, payroll, human resources, and related human capital systems through the use of a new software as a service enterprise resource planning (ERP) solution, make enhancements to existing local systems, or both, and </a:t>
            </a:r>
            <a:endParaRPr lang="en-US" sz="2000" dirty="0" smtClean="0">
              <a:solidFill>
                <a:srgbClr val="000000">
                  <a:lumMod val="75000"/>
                  <a:lumOff val="25000"/>
                </a:srgbClr>
              </a:solidFill>
            </a:endParaRPr>
          </a:p>
          <a:p>
            <a:pPr lvl="2">
              <a:buClr>
                <a:srgbClr val="E48312"/>
              </a:buClr>
              <a:buFont typeface="Arial" panose="020B0604020202020204" pitchFamily="34" charset="0"/>
              <a:buChar char="•"/>
            </a:pPr>
            <a:r>
              <a:rPr lang="en-US" sz="2000" dirty="0" smtClean="0">
                <a:solidFill>
                  <a:srgbClr val="000000">
                    <a:lumMod val="75000"/>
                    <a:lumOff val="25000"/>
                  </a:srgbClr>
                </a:solidFill>
              </a:rPr>
              <a:t>(</a:t>
            </a:r>
            <a:r>
              <a:rPr lang="en-US" sz="2000" dirty="0">
                <a:solidFill>
                  <a:srgbClr val="000000">
                    <a:lumMod val="75000"/>
                    <a:lumOff val="25000"/>
                  </a:srgbClr>
                </a:solidFill>
              </a:rPr>
              <a:t>iv) link the State licensure system with the upgraded local systems. </a:t>
            </a:r>
            <a:endParaRPr lang="en-US" sz="2000" dirty="0" smtClean="0">
              <a:solidFill>
                <a:srgbClr val="000000">
                  <a:lumMod val="75000"/>
                  <a:lumOff val="25000"/>
                </a:srgbClr>
              </a:solidFill>
            </a:endParaRPr>
          </a:p>
          <a:p>
            <a:pPr marL="384048" lvl="2" indent="0">
              <a:buClr>
                <a:srgbClr val="E48312"/>
              </a:buClr>
              <a:buNone/>
            </a:pPr>
            <a:endParaRPr lang="en-US" sz="1500" dirty="0" smtClean="0">
              <a:solidFill>
                <a:srgbClr val="000000">
                  <a:lumMod val="75000"/>
                  <a:lumOff val="25000"/>
                </a:srgbClr>
              </a:solidFill>
            </a:endParaRPr>
          </a:p>
          <a:p>
            <a:pPr lvl="1">
              <a:buClr>
                <a:srgbClr val="E48312"/>
              </a:buClr>
              <a:buFont typeface="Arial" panose="020B0604020202020204" pitchFamily="34" charset="0"/>
              <a:buChar char="•"/>
            </a:pPr>
            <a:r>
              <a:rPr lang="en-US" sz="2200" dirty="0" smtClean="0">
                <a:solidFill>
                  <a:srgbClr val="000000">
                    <a:lumMod val="75000"/>
                    <a:lumOff val="25000"/>
                  </a:srgbClr>
                </a:solidFill>
              </a:rPr>
              <a:t>The </a:t>
            </a:r>
            <a:r>
              <a:rPr lang="en-US" sz="2200" dirty="0">
                <a:solidFill>
                  <a:srgbClr val="000000">
                    <a:lumMod val="75000"/>
                    <a:lumOff val="25000"/>
                  </a:srgbClr>
                </a:solidFill>
              </a:rPr>
              <a:t>State Superintendent of Public Instruction (State Superintendent) shall review and improve business processes in the Department of Public Instruction, as appropriate, and modernize State systems at the Department.</a:t>
            </a:r>
          </a:p>
          <a:p>
            <a:pPr marL="201168" lvl="1" indent="0">
              <a:buNone/>
            </a:pPr>
            <a:endParaRPr lang="en" sz="2400" dirty="0" smtClean="0"/>
          </a:p>
          <a:p>
            <a:pPr marL="201168" lvl="1" indent="0">
              <a:buNone/>
            </a:pPr>
            <a:endParaRPr lang="en" dirty="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48857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Actions to Date</a:t>
            </a:r>
            <a:r>
              <a:rPr lang="en-US" dirty="0" smtClean="0"/>
              <a:t>	</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 sz="2800" dirty="0" smtClean="0"/>
              <a:t>Friday Institute working with NCASBO subcommittee, HRMS/PANC, and DPI to develop an </a:t>
            </a:r>
            <a:r>
              <a:rPr lang="en" sz="2800" dirty="0"/>
              <a:t>RFP for LEA enterprise resource planning (ERP) including HR, payroll, </a:t>
            </a:r>
            <a:r>
              <a:rPr lang="en" sz="2800" dirty="0" smtClean="0"/>
              <a:t>finance.</a:t>
            </a:r>
          </a:p>
          <a:p>
            <a:pPr marL="201168" lvl="1" indent="0">
              <a:buNone/>
            </a:pPr>
            <a:endParaRPr lang="en" sz="2800" dirty="0" smtClean="0"/>
          </a:p>
          <a:p>
            <a:pPr lvl="1">
              <a:buFont typeface="Arial" panose="020B0604020202020204" pitchFamily="34" charset="0"/>
              <a:buChar char="•"/>
            </a:pPr>
            <a:r>
              <a:rPr lang="en" sz="2800" dirty="0"/>
              <a:t>DPI is in the process of staffing a Program Management office that will be integral to the successful procurement and implementation process.</a:t>
            </a:r>
          </a:p>
          <a:p>
            <a:pPr marL="201168" lvl="1" indent="0">
              <a:buNone/>
            </a:pPr>
            <a:endParaRPr lang="en" dirty="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32078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Budget</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3600" dirty="0" smtClean="0"/>
              <a:t>Includes </a:t>
            </a:r>
            <a:r>
              <a:rPr lang="en-US" sz="3600" dirty="0"/>
              <a:t>support for</a:t>
            </a:r>
            <a:r>
              <a:rPr lang="en-US" sz="3600" dirty="0" smtClean="0"/>
              <a:t>:</a:t>
            </a:r>
          </a:p>
          <a:p>
            <a:pPr lvl="2">
              <a:buFont typeface="Arial" panose="020B0604020202020204" pitchFamily="34" charset="0"/>
              <a:buChar char="•"/>
            </a:pPr>
            <a:r>
              <a:rPr lang="en-US" sz="2800" dirty="0" smtClean="0"/>
              <a:t>Program </a:t>
            </a:r>
            <a:r>
              <a:rPr lang="en-US" sz="2800" dirty="0"/>
              <a:t>management </a:t>
            </a:r>
            <a:r>
              <a:rPr lang="en-US" sz="2800" dirty="0" smtClean="0"/>
              <a:t>office</a:t>
            </a:r>
          </a:p>
          <a:p>
            <a:pPr lvl="2">
              <a:buFont typeface="Arial" panose="020B0604020202020204" pitchFamily="34" charset="0"/>
              <a:buChar char="•"/>
            </a:pPr>
            <a:r>
              <a:rPr lang="en-US" sz="2800" dirty="0" smtClean="0"/>
              <a:t>LEA </a:t>
            </a:r>
            <a:r>
              <a:rPr lang="en-US" sz="2800" dirty="0"/>
              <a:t>ERP transition and implementation </a:t>
            </a:r>
            <a:r>
              <a:rPr lang="en-US" sz="2800" dirty="0" smtClean="0"/>
              <a:t>costs</a:t>
            </a:r>
          </a:p>
          <a:p>
            <a:pPr lvl="2">
              <a:buFont typeface="Arial" panose="020B0604020202020204" pitchFamily="34" charset="0"/>
              <a:buChar char="•"/>
            </a:pPr>
            <a:r>
              <a:rPr lang="en-US" sz="2800" dirty="0" smtClean="0"/>
              <a:t>Modern </a:t>
            </a:r>
            <a:r>
              <a:rPr lang="en-US" sz="2800" dirty="0"/>
              <a:t>data integration and reporting </a:t>
            </a:r>
            <a:r>
              <a:rPr lang="en-US" sz="2800" dirty="0" smtClean="0"/>
              <a:t>services</a:t>
            </a:r>
          </a:p>
          <a:p>
            <a:pPr lvl="2">
              <a:buFont typeface="Arial" panose="020B0604020202020204" pitchFamily="34" charset="0"/>
              <a:buChar char="•"/>
            </a:pPr>
            <a:r>
              <a:rPr lang="en-US" sz="2800" dirty="0" smtClean="0"/>
              <a:t>Licensure </a:t>
            </a:r>
            <a:r>
              <a:rPr lang="en-US" sz="2800" dirty="0"/>
              <a:t>business process </a:t>
            </a:r>
            <a:r>
              <a:rPr lang="en-US" sz="2800" dirty="0" smtClean="0"/>
              <a:t>review</a:t>
            </a:r>
          </a:p>
          <a:p>
            <a:pPr lvl="2">
              <a:buFont typeface="Arial" panose="020B0604020202020204" pitchFamily="34" charset="0"/>
              <a:buChar char="•"/>
            </a:pPr>
            <a:r>
              <a:rPr lang="en-US" sz="2800" dirty="0" smtClean="0"/>
              <a:t>HRMS </a:t>
            </a:r>
            <a:r>
              <a:rPr lang="en-US" sz="2800" dirty="0"/>
              <a:t>and </a:t>
            </a:r>
            <a:r>
              <a:rPr lang="en-US" sz="2800" dirty="0" err="1" smtClean="0"/>
              <a:t>iSeries</a:t>
            </a:r>
            <a:r>
              <a:rPr lang="en-US" sz="2800" dirty="0" smtClean="0"/>
              <a:t> operating </a:t>
            </a:r>
            <a:r>
              <a:rPr lang="en-US" sz="2800" dirty="0"/>
              <a:t>and hosting costs 2018 forward </a:t>
            </a:r>
          </a:p>
          <a:p>
            <a:endParaRPr lang="en-US" dirty="0"/>
          </a:p>
          <a:p>
            <a:pPr marL="201168" lvl="1" indent="0">
              <a:buNone/>
            </a:pPr>
            <a:endParaRPr lang="en" dirty="0"/>
          </a:p>
          <a:p>
            <a:pPr lvl="1">
              <a:buFont typeface="Arial" panose="020B0604020202020204" pitchFamily="34" charset="0"/>
              <a:buChar char="•"/>
            </a:pPr>
            <a:endParaRPr lang="en-US" dirty="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8915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Work</a:t>
            </a:r>
            <a:endParaRPr lang="en-US" b="1" dirty="0"/>
          </a:p>
        </p:txBody>
      </p:sp>
      <p:sp>
        <p:nvSpPr>
          <p:cNvPr id="3" name="Content Placeholder 2"/>
          <p:cNvSpPr>
            <a:spLocks noGrp="1"/>
          </p:cNvSpPr>
          <p:nvPr>
            <p:ph idx="1"/>
          </p:nvPr>
        </p:nvSpPr>
        <p:spPr/>
        <p:txBody>
          <a:bodyPr>
            <a:normAutofit fontScale="77500" lnSpcReduction="20000"/>
          </a:bodyPr>
          <a:lstStyle/>
          <a:p>
            <a:pPr lvl="1">
              <a:buFont typeface="Arial" panose="020B0604020202020204" pitchFamily="34" charset="0"/>
              <a:buChar char="•"/>
            </a:pPr>
            <a:r>
              <a:rPr lang="en-US" sz="4200" dirty="0" smtClean="0"/>
              <a:t>Enterprise Resource Planning (ERP) Human Resource Requirements</a:t>
            </a:r>
          </a:p>
          <a:p>
            <a:pPr lvl="2">
              <a:buFont typeface="Arial" panose="020B0604020202020204" pitchFamily="34" charset="0"/>
              <a:buChar char="•"/>
            </a:pPr>
            <a:r>
              <a:rPr lang="en-US" sz="2800" dirty="0" smtClean="0"/>
              <a:t>The Friday Institute requested assistance with HR requirements in late 2016</a:t>
            </a:r>
          </a:p>
          <a:p>
            <a:pPr lvl="2">
              <a:buFont typeface="Arial" panose="020B0604020202020204" pitchFamily="34" charset="0"/>
              <a:buChar char="•"/>
            </a:pPr>
            <a:r>
              <a:rPr lang="en-US" sz="2800" dirty="0"/>
              <a:t>PANC </a:t>
            </a:r>
            <a:r>
              <a:rPr lang="en-US" sz="2800" dirty="0" smtClean="0"/>
              <a:t>designated </a:t>
            </a:r>
            <a:r>
              <a:rPr lang="en-US" sz="2800" dirty="0"/>
              <a:t>the HRMS Steering Committee </a:t>
            </a:r>
            <a:r>
              <a:rPr lang="en-US" sz="2800" dirty="0" smtClean="0"/>
              <a:t>as </a:t>
            </a:r>
            <a:r>
              <a:rPr lang="en-US" sz="2800" dirty="0"/>
              <a:t>the team to provide leadership for informing this project of the LEA HR system functionality needs. </a:t>
            </a:r>
            <a:r>
              <a:rPr lang="en-US" sz="2800" dirty="0" smtClean="0"/>
              <a:t>This </a:t>
            </a:r>
            <a:r>
              <a:rPr lang="en-US" sz="2800" dirty="0"/>
              <a:t>committee has </a:t>
            </a:r>
            <a:r>
              <a:rPr lang="en-US" sz="2800" dirty="0" smtClean="0"/>
              <a:t>provided guidance </a:t>
            </a:r>
            <a:r>
              <a:rPr lang="en-US" sz="2800" dirty="0"/>
              <a:t>and direction in the development, enhancement, implementation, and support of HR functionality for North Carolina LEAs for over 20 years</a:t>
            </a:r>
            <a:r>
              <a:rPr lang="en-US" sz="2800" dirty="0" smtClean="0"/>
              <a:t>.</a:t>
            </a:r>
          </a:p>
          <a:p>
            <a:pPr lvl="2">
              <a:buFont typeface="Arial" panose="020B0604020202020204" pitchFamily="34" charset="0"/>
              <a:buChar char="•"/>
            </a:pPr>
            <a:r>
              <a:rPr lang="en-US" sz="2800" dirty="0" smtClean="0"/>
              <a:t>HRMS Steering Committee and the HRMS Team developed a Vision, Scope, and Requirements document during Q1 and Q2 of 2017.</a:t>
            </a:r>
          </a:p>
          <a:p>
            <a:pPr lvl="2">
              <a:buFont typeface="Arial" panose="020B0604020202020204" pitchFamily="34" charset="0"/>
              <a:buChar char="•"/>
            </a:pPr>
            <a:r>
              <a:rPr lang="en-US" sz="2800" dirty="0" smtClean="0"/>
              <a:t>This document was provided to PANC for feedback during July 2017.</a:t>
            </a:r>
          </a:p>
          <a:p>
            <a:pPr lvl="2">
              <a:buFont typeface="Arial" panose="020B0604020202020204" pitchFamily="34" charset="0"/>
              <a:buChar char="•"/>
            </a:pPr>
            <a:r>
              <a:rPr lang="en-US" sz="2800" dirty="0" smtClean="0"/>
              <a:t>The team finalized the document and provided it to State Superintendent Johnson during September 2017.</a:t>
            </a:r>
          </a:p>
          <a:p>
            <a:pPr marL="384048" lvl="2" indent="0">
              <a:buNone/>
            </a:pPr>
            <a:endParaRPr lang="en-US"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216678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Work - Continued</a:t>
            </a:r>
            <a:endParaRPr lang="en-US" b="1"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3600" dirty="0" smtClean="0"/>
              <a:t>These requirements have been used to construct the ERP Request for Proposal (RFP)</a:t>
            </a:r>
          </a:p>
          <a:p>
            <a:pPr lvl="2">
              <a:buFont typeface="Arial" panose="020B0604020202020204" pitchFamily="34" charset="0"/>
              <a:buChar char="•"/>
            </a:pPr>
            <a:r>
              <a:rPr lang="en-US" sz="2200" dirty="0">
                <a:ea typeface="Calibri" panose="020F0502020204030204" pitchFamily="34" charset="0"/>
                <a:cs typeface="Times New Roman" panose="02020603050405020304" pitchFamily="18" charset="0"/>
              </a:rPr>
              <a:t>Friday Institute and HRMS Team have leveraged requirements </a:t>
            </a:r>
            <a:r>
              <a:rPr lang="en-US" sz="2200" dirty="0" smtClean="0">
                <a:ea typeface="Calibri" panose="020F0502020204030204" pitchFamily="34" charset="0"/>
                <a:cs typeface="Times New Roman" panose="02020603050405020304" pitchFamily="18" charset="0"/>
              </a:rPr>
              <a:t>to develop </a:t>
            </a:r>
            <a:r>
              <a:rPr lang="en-US" sz="2200" dirty="0">
                <a:ea typeface="Calibri" panose="020F0502020204030204" pitchFamily="34" charset="0"/>
                <a:cs typeface="Times New Roman" panose="02020603050405020304" pitchFamily="18" charset="0"/>
              </a:rPr>
              <a:t>HR Module </a:t>
            </a:r>
            <a:r>
              <a:rPr lang="en-US" sz="2200" dirty="0" smtClean="0">
                <a:ea typeface="Calibri" panose="020F0502020204030204" pitchFamily="34" charset="0"/>
                <a:cs typeface="Times New Roman" panose="02020603050405020304" pitchFamily="18" charset="0"/>
              </a:rPr>
              <a:t>specifications.</a:t>
            </a:r>
          </a:p>
          <a:p>
            <a:pPr lvl="2">
              <a:buFont typeface="Arial" panose="020B0604020202020204" pitchFamily="34" charset="0"/>
              <a:buChar char="•"/>
            </a:pPr>
            <a:r>
              <a:rPr lang="en-US" sz="2200" dirty="0"/>
              <a:t>Specifications have undergone multiple </a:t>
            </a:r>
            <a:r>
              <a:rPr lang="en-US" sz="2200" dirty="0" smtClean="0"/>
              <a:t>reviews.</a:t>
            </a:r>
          </a:p>
          <a:p>
            <a:pPr lvl="2">
              <a:buFont typeface="Arial" panose="020B0604020202020204" pitchFamily="34" charset="0"/>
              <a:buChar char="•"/>
            </a:pPr>
            <a:r>
              <a:rPr lang="en-US" sz="2200" dirty="0"/>
              <a:t>A draft of the ERP RFP </a:t>
            </a:r>
            <a:r>
              <a:rPr lang="en-US" sz="2200" dirty="0" smtClean="0"/>
              <a:t>is imminent.</a:t>
            </a:r>
          </a:p>
          <a:p>
            <a:pPr lvl="2">
              <a:buFont typeface="Arial" panose="020B0604020202020204" pitchFamily="34" charset="0"/>
              <a:buChar char="•"/>
            </a:pPr>
            <a:r>
              <a:rPr lang="en-US" sz="2200" dirty="0"/>
              <a:t>The RFP will undergo several additional </a:t>
            </a:r>
            <a:r>
              <a:rPr lang="en-US" sz="2200" dirty="0" smtClean="0"/>
              <a:t>reviews.</a:t>
            </a:r>
            <a:endParaRPr lang="en-US" sz="2200" dirty="0"/>
          </a:p>
          <a:p>
            <a:pPr lvl="2">
              <a:buFont typeface="Arial" panose="020B0604020202020204" pitchFamily="34" charset="0"/>
              <a:buChar char="•"/>
            </a:pPr>
            <a:r>
              <a:rPr lang="en-US" sz="2200" dirty="0"/>
              <a:t>The RFP will be </a:t>
            </a:r>
            <a:r>
              <a:rPr lang="en-US" sz="2200" dirty="0" smtClean="0"/>
              <a:t>posted </a:t>
            </a:r>
            <a:r>
              <a:rPr lang="en-US" sz="2200" dirty="0"/>
              <a:t>when the reviews and required approvals are </a:t>
            </a:r>
            <a:r>
              <a:rPr lang="en-US" sz="2200" dirty="0" smtClean="0"/>
              <a:t>complete.</a:t>
            </a:r>
            <a:endParaRPr lang="en-US" sz="2200" dirty="0"/>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2">
              <a:buFont typeface="Arial" panose="020B0604020202020204" pitchFamily="34" charset="0"/>
              <a:buChar char="•"/>
            </a:pPr>
            <a:endParaRPr lang="en-US" dirty="0"/>
          </a:p>
        </p:txBody>
      </p:sp>
    </p:spTree>
    <p:extLst>
      <p:ext uri="{BB962C8B-B14F-4D97-AF65-F5344CB8AC3E}">
        <p14:creationId xmlns:p14="http://schemas.microsoft.com/office/powerpoint/2010/main" val="225183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F9018F82D329A42834573EA9558B91D" ma:contentTypeVersion="0" ma:contentTypeDescription="Create a new document." ma:contentTypeScope="" ma:versionID="b1974c442091784a259de44b0f92934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8135801-0B08-408F-BE86-FCBC92934628}">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BEACF3CE-BC43-4D87-B3D5-2AB13340270C}">
  <ds:schemaRefs>
    <ds:schemaRef ds:uri="http://schemas.microsoft.com/sharepoint/v3/contenttype/forms"/>
  </ds:schemaRefs>
</ds:datastoreItem>
</file>

<file path=customXml/itemProps3.xml><?xml version="1.0" encoding="utf-8"?>
<ds:datastoreItem xmlns:ds="http://schemas.openxmlformats.org/officeDocument/2006/customXml" ds:itemID="{C8E92E9C-9E75-4D69-8858-2572D72335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Retrospect</Template>
  <TotalTime>652</TotalTime>
  <Words>985</Words>
  <Application>Microsoft Office PowerPoint</Application>
  <PresentationFormat>Widescreen</PresentationFormat>
  <Paragraphs>151</Paragraphs>
  <Slides>19</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19</vt:i4>
      </vt:variant>
    </vt:vector>
  </HeadingPairs>
  <TitlesOfParts>
    <vt:vector size="29" baseType="lpstr">
      <vt:lpstr>ＭＳ Ｐゴシック</vt:lpstr>
      <vt:lpstr>Arial</vt:lpstr>
      <vt:lpstr>Calibri</vt:lpstr>
      <vt:lpstr>Calibri Light</vt:lpstr>
      <vt:lpstr>Century Gothic</vt:lpstr>
      <vt:lpstr>Palatino</vt:lpstr>
      <vt:lpstr>Times New Roman</vt:lpstr>
      <vt:lpstr>ヒラギノ明朝 ProN W3</vt:lpstr>
      <vt:lpstr>Retrospect</vt:lpstr>
      <vt:lpstr>Office Theme</vt:lpstr>
      <vt:lpstr>School Business Systems Modernization - Update</vt:lpstr>
      <vt:lpstr>Quick Review</vt:lpstr>
      <vt:lpstr>Quick Review</vt:lpstr>
      <vt:lpstr>Actions to Date </vt:lpstr>
      <vt:lpstr>Actions to Date </vt:lpstr>
      <vt:lpstr>Actions to Date </vt:lpstr>
      <vt:lpstr>Budget</vt:lpstr>
      <vt:lpstr>Our Work</vt:lpstr>
      <vt:lpstr>Our Work - Continued</vt:lpstr>
      <vt:lpstr>Next Steps</vt:lpstr>
      <vt:lpstr>Organization and Collaboration</vt:lpstr>
      <vt:lpstr>Timeline</vt:lpstr>
      <vt:lpstr>Questions</vt:lpstr>
      <vt:lpstr>Applicant Tracking and Onboarding - Update</vt:lpstr>
      <vt:lpstr>Applicant Tracking and Onboarding</vt:lpstr>
      <vt:lpstr>Why Onboarding?</vt:lpstr>
      <vt:lpstr>Why Onboarding?</vt:lpstr>
      <vt:lpstr>Bottom Line…</vt:lpstr>
      <vt:lpstr>PowerPoint Presentation</vt:lpstr>
    </vt:vector>
  </TitlesOfParts>
  <Company>Guilford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Business Systems Modernization</dc:title>
  <dc:creator>Foster, Stephen E</dc:creator>
  <cp:lastModifiedBy>ANN MACKIN</cp:lastModifiedBy>
  <cp:revision>62</cp:revision>
  <cp:lastPrinted>2017-03-31T17:19:06Z</cp:lastPrinted>
  <dcterms:created xsi:type="dcterms:W3CDTF">2017-02-02T22:33:52Z</dcterms:created>
  <dcterms:modified xsi:type="dcterms:W3CDTF">2017-09-29T22:58:45Z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0x0101007F9018F82D329A42834573EA9558B91D</vt:lpwstr>
  </property>
</Properties>
</file>